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0" r:id="rId4"/>
    <p:sldId id="261" r:id="rId5"/>
    <p:sldId id="258" r:id="rId6"/>
    <p:sldId id="262" r:id="rId7"/>
    <p:sldId id="259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08" y="-5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6EBC14F-3809-4A6D-B9A8-764D0F4563AD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320D799-D070-4B71-978A-B104F401A310}" type="slidenum">
              <a:rPr lang="tr-TR" smtClean="0"/>
              <a:t>‹#›</a:t>
            </a:fld>
            <a:endParaRPr lang="tr-TR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BC14F-3809-4A6D-B9A8-764D0F4563AD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0D799-D070-4B71-978A-B104F401A310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BC14F-3809-4A6D-B9A8-764D0F4563AD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0D799-D070-4B71-978A-B104F401A310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BC14F-3809-4A6D-B9A8-764D0F4563AD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0D799-D070-4B71-978A-B104F401A310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BC14F-3809-4A6D-B9A8-764D0F4563AD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0D799-D070-4B71-978A-B104F401A310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BC14F-3809-4A6D-B9A8-764D0F4563AD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0D799-D070-4B71-978A-B104F401A310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BC14F-3809-4A6D-B9A8-764D0F4563AD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0D799-D070-4B71-978A-B104F401A310}" type="slidenum">
              <a:rPr lang="tr-TR" smtClean="0"/>
              <a:t>‹#›</a:t>
            </a:fld>
            <a:endParaRPr lang="tr-TR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BC14F-3809-4A6D-B9A8-764D0F4563AD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0D799-D070-4B71-978A-B104F401A310}" type="slidenum">
              <a:rPr lang="tr-TR" smtClean="0"/>
              <a:t>‹#›</a:t>
            </a:fld>
            <a:endParaRPr lang="tr-TR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BC14F-3809-4A6D-B9A8-764D0F4563AD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0D799-D070-4B71-978A-B104F401A31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BC14F-3809-4A6D-B9A8-764D0F4563AD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0D799-D070-4B71-978A-B104F401A31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BC14F-3809-4A6D-B9A8-764D0F4563AD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0D799-D070-4B71-978A-B104F401A31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86EBC14F-3809-4A6D-B9A8-764D0F4563AD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0320D799-D070-4B71-978A-B104F401A31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Beslenme ve Mutfak Kültürü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19. ve 20.yy. Fransız Mutfağı </a:t>
            </a:r>
          </a:p>
          <a:p>
            <a:r>
              <a:rPr lang="tr-TR" dirty="0" smtClean="0"/>
              <a:t>Aşçılar, Gurmeler vd.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5495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683568" y="1268760"/>
            <a:ext cx="7745505" cy="3877815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Gastronom ve yemek seven yazarların yazdıkları </a:t>
            </a:r>
          </a:p>
          <a:p>
            <a:endParaRPr lang="tr-TR" dirty="0"/>
          </a:p>
          <a:p>
            <a:r>
              <a:rPr lang="tr-TR" dirty="0" smtClean="0"/>
              <a:t>Fransız şarapları; ayrı bir başlık ve uzmanlık sahası </a:t>
            </a:r>
          </a:p>
          <a:p>
            <a:endParaRPr lang="tr-TR" dirty="0"/>
          </a:p>
          <a:p>
            <a:r>
              <a:rPr lang="tr-TR" dirty="0" smtClean="0"/>
              <a:t>4 farklı Fransız mutfağı: </a:t>
            </a:r>
          </a:p>
          <a:p>
            <a:r>
              <a:rPr lang="tr-TR" dirty="0" smtClean="0"/>
              <a:t>Büyük mutfak </a:t>
            </a:r>
          </a:p>
          <a:p>
            <a:r>
              <a:rPr lang="tr-TR" dirty="0" smtClean="0"/>
              <a:t>Burjuva mutfağı </a:t>
            </a:r>
          </a:p>
          <a:p>
            <a:r>
              <a:rPr lang="tr-TR" dirty="0" smtClean="0"/>
              <a:t>Bölgesel mutfak</a:t>
            </a:r>
          </a:p>
          <a:p>
            <a:r>
              <a:rPr lang="tr-TR" dirty="0" smtClean="0"/>
              <a:t>Köylü mutfağı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916993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Restoran; zindeleştirici çorbalar </a:t>
            </a:r>
          </a:p>
          <a:p>
            <a:endParaRPr lang="tr-TR" dirty="0"/>
          </a:p>
          <a:p>
            <a:r>
              <a:rPr lang="tr-TR" dirty="0" smtClean="0"/>
              <a:t>19. yy başında, Paris’te </a:t>
            </a:r>
          </a:p>
          <a:p>
            <a:endParaRPr lang="tr-TR" dirty="0"/>
          </a:p>
          <a:p>
            <a:r>
              <a:rPr lang="tr-TR" dirty="0" smtClean="0"/>
              <a:t>Fransız Devrimi öncesinde 100 den az sayıda</a:t>
            </a:r>
          </a:p>
          <a:p>
            <a:endParaRPr lang="tr-TR" dirty="0"/>
          </a:p>
          <a:p>
            <a:r>
              <a:rPr lang="tr-TR" dirty="0" smtClean="0"/>
              <a:t>Şaraphaneler</a:t>
            </a:r>
          </a:p>
          <a:p>
            <a:r>
              <a:rPr lang="tr-TR" dirty="0" smtClean="0"/>
              <a:t>Peynir dükkanları 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35290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Yemek </a:t>
            </a:r>
            <a:r>
              <a:rPr lang="tr-TR" dirty="0" err="1" smtClean="0"/>
              <a:t>yemek</a:t>
            </a:r>
            <a:r>
              <a:rPr lang="tr-TR" dirty="0" smtClean="0"/>
              <a:t> için gidilen yer – 18.yy. sonu</a:t>
            </a:r>
          </a:p>
          <a:p>
            <a:r>
              <a:rPr lang="tr-TR" dirty="0" smtClean="0"/>
              <a:t> Kahvaltı hizmeti sunulmaz</a:t>
            </a:r>
          </a:p>
          <a:p>
            <a:endParaRPr lang="tr-TR" dirty="0"/>
          </a:p>
          <a:p>
            <a:r>
              <a:rPr lang="tr-TR" dirty="0" smtClean="0"/>
              <a:t>Oteller</a:t>
            </a:r>
          </a:p>
          <a:p>
            <a:r>
              <a:rPr lang="tr-TR" dirty="0" smtClean="0"/>
              <a:t>Hanlar- yolcu barınakları </a:t>
            </a:r>
          </a:p>
          <a:p>
            <a:r>
              <a:rPr lang="tr-TR" dirty="0" smtClean="0"/>
              <a:t>1760’larda Paris’te restoran kültürü</a:t>
            </a:r>
          </a:p>
          <a:p>
            <a:endParaRPr lang="tr-TR" dirty="0"/>
          </a:p>
          <a:p>
            <a:r>
              <a:rPr lang="tr-TR" dirty="0" smtClean="0"/>
              <a:t>1720 Venedik – </a:t>
            </a:r>
            <a:r>
              <a:rPr lang="tr-TR" dirty="0" err="1" smtClean="0"/>
              <a:t>Cafe</a:t>
            </a:r>
            <a:r>
              <a:rPr lang="tr-TR" dirty="0" smtClean="0"/>
              <a:t> </a:t>
            </a:r>
            <a:r>
              <a:rPr lang="tr-TR" dirty="0" err="1" smtClean="0"/>
              <a:t>Florian</a:t>
            </a:r>
            <a:r>
              <a:rPr lang="tr-TR" dirty="0" smtClean="0"/>
              <a:t> – kahve ve yanında hamurlu atıştırmalık 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Restoran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30216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Küçük </a:t>
            </a:r>
            <a:r>
              <a:rPr lang="tr-TR" smtClean="0"/>
              <a:t>bir masada oturma düzeni </a:t>
            </a:r>
            <a:endParaRPr lang="tr-TR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3301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03138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2723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Fransız Mutfağı, 19.yy. </a:t>
            </a:r>
          </a:p>
          <a:p>
            <a:r>
              <a:rPr lang="tr-TR" dirty="0" smtClean="0"/>
              <a:t>Üç kesim arasındaki ilişkilere dayalı bir sistem olarak ortaya çıktı: 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Aşçılar</a:t>
            </a:r>
          </a:p>
          <a:p>
            <a:r>
              <a:rPr lang="tr-TR" dirty="0" smtClean="0"/>
              <a:t>Gurmeler</a:t>
            </a:r>
          </a:p>
          <a:p>
            <a:r>
              <a:rPr lang="tr-TR" dirty="0" smtClean="0"/>
              <a:t>Tüketiciler 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5115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Aşçıbaşı: büyük konaklardan gelme şefler</a:t>
            </a:r>
          </a:p>
          <a:p>
            <a:r>
              <a:rPr lang="tr-TR" dirty="0" smtClean="0"/>
              <a:t>Restoranlarda ve evlerde hizmet verenler </a:t>
            </a:r>
          </a:p>
          <a:p>
            <a:r>
              <a:rPr lang="tr-TR" dirty="0"/>
              <a:t>18. yy. Fransız mutfağının doğuşu</a:t>
            </a:r>
          </a:p>
          <a:p>
            <a:endParaRPr lang="tr-TR" dirty="0"/>
          </a:p>
          <a:p>
            <a:r>
              <a:rPr lang="tr-TR" dirty="0" smtClean="0"/>
              <a:t>19. yy. en ünlüsü: </a:t>
            </a:r>
            <a:r>
              <a:rPr lang="tr-TR" dirty="0" err="1" smtClean="0"/>
              <a:t>Carême</a:t>
            </a:r>
            <a:r>
              <a:rPr lang="tr-TR" dirty="0" smtClean="0"/>
              <a:t> </a:t>
            </a:r>
          </a:p>
          <a:p>
            <a:r>
              <a:rPr lang="tr-TR" dirty="0" smtClean="0"/>
              <a:t>Pasta ustası; pastacılık, mimarinin bir dalıdır, der…</a:t>
            </a:r>
          </a:p>
          <a:p>
            <a:r>
              <a:rPr lang="tr-TR" dirty="0" smtClean="0"/>
              <a:t>Keskin baharatlar yerine çeşniler kullanılması   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1766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Etsiz güzel yemek anlayışını yerleştirdi.</a:t>
            </a:r>
          </a:p>
          <a:p>
            <a:r>
              <a:rPr lang="tr-TR" dirty="0" smtClean="0"/>
              <a:t>Bilinen karışımların tersine, farklı lezzetleri </a:t>
            </a:r>
            <a:r>
              <a:rPr lang="tr-TR" dirty="0" err="1" smtClean="0"/>
              <a:t>biraraya</a:t>
            </a:r>
            <a:r>
              <a:rPr lang="tr-TR" dirty="0" smtClean="0"/>
              <a:t> getirdi. </a:t>
            </a:r>
          </a:p>
          <a:p>
            <a:endParaRPr lang="tr-TR" dirty="0"/>
          </a:p>
          <a:p>
            <a:r>
              <a:rPr lang="tr-TR" dirty="0" smtClean="0"/>
              <a:t>Gastronom</a:t>
            </a:r>
          </a:p>
          <a:p>
            <a:r>
              <a:rPr lang="tr-TR" dirty="0" smtClean="0"/>
              <a:t>Gastronomi: ilk kez 1800 </a:t>
            </a:r>
          </a:p>
          <a:p>
            <a:r>
              <a:rPr lang="tr-TR" dirty="0" smtClean="0"/>
              <a:t>Bir şiirde geçer</a:t>
            </a:r>
          </a:p>
          <a:p>
            <a:endParaRPr lang="tr-TR" dirty="0"/>
          </a:p>
          <a:p>
            <a:r>
              <a:rPr lang="tr-TR" dirty="0" smtClean="0"/>
              <a:t>Gastronomi edebiyatı farklıdır…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90261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Gastronomi: Yemek sanatı anlamından uzak; </a:t>
            </a:r>
          </a:p>
          <a:p>
            <a:r>
              <a:rPr lang="tr-TR" dirty="0" smtClean="0"/>
              <a:t>İlk kullanımında, sosyal statüye kavuşmayı ve itibar görmeyi sağlayan bir araçtır. </a:t>
            </a:r>
          </a:p>
          <a:p>
            <a:endParaRPr lang="tr-TR" dirty="0"/>
          </a:p>
          <a:p>
            <a:r>
              <a:rPr lang="tr-TR" dirty="0" smtClean="0"/>
              <a:t>Fransız Devrimi’nden sonra ortaya çıkan yeni sosyal hiyerarşiyi meşrulaştırmanın bir aracı… 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9771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Zengin edebiyatı;</a:t>
            </a:r>
          </a:p>
          <a:p>
            <a:r>
              <a:rPr lang="tr-TR" dirty="0" smtClean="0"/>
              <a:t>Sofra kuralları, adetleri, yemek takımları, çatal-bıçak kullanımı vb. ilişkin görgü kuralları…</a:t>
            </a:r>
          </a:p>
          <a:p>
            <a:endParaRPr lang="tr-TR" dirty="0"/>
          </a:p>
          <a:p>
            <a:r>
              <a:rPr lang="tr-TR" dirty="0" smtClean="0"/>
              <a:t>Yönetici sınıfın aynı kurallara tabii olmasını sağlayan araçlar</a:t>
            </a:r>
          </a:p>
          <a:p>
            <a:endParaRPr lang="tr-TR" dirty="0"/>
          </a:p>
          <a:p>
            <a:r>
              <a:rPr lang="tr-TR" dirty="0" smtClean="0"/>
              <a:t>Ziyafet sofraları, görkemli kutlamalar, zenginlik ve cömertlik 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14475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Grimod</a:t>
            </a:r>
            <a:r>
              <a:rPr lang="tr-TR" dirty="0" smtClean="0"/>
              <a:t>, gastronomiye ilişkin eserler verdi; kurucularından kabul edilir. </a:t>
            </a:r>
          </a:p>
          <a:p>
            <a:endParaRPr lang="tr-TR" dirty="0"/>
          </a:p>
          <a:p>
            <a:r>
              <a:rPr lang="tr-TR" dirty="0" smtClean="0"/>
              <a:t>Diğeri, </a:t>
            </a:r>
            <a:r>
              <a:rPr lang="tr-TR" dirty="0" err="1" smtClean="0"/>
              <a:t>Brillat-Savarin</a:t>
            </a:r>
            <a:r>
              <a:rPr lang="tr-TR" dirty="0" smtClean="0"/>
              <a:t>: Damak Tadının Fizyolojisi </a:t>
            </a:r>
          </a:p>
          <a:p>
            <a:endParaRPr lang="tr-TR" dirty="0"/>
          </a:p>
          <a:p>
            <a:r>
              <a:rPr lang="tr-TR" dirty="0" smtClean="0"/>
              <a:t>«İnsan beslenmesiyle ilgili bütün disiplinleri kucaklayan bir sentez bilimi»</a:t>
            </a:r>
          </a:p>
          <a:p>
            <a:endParaRPr lang="tr-TR" dirty="0" smtClean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50313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Gastronomi ve sağlık </a:t>
            </a:r>
            <a:r>
              <a:rPr lang="tr-TR" dirty="0" err="1" smtClean="0"/>
              <a:t>birarada</a:t>
            </a:r>
            <a:r>
              <a:rPr lang="tr-TR" dirty="0" smtClean="0"/>
              <a:t> düşünülmeli </a:t>
            </a:r>
          </a:p>
          <a:p>
            <a:r>
              <a:rPr lang="tr-TR" dirty="0" smtClean="0"/>
              <a:t>Boğaza düşkünlük</a:t>
            </a:r>
          </a:p>
          <a:p>
            <a:r>
              <a:rPr lang="tr-TR" dirty="0" smtClean="0"/>
              <a:t>Oburluk ve aç gözlülük </a:t>
            </a:r>
          </a:p>
          <a:p>
            <a:endParaRPr lang="tr-TR" dirty="0"/>
          </a:p>
          <a:p>
            <a:r>
              <a:rPr lang="tr-TR" dirty="0" smtClean="0"/>
              <a:t>19.yy başından itibaren, Fransa yemek ve içecek tarihi ve tariflerine ilişkin çok sayıda eser yazıldı. 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9538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Ev dışında yemek: Paris restoran kültürü</a:t>
            </a:r>
          </a:p>
          <a:p>
            <a:endParaRPr lang="tr-TR" dirty="0"/>
          </a:p>
          <a:p>
            <a:r>
              <a:rPr lang="tr-TR" dirty="0" smtClean="0"/>
              <a:t>Ev mutfağı: Burjuva mutfağı </a:t>
            </a:r>
          </a:p>
          <a:p>
            <a:endParaRPr lang="tr-TR" dirty="0"/>
          </a:p>
          <a:p>
            <a:r>
              <a:rPr lang="tr-TR" dirty="0" smtClean="0"/>
              <a:t>Taşra mutfağı: kırsal kesimde pişirilen yemekler </a:t>
            </a:r>
          </a:p>
          <a:p>
            <a:endParaRPr lang="tr-TR" dirty="0"/>
          </a:p>
          <a:p>
            <a:r>
              <a:rPr lang="tr-TR" dirty="0" smtClean="0"/>
              <a:t>Bütün aşçılık bilgileri ve tarihi ile birleşince; mutfak sanatı nitelemesini aldı. 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80915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lt">
  <a:themeElements>
    <a:clrScheme name="Cilt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Cilt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lt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116</TotalTime>
  <Words>348</Words>
  <Application>Microsoft Office PowerPoint</Application>
  <PresentationFormat>Ekran Gösterisi (4:3)</PresentationFormat>
  <Paragraphs>78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6" baseType="lpstr">
      <vt:lpstr>Cilt</vt:lpstr>
      <vt:lpstr>Beslenme ve Mutfak Kültürü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Restoran </vt:lpstr>
      <vt:lpstr>PowerPoint Sunusu</vt:lpstr>
      <vt:lpstr>PowerPoint Sunusu</vt:lpstr>
      <vt:lpstr>PowerPoint Sunusu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Hp-Pc</dc:creator>
  <cp:lastModifiedBy>Hp-Pc</cp:lastModifiedBy>
  <cp:revision>8</cp:revision>
  <dcterms:created xsi:type="dcterms:W3CDTF">2017-05-03T10:53:17Z</dcterms:created>
  <dcterms:modified xsi:type="dcterms:W3CDTF">2020-10-13T21:19:49Z</dcterms:modified>
</cp:coreProperties>
</file>