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75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16C11C-9F66-421C-854C-9AF1201E1546}" type="datetimeFigureOut">
              <a:rPr lang="tr-TR" smtClean="0"/>
              <a:t>9.12.2017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C61B0E-5D9F-4CBF-A0AD-291DF0A704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406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C61B0E-5D9F-4CBF-A0AD-291DF0A70415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3965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41C17-A1E5-492D-B054-5C475FA2BC7B}" type="datetime1">
              <a:rPr lang="tr-TR" smtClean="0"/>
              <a:t>9.12.2017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5147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DC4FA-CFDD-462F-8840-9D14288F78C1}" type="datetime1">
              <a:rPr lang="tr-TR" smtClean="0"/>
              <a:t>9.12.2017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702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60F3E-9C73-4000-8B10-DBB78526998E}" type="datetime1">
              <a:rPr lang="tr-TR" smtClean="0"/>
              <a:t>9.12.2017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4492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642A1-B153-426E-8007-D9B49B019420}" type="datetime1">
              <a:rPr lang="tr-TR" smtClean="0"/>
              <a:t>9.12.2017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4464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5ABF5-A60D-46EB-938F-7F98B20C97D6}" type="datetime1">
              <a:rPr lang="tr-TR" smtClean="0"/>
              <a:t>9.12.2017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4017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A0B43-A753-4F35-8B8B-FFA18D1D46CD}" type="datetime1">
              <a:rPr lang="tr-TR" smtClean="0"/>
              <a:t>9.12.2017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7607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51600-852D-47D7-AF24-AC34D35FCC96}" type="datetime1">
              <a:rPr lang="tr-TR" smtClean="0"/>
              <a:t>9.12.2017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1605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BCD51-0050-4204-BED0-959787081F80}" type="datetime1">
              <a:rPr lang="tr-TR" smtClean="0"/>
              <a:t>9.12.2017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2660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3452F-2BC7-4242-A295-8BC8EA6DEB14}" type="datetime1">
              <a:rPr lang="tr-TR" smtClean="0"/>
              <a:t>9.12.2017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363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3B238-698E-4DB8-968E-D9F6A868134D}" type="datetime1">
              <a:rPr lang="tr-TR" smtClean="0"/>
              <a:t>9.12.2017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6841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33C87-1BDD-4E53-BD64-76E7D5DEA85C}" type="datetime1">
              <a:rPr lang="tr-TR" smtClean="0"/>
              <a:t>9.12.2017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2845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A9147-BA1D-4389-9131-16A24BFF9769}" type="datetime1">
              <a:rPr lang="tr-TR" smtClean="0"/>
              <a:t>9.12.2017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0306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45168"/>
            <a:ext cx="9144000" cy="3702469"/>
          </a:xfrm>
        </p:spPr>
        <p:txBody>
          <a:bodyPr>
            <a:noAutofit/>
          </a:bodyPr>
          <a:lstStyle/>
          <a:p>
            <a:r>
              <a:rPr lang="tr-TR" b="1" dirty="0" smtClean="0"/>
              <a:t>COM/BLM </a:t>
            </a:r>
            <a:r>
              <a:rPr lang="tr-TR" b="1" dirty="0" smtClean="0"/>
              <a:t>325</a:t>
            </a:r>
            <a:r>
              <a:rPr lang="tr-TR" b="1" smtClean="0"/>
              <a:t/>
            </a:r>
            <a:br>
              <a:rPr lang="tr-TR" b="1" smtClean="0"/>
            </a:br>
            <a:r>
              <a:rPr lang="tr-TR" b="1" smtClean="0"/>
              <a:t>Microprocessors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sz="4000" dirty="0" smtClean="0"/>
              <a:t>Chapter 14 Processor Structure and Function</a:t>
            </a:r>
            <a:endParaRPr lang="tr-TR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3255962"/>
          </a:xfrm>
        </p:spPr>
        <p:txBody>
          <a:bodyPr>
            <a:noAutofit/>
          </a:bodyPr>
          <a:lstStyle/>
          <a:p>
            <a:endParaRPr lang="tr-TR" dirty="0" smtClean="0"/>
          </a:p>
          <a:p>
            <a:endParaRPr lang="tr-TR" sz="3400" dirty="0" smtClean="0"/>
          </a:p>
          <a:p>
            <a:r>
              <a:rPr lang="tr-TR" sz="2000" dirty="0" err="1" smtClean="0"/>
              <a:t>Asst</a:t>
            </a:r>
            <a:r>
              <a:rPr lang="tr-TR" sz="2000" dirty="0" smtClean="0"/>
              <a:t>. Prof. Dr. Gazi Erkan BOSTANCI</a:t>
            </a:r>
          </a:p>
          <a:p>
            <a:r>
              <a:rPr lang="tr-TR" sz="2000" dirty="0" smtClean="0"/>
              <a:t>ebostanci@ankara.edu.tr</a:t>
            </a:r>
          </a:p>
          <a:p>
            <a:endParaRPr lang="tr-TR" sz="2000" dirty="0"/>
          </a:p>
          <a:p>
            <a:r>
              <a:rPr lang="tr-TR" sz="2000" dirty="0" err="1" smtClean="0"/>
              <a:t>Slides</a:t>
            </a:r>
            <a:r>
              <a:rPr lang="tr-TR" sz="2000" dirty="0" smtClean="0"/>
              <a:t> </a:t>
            </a:r>
            <a:r>
              <a:rPr lang="tr-TR" sz="2000" dirty="0" err="1" smtClean="0"/>
              <a:t>are</a:t>
            </a:r>
            <a:r>
              <a:rPr lang="tr-TR" sz="2000" dirty="0" smtClean="0"/>
              <a:t> </a:t>
            </a:r>
            <a:r>
              <a:rPr lang="tr-TR" sz="2000" dirty="0" err="1" smtClean="0"/>
              <a:t>mainly</a:t>
            </a:r>
            <a:r>
              <a:rPr lang="tr-TR" sz="2000" dirty="0" smtClean="0"/>
              <a:t> </a:t>
            </a:r>
            <a:r>
              <a:rPr lang="tr-TR" sz="2000" dirty="0" err="1" smtClean="0"/>
              <a:t>based</a:t>
            </a:r>
            <a:r>
              <a:rPr lang="tr-TR" sz="2000" dirty="0" smtClean="0"/>
              <a:t> on </a:t>
            </a:r>
          </a:p>
          <a:p>
            <a:r>
              <a:rPr lang="tr-TR" sz="2000" dirty="0" err="1" smtClean="0"/>
              <a:t>Computer</a:t>
            </a:r>
            <a:r>
              <a:rPr lang="tr-TR" sz="2000" dirty="0" smtClean="0"/>
              <a:t> </a:t>
            </a:r>
            <a:r>
              <a:rPr lang="tr-TR" sz="2000" dirty="0" err="1" smtClean="0"/>
              <a:t>Organization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Architecture: </a:t>
            </a:r>
            <a:r>
              <a:rPr lang="tr-TR" sz="2000" dirty="0" err="1" smtClean="0"/>
              <a:t>Designing</a:t>
            </a:r>
            <a:r>
              <a:rPr lang="tr-TR" sz="2000" dirty="0" smtClean="0"/>
              <a:t> </a:t>
            </a:r>
            <a:r>
              <a:rPr lang="tr-TR" sz="2000" dirty="0" err="1" smtClean="0"/>
              <a:t>for</a:t>
            </a:r>
            <a:r>
              <a:rPr lang="tr-TR" sz="2000" dirty="0" smtClean="0"/>
              <a:t> </a:t>
            </a:r>
            <a:r>
              <a:rPr lang="tr-TR" sz="2000" dirty="0" err="1" smtClean="0"/>
              <a:t>Performance</a:t>
            </a:r>
            <a:r>
              <a:rPr lang="tr-TR" sz="2000" dirty="0" smtClean="0"/>
              <a:t> </a:t>
            </a:r>
            <a:r>
              <a:rPr lang="tr-TR" sz="2000" dirty="0" err="1" smtClean="0"/>
              <a:t>by</a:t>
            </a:r>
            <a:r>
              <a:rPr lang="tr-TR" sz="2000" dirty="0" smtClean="0"/>
              <a:t> William </a:t>
            </a:r>
            <a:r>
              <a:rPr lang="tr-TR" sz="2000" dirty="0" err="1" smtClean="0"/>
              <a:t>Stallings</a:t>
            </a:r>
            <a:r>
              <a:rPr lang="tr-TR" sz="2000" dirty="0" smtClean="0"/>
              <a:t>, 9th Edition, </a:t>
            </a:r>
            <a:r>
              <a:rPr lang="tr-TR" sz="2000" dirty="0" err="1" smtClean="0"/>
              <a:t>Prentice</a:t>
            </a:r>
            <a:r>
              <a:rPr lang="tr-TR" sz="2000" dirty="0" smtClean="0"/>
              <a:t> </a:t>
            </a:r>
            <a:r>
              <a:rPr lang="tr-TR" sz="2000" dirty="0" err="1" smtClean="0"/>
              <a:t>Hall</a:t>
            </a:r>
            <a:endParaRPr lang="tr-TR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52958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209421" cy="61640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General-purpose registers </a:t>
            </a:r>
            <a:r>
              <a:rPr lang="en-US" dirty="0"/>
              <a:t>can be assigned to a variety of functions by the </a:t>
            </a:r>
            <a:r>
              <a:rPr lang="en-US" dirty="0" smtClean="0"/>
              <a:t>programmer.</a:t>
            </a:r>
            <a:r>
              <a:rPr lang="tr-TR" dirty="0" smtClean="0"/>
              <a:t> </a:t>
            </a:r>
            <a:r>
              <a:rPr lang="en-US" dirty="0" smtClean="0"/>
              <a:t>Sometimes </a:t>
            </a:r>
            <a:r>
              <a:rPr lang="en-US" dirty="0"/>
              <a:t>their use within the instruction set is orthogonal to the </a:t>
            </a:r>
            <a:r>
              <a:rPr lang="en-US" dirty="0" smtClean="0"/>
              <a:t>operation.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is, any general-purpose register can contain the operand for any </a:t>
            </a:r>
            <a:r>
              <a:rPr lang="en-US" dirty="0" smtClean="0"/>
              <a:t>opcode.</a:t>
            </a:r>
            <a:r>
              <a:rPr lang="tr-TR" dirty="0" smtClean="0"/>
              <a:t> </a:t>
            </a:r>
            <a:r>
              <a:rPr lang="en-US" dirty="0" smtClean="0"/>
              <a:t>This </a:t>
            </a:r>
            <a:r>
              <a:rPr lang="en-US" dirty="0"/>
              <a:t>provides true general-purpose register use. Often, however, there are </a:t>
            </a:r>
            <a:r>
              <a:rPr lang="en-US" dirty="0" smtClean="0"/>
              <a:t>restrictions.</a:t>
            </a:r>
            <a:r>
              <a:rPr lang="tr-TR" dirty="0" smtClean="0"/>
              <a:t> </a:t>
            </a:r>
          </a:p>
          <a:p>
            <a:pPr lvl="1"/>
            <a:r>
              <a:rPr lang="en-US" dirty="0" smtClean="0"/>
              <a:t>For </a:t>
            </a:r>
            <a:r>
              <a:rPr lang="en-US" dirty="0"/>
              <a:t>example, there may be dedicated registers for floating-point and </a:t>
            </a:r>
            <a:r>
              <a:rPr lang="en-US" dirty="0" smtClean="0"/>
              <a:t>stack</a:t>
            </a:r>
            <a:r>
              <a:rPr lang="tr-TR" dirty="0" smtClean="0"/>
              <a:t> </a:t>
            </a:r>
            <a:r>
              <a:rPr lang="tr-TR" dirty="0" err="1" smtClean="0"/>
              <a:t>operations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/>
              <a:t>some cases, general-purpose registers can be used for addressing functions</a:t>
            </a:r>
            <a:r>
              <a:rPr lang="tr-TR" dirty="0"/>
              <a:t> </a:t>
            </a:r>
            <a:r>
              <a:rPr lang="en-US" dirty="0"/>
              <a:t>(e.g., register indirect, displacement). In other cases, there is a partial or clean separation</a:t>
            </a:r>
            <a:r>
              <a:rPr lang="tr-TR" dirty="0"/>
              <a:t> </a:t>
            </a:r>
            <a:r>
              <a:rPr lang="en-US" dirty="0"/>
              <a:t>between data registers and address registers. </a:t>
            </a:r>
            <a:endParaRPr lang="tr-TR" dirty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en-US" b="1" dirty="0"/>
              <a:t>Data registers </a:t>
            </a:r>
            <a:r>
              <a:rPr lang="en-US" dirty="0"/>
              <a:t>may be used</a:t>
            </a:r>
            <a:r>
              <a:rPr lang="tr-TR" dirty="0"/>
              <a:t> </a:t>
            </a:r>
            <a:r>
              <a:rPr lang="en-US" dirty="0"/>
              <a:t>only to hold data and cannot be employed in the calculation of an operand address.</a:t>
            </a:r>
            <a:endParaRPr lang="tr-TR" dirty="0"/>
          </a:p>
          <a:p>
            <a:pPr lvl="1"/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4330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29211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Address registers </a:t>
            </a:r>
            <a:r>
              <a:rPr lang="en-US" dirty="0"/>
              <a:t>may themselves be somewhat general purpose, or they may </a:t>
            </a:r>
            <a:r>
              <a:rPr lang="en-US" dirty="0" smtClean="0"/>
              <a:t>be</a:t>
            </a:r>
            <a:r>
              <a:rPr lang="tr-TR" dirty="0" smtClean="0"/>
              <a:t> </a:t>
            </a:r>
            <a:r>
              <a:rPr lang="en-US" dirty="0" smtClean="0"/>
              <a:t>devoted </a:t>
            </a:r>
            <a:r>
              <a:rPr lang="en-US" dirty="0"/>
              <a:t>to a particular addressing mode. Examples include the following:</a:t>
            </a:r>
          </a:p>
          <a:p>
            <a:pPr lvl="1"/>
            <a:r>
              <a:rPr lang="en-US" b="1" dirty="0" smtClean="0"/>
              <a:t>Segment </a:t>
            </a:r>
            <a:r>
              <a:rPr lang="en-US" b="1" dirty="0"/>
              <a:t>pointers: </a:t>
            </a:r>
            <a:r>
              <a:rPr lang="en-US" dirty="0"/>
              <a:t>In a machine with segmented </a:t>
            </a:r>
            <a:r>
              <a:rPr lang="en-US" dirty="0" smtClean="0"/>
              <a:t>addressing,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segment register holds the address of the base of the segment. There may </a:t>
            </a:r>
            <a:r>
              <a:rPr lang="en-US" dirty="0" smtClean="0"/>
              <a:t>be</a:t>
            </a:r>
            <a:r>
              <a:rPr lang="tr-TR" dirty="0" smtClean="0"/>
              <a:t> </a:t>
            </a:r>
            <a:r>
              <a:rPr lang="en-US" dirty="0" smtClean="0"/>
              <a:t>multiple </a:t>
            </a:r>
            <a:r>
              <a:rPr lang="en-US" dirty="0"/>
              <a:t>registers: for example, one for the operating system and one for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current</a:t>
            </a:r>
            <a:r>
              <a:rPr lang="tr-TR" dirty="0" smtClean="0"/>
              <a:t> </a:t>
            </a:r>
            <a:r>
              <a:rPr lang="tr-TR" dirty="0" err="1"/>
              <a:t>process</a:t>
            </a:r>
            <a:r>
              <a:rPr lang="tr-TR" dirty="0"/>
              <a:t>.</a:t>
            </a:r>
          </a:p>
          <a:p>
            <a:pPr lvl="1"/>
            <a:r>
              <a:rPr lang="en-US" b="1" dirty="0" smtClean="0"/>
              <a:t>Index </a:t>
            </a:r>
            <a:r>
              <a:rPr lang="en-US" b="1" dirty="0"/>
              <a:t>registers: </a:t>
            </a:r>
            <a:r>
              <a:rPr lang="en-US" dirty="0"/>
              <a:t>These are used for indexed addressing and may be </a:t>
            </a:r>
            <a:r>
              <a:rPr lang="en-US" dirty="0" smtClean="0"/>
              <a:t>auto</a:t>
            </a:r>
            <a:r>
              <a:rPr lang="tr-TR" dirty="0" smtClean="0"/>
              <a:t>-</a:t>
            </a:r>
            <a:r>
              <a:rPr lang="en-US" dirty="0" smtClean="0"/>
              <a:t>indexed</a:t>
            </a:r>
            <a:r>
              <a:rPr lang="en-US" dirty="0"/>
              <a:t>.</a:t>
            </a:r>
          </a:p>
          <a:p>
            <a:pPr lvl="1"/>
            <a:r>
              <a:rPr lang="en-US" b="1" dirty="0" smtClean="0"/>
              <a:t>Stack </a:t>
            </a:r>
            <a:r>
              <a:rPr lang="en-US" b="1" dirty="0"/>
              <a:t>pointer: </a:t>
            </a:r>
            <a:r>
              <a:rPr lang="en-US" dirty="0"/>
              <a:t>If there is user-visible stack addressing, then typically there is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dedicated </a:t>
            </a:r>
            <a:r>
              <a:rPr lang="en-US" dirty="0"/>
              <a:t>register that points to the top of the stack. This allows implicit </a:t>
            </a:r>
            <a:r>
              <a:rPr lang="en-US" dirty="0" smtClean="0"/>
              <a:t>addressing;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is, push, pop, and other stack instructions need not contain </a:t>
            </a:r>
            <a:r>
              <a:rPr lang="en-US" dirty="0" smtClean="0"/>
              <a:t>an</a:t>
            </a:r>
            <a:r>
              <a:rPr lang="tr-TR" dirty="0" smtClean="0"/>
              <a:t> </a:t>
            </a:r>
            <a:r>
              <a:rPr lang="tr-TR" dirty="0" err="1" smtClean="0"/>
              <a:t>explicit</a:t>
            </a:r>
            <a:r>
              <a:rPr lang="tr-TR" dirty="0" smtClean="0"/>
              <a:t> </a:t>
            </a:r>
            <a:r>
              <a:rPr lang="tr-TR" dirty="0" err="1"/>
              <a:t>stack</a:t>
            </a:r>
            <a:r>
              <a:rPr lang="tr-TR" dirty="0"/>
              <a:t> </a:t>
            </a:r>
            <a:r>
              <a:rPr lang="tr-TR" dirty="0" err="1"/>
              <a:t>operand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8140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4"/>
            <a:ext cx="11145253" cy="599122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There are several design issues to be addressed here. </a:t>
            </a:r>
            <a:endParaRPr lang="tr-TR" dirty="0" smtClean="0"/>
          </a:p>
          <a:p>
            <a:pPr lvl="1"/>
            <a:r>
              <a:rPr lang="en-US" dirty="0" smtClean="0"/>
              <a:t>An </a:t>
            </a:r>
            <a:r>
              <a:rPr lang="en-US" dirty="0"/>
              <a:t>important issue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whether </a:t>
            </a:r>
            <a:r>
              <a:rPr lang="en-US" dirty="0"/>
              <a:t>to use completely general-purpose registers or to specialize their use. </a:t>
            </a:r>
            <a:endParaRPr lang="tr-TR" dirty="0" smtClean="0"/>
          </a:p>
          <a:p>
            <a:pPr lvl="2"/>
            <a:r>
              <a:rPr lang="tr-TR" dirty="0" err="1" smtClean="0"/>
              <a:t>This</a:t>
            </a:r>
            <a:r>
              <a:rPr lang="en-US" dirty="0" smtClean="0"/>
              <a:t> </a:t>
            </a:r>
            <a:r>
              <a:rPr lang="en-US" dirty="0"/>
              <a:t>affects </a:t>
            </a:r>
            <a:r>
              <a:rPr lang="en-US" dirty="0" smtClean="0"/>
              <a:t>instruction</a:t>
            </a:r>
            <a:r>
              <a:rPr lang="tr-TR" dirty="0" smtClean="0"/>
              <a:t> </a:t>
            </a:r>
            <a:r>
              <a:rPr lang="en-US" dirty="0" smtClean="0"/>
              <a:t>set </a:t>
            </a:r>
            <a:r>
              <a:rPr lang="en-US" dirty="0"/>
              <a:t>design. With the use of specialized registers, it can generally be implicit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opcode which type of register a certain operand specifier refers to. The </a:t>
            </a:r>
            <a:r>
              <a:rPr lang="en-US" dirty="0" smtClean="0"/>
              <a:t>operand</a:t>
            </a:r>
            <a:r>
              <a:rPr lang="tr-TR" dirty="0" smtClean="0"/>
              <a:t> </a:t>
            </a:r>
            <a:r>
              <a:rPr lang="en-US" dirty="0" smtClean="0"/>
              <a:t>specifier </a:t>
            </a:r>
            <a:r>
              <a:rPr lang="en-US" dirty="0"/>
              <a:t>must only identify one of a set of specialized registers rather than one </a:t>
            </a:r>
            <a:r>
              <a:rPr lang="en-US" dirty="0" smtClean="0"/>
              <a:t>out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all the registers, thus saving bits. On the other hand, this specialization limits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programmer’s</a:t>
            </a:r>
            <a:r>
              <a:rPr lang="tr-TR" dirty="0" smtClean="0"/>
              <a:t> </a:t>
            </a:r>
            <a:r>
              <a:rPr lang="tr-TR" dirty="0" err="1"/>
              <a:t>flexibility</a:t>
            </a:r>
            <a:r>
              <a:rPr lang="tr-TR" dirty="0"/>
              <a:t>.</a:t>
            </a:r>
          </a:p>
          <a:p>
            <a:pPr lvl="1"/>
            <a:r>
              <a:rPr lang="en-US" dirty="0"/>
              <a:t>Another design issue is the number of registers, either general purpose or </a:t>
            </a:r>
            <a:r>
              <a:rPr lang="en-US" dirty="0" smtClean="0"/>
              <a:t>data</a:t>
            </a:r>
            <a:r>
              <a:rPr lang="tr-TR" dirty="0" smtClean="0"/>
              <a:t> </a:t>
            </a:r>
            <a:r>
              <a:rPr lang="en-US" dirty="0" smtClean="0"/>
              <a:t>plus </a:t>
            </a:r>
            <a:r>
              <a:rPr lang="en-US" dirty="0"/>
              <a:t>address, to be provided. </a:t>
            </a:r>
            <a:endParaRPr lang="tr-TR" dirty="0" smtClean="0"/>
          </a:p>
          <a:p>
            <a:pPr lvl="2"/>
            <a:r>
              <a:rPr lang="en-US" dirty="0" smtClean="0"/>
              <a:t>Again</a:t>
            </a:r>
            <a:r>
              <a:rPr lang="en-US" dirty="0"/>
              <a:t>, this affects instruction set design because </a:t>
            </a:r>
            <a:r>
              <a:rPr lang="en-US" dirty="0" smtClean="0"/>
              <a:t>more</a:t>
            </a:r>
            <a:r>
              <a:rPr lang="tr-TR" dirty="0" smtClean="0"/>
              <a:t> </a:t>
            </a:r>
            <a:r>
              <a:rPr lang="en-US" dirty="0" smtClean="0"/>
              <a:t>registers </a:t>
            </a:r>
            <a:r>
              <a:rPr lang="en-US" dirty="0"/>
              <a:t>require more operand specifier bits. </a:t>
            </a:r>
            <a:r>
              <a:rPr lang="en-US" dirty="0" smtClean="0"/>
              <a:t>As </a:t>
            </a:r>
            <a:r>
              <a:rPr lang="en-US" dirty="0"/>
              <a:t>we previously discussed, </a:t>
            </a:r>
            <a:r>
              <a:rPr lang="en-US" dirty="0" smtClean="0"/>
              <a:t>somewhere</a:t>
            </a:r>
            <a:r>
              <a:rPr lang="tr-TR" dirty="0" smtClean="0"/>
              <a:t> </a:t>
            </a:r>
            <a:r>
              <a:rPr lang="en-US" dirty="0" smtClean="0"/>
              <a:t>between </a:t>
            </a:r>
            <a:r>
              <a:rPr lang="en-US" dirty="0"/>
              <a:t>8 and 32 registers appears </a:t>
            </a:r>
            <a:r>
              <a:rPr lang="en-US" dirty="0" smtClean="0"/>
              <a:t>optimum. </a:t>
            </a:r>
            <a:r>
              <a:rPr lang="en-US" dirty="0"/>
              <a:t>Fewer registers result in </a:t>
            </a:r>
            <a:r>
              <a:rPr lang="en-US" dirty="0" smtClean="0"/>
              <a:t>more</a:t>
            </a:r>
            <a:r>
              <a:rPr lang="tr-TR" dirty="0" smtClean="0"/>
              <a:t> </a:t>
            </a:r>
            <a:r>
              <a:rPr lang="en-US" dirty="0" smtClean="0"/>
              <a:t>memory </a:t>
            </a:r>
            <a:r>
              <a:rPr lang="en-US" dirty="0"/>
              <a:t>references; more registers do not noticeably reduce memory </a:t>
            </a:r>
            <a:r>
              <a:rPr lang="en-US" dirty="0" smtClean="0"/>
              <a:t>references. </a:t>
            </a:r>
            <a:r>
              <a:rPr lang="en-US" dirty="0"/>
              <a:t>However, a new approach, which finds advantage in the use of </a:t>
            </a:r>
            <a:r>
              <a:rPr lang="en-US" dirty="0" smtClean="0"/>
              <a:t>hundreds</a:t>
            </a:r>
            <a:r>
              <a:rPr lang="tr-TR" dirty="0" smtClean="0"/>
              <a:t> </a:t>
            </a:r>
            <a:r>
              <a:rPr lang="en-US" dirty="0" smtClean="0"/>
              <a:t>of registers.</a:t>
            </a:r>
            <a:endParaRPr lang="en-US" dirty="0"/>
          </a:p>
          <a:p>
            <a:pPr lvl="1"/>
            <a:r>
              <a:rPr lang="en-US" dirty="0"/>
              <a:t>Finally, there is the issue of register length. </a:t>
            </a:r>
            <a:endParaRPr lang="tr-TR" dirty="0" smtClean="0"/>
          </a:p>
          <a:p>
            <a:pPr lvl="2"/>
            <a:r>
              <a:rPr lang="en-US" dirty="0" smtClean="0"/>
              <a:t>Registers </a:t>
            </a:r>
            <a:r>
              <a:rPr lang="en-US" dirty="0"/>
              <a:t>that must hold </a:t>
            </a:r>
            <a:r>
              <a:rPr lang="en-US" dirty="0" smtClean="0"/>
              <a:t>addresses</a:t>
            </a:r>
            <a:r>
              <a:rPr lang="tr-TR" dirty="0" smtClean="0"/>
              <a:t> </a:t>
            </a:r>
            <a:r>
              <a:rPr lang="en-US" dirty="0" smtClean="0"/>
              <a:t>obviously </a:t>
            </a:r>
            <a:r>
              <a:rPr lang="en-US" dirty="0"/>
              <a:t>must be at least long enough to hold the largest address. Data </a:t>
            </a:r>
            <a:r>
              <a:rPr lang="en-US" dirty="0" smtClean="0"/>
              <a:t>registers</a:t>
            </a:r>
            <a:r>
              <a:rPr lang="tr-TR" dirty="0" smtClean="0"/>
              <a:t> </a:t>
            </a:r>
            <a:r>
              <a:rPr lang="en-US" dirty="0" smtClean="0"/>
              <a:t>should </a:t>
            </a:r>
            <a:r>
              <a:rPr lang="en-US" dirty="0"/>
              <a:t>be able to hold values of most data types. Some machines allow two </a:t>
            </a:r>
            <a:r>
              <a:rPr lang="en-US" dirty="0" smtClean="0"/>
              <a:t>contiguous</a:t>
            </a:r>
            <a:r>
              <a:rPr lang="tr-TR" dirty="0" smtClean="0"/>
              <a:t> </a:t>
            </a:r>
            <a:r>
              <a:rPr lang="en-US" dirty="0" smtClean="0"/>
              <a:t>registers </a:t>
            </a:r>
            <a:r>
              <a:rPr lang="en-US" dirty="0"/>
              <a:t>to be used as one for holding double-length values.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6589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4"/>
            <a:ext cx="11065042" cy="59912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 final category of registers, which is at least partially visible to the user, </a:t>
            </a:r>
            <a:r>
              <a:rPr lang="en-US" dirty="0" smtClean="0"/>
              <a:t>holds</a:t>
            </a:r>
            <a:r>
              <a:rPr lang="tr-TR" dirty="0" smtClean="0"/>
              <a:t> </a:t>
            </a:r>
            <a:r>
              <a:rPr lang="en-US" b="1" dirty="0" smtClean="0"/>
              <a:t>condition </a:t>
            </a:r>
            <a:r>
              <a:rPr lang="en-US" b="1" dirty="0"/>
              <a:t>codes </a:t>
            </a:r>
            <a:r>
              <a:rPr lang="en-US" dirty="0"/>
              <a:t>(also referred to as </a:t>
            </a:r>
            <a:r>
              <a:rPr lang="en-US" i="1" dirty="0"/>
              <a:t>flags</a:t>
            </a:r>
            <a:r>
              <a:rPr lang="en-US" dirty="0"/>
              <a:t>). Condition codes are bits set by the </a:t>
            </a:r>
            <a:r>
              <a:rPr lang="en-US" dirty="0" smtClean="0"/>
              <a:t>processor</a:t>
            </a:r>
            <a:r>
              <a:rPr lang="tr-TR" dirty="0" smtClean="0"/>
              <a:t> </a:t>
            </a:r>
            <a:r>
              <a:rPr lang="en-US" dirty="0" smtClean="0"/>
              <a:t>hardware </a:t>
            </a:r>
            <a:r>
              <a:rPr lang="en-US" dirty="0"/>
              <a:t>as the result of operations. For example, an arithmetic </a:t>
            </a:r>
            <a:r>
              <a:rPr lang="en-US" dirty="0" smtClean="0"/>
              <a:t>operation</a:t>
            </a:r>
            <a:r>
              <a:rPr lang="tr-TR" dirty="0" smtClean="0"/>
              <a:t> </a:t>
            </a:r>
            <a:r>
              <a:rPr lang="en-US" dirty="0" smtClean="0"/>
              <a:t>may </a:t>
            </a:r>
            <a:r>
              <a:rPr lang="en-US" dirty="0"/>
              <a:t>produce a positive, negative, zero, or overflow result.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/>
              <a:t>addition to the </a:t>
            </a:r>
            <a:r>
              <a:rPr lang="en-US" dirty="0" smtClean="0"/>
              <a:t>result</a:t>
            </a:r>
            <a:r>
              <a:rPr lang="tr-TR" dirty="0" smtClean="0"/>
              <a:t> </a:t>
            </a:r>
            <a:r>
              <a:rPr lang="en-US" dirty="0" smtClean="0"/>
              <a:t>itself </a:t>
            </a:r>
            <a:r>
              <a:rPr lang="en-US" dirty="0"/>
              <a:t>being stored in a register or memory, a condition code is also set. The </a:t>
            </a:r>
            <a:r>
              <a:rPr lang="en-US" dirty="0" smtClean="0"/>
              <a:t>code</a:t>
            </a:r>
            <a:r>
              <a:rPr lang="tr-TR" dirty="0" smtClean="0"/>
              <a:t> </a:t>
            </a:r>
            <a:r>
              <a:rPr lang="en-US" dirty="0" smtClean="0"/>
              <a:t>may </a:t>
            </a:r>
            <a:r>
              <a:rPr lang="en-US" dirty="0"/>
              <a:t>subsequently be tested as part of a conditional branch operation.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Condition </a:t>
            </a:r>
            <a:r>
              <a:rPr lang="en-US" dirty="0"/>
              <a:t>code bits are collected into one or more registers. Usually, </a:t>
            </a:r>
            <a:r>
              <a:rPr lang="en-US" dirty="0" smtClean="0"/>
              <a:t>they</a:t>
            </a:r>
            <a:r>
              <a:rPr lang="tr-TR" dirty="0" smtClean="0"/>
              <a:t> </a:t>
            </a:r>
            <a:r>
              <a:rPr lang="en-US" dirty="0" smtClean="0"/>
              <a:t>form </a:t>
            </a:r>
            <a:r>
              <a:rPr lang="en-US" dirty="0"/>
              <a:t>part of a control register. Generally, machine instructions allow these bits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be </a:t>
            </a:r>
            <a:r>
              <a:rPr lang="en-US" dirty="0"/>
              <a:t>read by implicit reference, but the programmer cannot alter them.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4724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Table</a:t>
            </a:r>
            <a:r>
              <a:rPr lang="tr-TR" dirty="0" smtClean="0"/>
              <a:t> </a:t>
            </a:r>
            <a:r>
              <a:rPr lang="tr-TR" dirty="0" err="1" smtClean="0"/>
              <a:t>lists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advantages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disadvantages</a:t>
            </a:r>
            <a:r>
              <a:rPr lang="tr-TR" dirty="0" smtClean="0"/>
              <a:t> of </a:t>
            </a:r>
            <a:r>
              <a:rPr lang="tr-TR" dirty="0" err="1" smtClean="0"/>
              <a:t>condition</a:t>
            </a:r>
            <a:r>
              <a:rPr lang="tr-TR" dirty="0" smtClean="0"/>
              <a:t> </a:t>
            </a:r>
            <a:r>
              <a:rPr lang="tr-TR" dirty="0" err="1" smtClean="0"/>
              <a:t>codes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14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690687"/>
            <a:ext cx="11113168" cy="5030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926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4"/>
            <a:ext cx="11145253" cy="59912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 some machines, a subroutine call will result in the automatic saving of </a:t>
            </a:r>
            <a:r>
              <a:rPr lang="en-US" dirty="0" smtClean="0"/>
              <a:t>all</a:t>
            </a:r>
            <a:r>
              <a:rPr lang="tr-TR" dirty="0" smtClean="0"/>
              <a:t> </a:t>
            </a:r>
            <a:r>
              <a:rPr lang="en-US" dirty="0" smtClean="0"/>
              <a:t>user-visible </a:t>
            </a:r>
            <a:r>
              <a:rPr lang="en-US" dirty="0"/>
              <a:t>registers, to be restored on return. The processor performs the </a:t>
            </a:r>
            <a:r>
              <a:rPr lang="en-US" dirty="0" smtClean="0"/>
              <a:t>saving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restoring as part of the execution of call and return instructions. This </a:t>
            </a:r>
            <a:r>
              <a:rPr lang="en-US" dirty="0" smtClean="0"/>
              <a:t>allows</a:t>
            </a:r>
            <a:r>
              <a:rPr lang="tr-TR" dirty="0" smtClean="0"/>
              <a:t> </a:t>
            </a:r>
            <a:r>
              <a:rPr lang="en-US" dirty="0" smtClean="0"/>
              <a:t>each </a:t>
            </a:r>
            <a:r>
              <a:rPr lang="en-US" dirty="0"/>
              <a:t>subroutine to use the user-visible registers independently.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On </a:t>
            </a:r>
            <a:r>
              <a:rPr lang="en-US" dirty="0"/>
              <a:t>other </a:t>
            </a:r>
            <a:r>
              <a:rPr lang="en-US" dirty="0" smtClean="0"/>
              <a:t>machines,</a:t>
            </a:r>
            <a:r>
              <a:rPr lang="tr-TR" dirty="0" smtClean="0"/>
              <a:t> </a:t>
            </a:r>
            <a:r>
              <a:rPr lang="en-US" dirty="0" smtClean="0"/>
              <a:t>it </a:t>
            </a:r>
            <a:r>
              <a:rPr lang="en-US" dirty="0"/>
              <a:t>is the responsibility of the programmer to save the contents of the relevant </a:t>
            </a:r>
            <a:r>
              <a:rPr lang="en-US" dirty="0" smtClean="0"/>
              <a:t>user</a:t>
            </a:r>
            <a:r>
              <a:rPr lang="tr-TR" dirty="0" smtClean="0"/>
              <a:t>-</a:t>
            </a:r>
            <a:r>
              <a:rPr lang="en-US" dirty="0" smtClean="0"/>
              <a:t>visible</a:t>
            </a:r>
            <a:r>
              <a:rPr lang="tr-TR" dirty="0" smtClean="0"/>
              <a:t> </a:t>
            </a:r>
            <a:r>
              <a:rPr lang="en-US" dirty="0" smtClean="0"/>
              <a:t>registers </a:t>
            </a:r>
            <a:r>
              <a:rPr lang="en-US" dirty="0"/>
              <a:t>prior to a subroutine call, by including instructions for this </a:t>
            </a:r>
            <a:r>
              <a:rPr lang="en-US" dirty="0" smtClean="0"/>
              <a:t>purpose</a:t>
            </a:r>
            <a:r>
              <a:rPr lang="tr-TR" dirty="0" smtClean="0"/>
              <a:t> in </a:t>
            </a:r>
            <a:r>
              <a:rPr lang="tr-TR" dirty="0" err="1"/>
              <a:t>the</a:t>
            </a:r>
            <a:r>
              <a:rPr lang="tr-TR" dirty="0"/>
              <a:t> program.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6182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4"/>
            <a:ext cx="11032958" cy="59912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Control </a:t>
            </a:r>
            <a:r>
              <a:rPr lang="tr-TR" b="1" dirty="0" err="1"/>
              <a:t>and</a:t>
            </a:r>
            <a:r>
              <a:rPr lang="tr-TR" b="1" dirty="0"/>
              <a:t> </a:t>
            </a:r>
            <a:r>
              <a:rPr lang="tr-TR" b="1" dirty="0" err="1"/>
              <a:t>Status</a:t>
            </a:r>
            <a:r>
              <a:rPr lang="tr-TR" b="1" dirty="0"/>
              <a:t> </a:t>
            </a:r>
            <a:r>
              <a:rPr lang="tr-TR" b="1" dirty="0" err="1"/>
              <a:t>Registers</a:t>
            </a:r>
            <a:endParaRPr lang="tr-TR" b="1" dirty="0"/>
          </a:p>
          <a:p>
            <a:pPr marL="0" indent="0">
              <a:buNone/>
            </a:pPr>
            <a:r>
              <a:rPr lang="en-US" dirty="0"/>
              <a:t>There are a variety of processor registers that are employed to control the </a:t>
            </a:r>
            <a:r>
              <a:rPr lang="en-US" dirty="0" smtClean="0"/>
              <a:t>operation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processor. Most of these, on most machines, are not visible to the user. </a:t>
            </a:r>
            <a:r>
              <a:rPr lang="en-US" dirty="0" smtClean="0"/>
              <a:t>Some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them may be visible to machine instructions executed in a control or </a:t>
            </a:r>
            <a:r>
              <a:rPr lang="en-US" dirty="0" smtClean="0"/>
              <a:t>operating</a:t>
            </a:r>
            <a:r>
              <a:rPr lang="tr-TR" dirty="0" smtClean="0"/>
              <a:t> </a:t>
            </a:r>
            <a:r>
              <a:rPr lang="tr-TR" dirty="0" err="1" smtClean="0"/>
              <a:t>system</a:t>
            </a:r>
            <a:r>
              <a:rPr lang="tr-TR" dirty="0" smtClean="0"/>
              <a:t> </a:t>
            </a:r>
            <a:r>
              <a:rPr lang="tr-TR" dirty="0" err="1"/>
              <a:t>mode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en-US" dirty="0"/>
              <a:t>Of course, different machines will have different register organizations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use </a:t>
            </a:r>
            <a:r>
              <a:rPr lang="en-US" dirty="0"/>
              <a:t>different terminology. We list here a reasonably complete list of register </a:t>
            </a:r>
            <a:r>
              <a:rPr lang="en-US" dirty="0" smtClean="0"/>
              <a:t>types,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/>
              <a:t>a </a:t>
            </a:r>
            <a:r>
              <a:rPr lang="tr-TR" dirty="0" err="1"/>
              <a:t>brief</a:t>
            </a:r>
            <a:r>
              <a:rPr lang="tr-TR" dirty="0"/>
              <a:t> </a:t>
            </a:r>
            <a:r>
              <a:rPr lang="tr-TR" dirty="0" err="1"/>
              <a:t>description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en-US" dirty="0"/>
              <a:t>Four registers are essential to instruction execution:</a:t>
            </a:r>
          </a:p>
          <a:p>
            <a:pPr lvl="1"/>
            <a:r>
              <a:rPr lang="en-US" b="1" dirty="0" smtClean="0"/>
              <a:t>Program </a:t>
            </a:r>
            <a:r>
              <a:rPr lang="en-US" b="1" dirty="0"/>
              <a:t>counter (PC): </a:t>
            </a:r>
            <a:r>
              <a:rPr lang="en-US" dirty="0"/>
              <a:t>Contains the address of an instruction to be fetched.</a:t>
            </a:r>
          </a:p>
          <a:p>
            <a:pPr lvl="1"/>
            <a:r>
              <a:rPr lang="en-US" b="1" dirty="0" smtClean="0"/>
              <a:t>Instruction </a:t>
            </a:r>
            <a:r>
              <a:rPr lang="en-US" b="1" dirty="0"/>
              <a:t>register (IR): </a:t>
            </a:r>
            <a:r>
              <a:rPr lang="en-US" dirty="0"/>
              <a:t>Contains the instruction most recently fetched.</a:t>
            </a:r>
          </a:p>
          <a:p>
            <a:pPr lvl="1"/>
            <a:r>
              <a:rPr lang="en-US" b="1" dirty="0" smtClean="0"/>
              <a:t>Memory </a:t>
            </a:r>
            <a:r>
              <a:rPr lang="en-US" b="1" dirty="0"/>
              <a:t>address register (MAR): </a:t>
            </a:r>
            <a:r>
              <a:rPr lang="en-US" dirty="0"/>
              <a:t>Contains the address of a location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memory</a:t>
            </a:r>
            <a:r>
              <a:rPr lang="tr-TR" dirty="0"/>
              <a:t>.</a:t>
            </a:r>
          </a:p>
          <a:p>
            <a:pPr lvl="1"/>
            <a:r>
              <a:rPr lang="en-US" b="1" dirty="0" smtClean="0"/>
              <a:t>Memory </a:t>
            </a:r>
            <a:r>
              <a:rPr lang="en-US" b="1" dirty="0"/>
              <a:t>buffer register (MBR): </a:t>
            </a:r>
            <a:r>
              <a:rPr lang="en-US" dirty="0"/>
              <a:t>Contains a word of data to be written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memory </a:t>
            </a:r>
            <a:r>
              <a:rPr lang="en-US" dirty="0"/>
              <a:t>or the word most recently read.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5965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4"/>
            <a:ext cx="11032958" cy="59912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Not all processors have internal registers designated as MAR and MBR, </a:t>
            </a:r>
            <a:r>
              <a:rPr lang="en-US" dirty="0" smtClean="0"/>
              <a:t>but</a:t>
            </a:r>
            <a:r>
              <a:rPr lang="tr-TR" dirty="0" smtClean="0"/>
              <a:t> </a:t>
            </a:r>
            <a:r>
              <a:rPr lang="en-US" dirty="0" smtClean="0"/>
              <a:t>some </a:t>
            </a:r>
            <a:r>
              <a:rPr lang="en-US" dirty="0"/>
              <a:t>equivalent buffering mechanism is needed whereby the bits to be </a:t>
            </a:r>
            <a:r>
              <a:rPr lang="en-US" dirty="0" smtClean="0"/>
              <a:t>transferred</a:t>
            </a:r>
            <a:r>
              <a:rPr lang="tr-TR" dirty="0" smtClean="0"/>
              <a:t> </a:t>
            </a:r>
            <a:r>
              <a:rPr lang="en-US" dirty="0"/>
              <a:t>to the system bus are staged and the bits to be read from the data bus are </a:t>
            </a:r>
            <a:r>
              <a:rPr lang="en-US" dirty="0" smtClean="0"/>
              <a:t>temporarily</a:t>
            </a:r>
            <a:r>
              <a:rPr lang="tr-TR" dirty="0" smtClean="0"/>
              <a:t> </a:t>
            </a:r>
            <a:r>
              <a:rPr lang="tr-TR" dirty="0" err="1" smtClean="0"/>
              <a:t>stored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Typically, the processor updates the PC after each instruction fetch </a:t>
            </a:r>
            <a:r>
              <a:rPr lang="en-US" dirty="0" smtClean="0"/>
              <a:t>so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the PC always points to the next instruction to be executed. A branch </a:t>
            </a:r>
            <a:r>
              <a:rPr lang="en-US" dirty="0" smtClean="0"/>
              <a:t>or</a:t>
            </a:r>
            <a:r>
              <a:rPr lang="tr-TR" dirty="0" smtClean="0"/>
              <a:t> </a:t>
            </a:r>
            <a:r>
              <a:rPr lang="en-US" dirty="0" smtClean="0"/>
              <a:t>skip </a:t>
            </a:r>
            <a:r>
              <a:rPr lang="en-US" dirty="0"/>
              <a:t>instruction will also modify the contents of the PC.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fetched </a:t>
            </a:r>
            <a:r>
              <a:rPr lang="en-US" dirty="0" smtClean="0"/>
              <a:t>instruction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loaded into an IR, where the opcode and operand specifiers </a:t>
            </a:r>
            <a:r>
              <a:rPr lang="en-US" dirty="0" smtClean="0"/>
              <a:t>are</a:t>
            </a:r>
            <a:r>
              <a:rPr lang="tr-TR" dirty="0" smtClean="0"/>
              <a:t> </a:t>
            </a:r>
            <a:r>
              <a:rPr lang="en-US" dirty="0" smtClean="0"/>
              <a:t>analyzed</a:t>
            </a:r>
            <a:r>
              <a:rPr lang="en-US" dirty="0"/>
              <a:t>. Data are exchanged with memory using the MAR and MBR. In a </a:t>
            </a:r>
            <a:r>
              <a:rPr lang="en-US" dirty="0" smtClean="0"/>
              <a:t>bus</a:t>
            </a:r>
            <a:r>
              <a:rPr lang="tr-TR" dirty="0"/>
              <a:t>-</a:t>
            </a:r>
            <a:r>
              <a:rPr lang="en-US" dirty="0" smtClean="0"/>
              <a:t>organized</a:t>
            </a:r>
            <a:r>
              <a:rPr lang="tr-TR" dirty="0" smtClean="0"/>
              <a:t> </a:t>
            </a:r>
            <a:r>
              <a:rPr lang="en-US" dirty="0" smtClean="0"/>
              <a:t>system</a:t>
            </a:r>
            <a:r>
              <a:rPr lang="en-US" dirty="0"/>
              <a:t>, the MAR connects directly to the address bus, and the </a:t>
            </a:r>
            <a:r>
              <a:rPr lang="en-US" dirty="0" smtClean="0"/>
              <a:t>MBR</a:t>
            </a:r>
            <a:r>
              <a:rPr lang="tr-TR" dirty="0" smtClean="0"/>
              <a:t> </a:t>
            </a:r>
            <a:r>
              <a:rPr lang="en-US" dirty="0" smtClean="0"/>
              <a:t>connects </a:t>
            </a:r>
            <a:r>
              <a:rPr lang="en-US" dirty="0"/>
              <a:t>directly to the data bus. User-visible registers, in turn, exchange </a:t>
            </a:r>
            <a:r>
              <a:rPr lang="en-US" dirty="0" smtClean="0"/>
              <a:t>data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/>
              <a:t>the</a:t>
            </a:r>
            <a:r>
              <a:rPr lang="tr-TR" dirty="0"/>
              <a:t> MBR.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6390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4"/>
            <a:ext cx="11097126" cy="59912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four registers just mentioned are used for the movement of data </a:t>
            </a:r>
            <a:r>
              <a:rPr lang="en-US" dirty="0" smtClean="0"/>
              <a:t>between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processor and memory. Within the processor, data must be presented to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ALU </a:t>
            </a:r>
            <a:r>
              <a:rPr lang="en-US" dirty="0"/>
              <a:t>for processing. The ALU may have direct access to the MBR and </a:t>
            </a:r>
            <a:r>
              <a:rPr lang="en-US" dirty="0" smtClean="0"/>
              <a:t>user-visible</a:t>
            </a:r>
            <a:r>
              <a:rPr lang="tr-TR" dirty="0" smtClean="0"/>
              <a:t> </a:t>
            </a:r>
            <a:r>
              <a:rPr lang="en-US" dirty="0" smtClean="0"/>
              <a:t>registers</a:t>
            </a:r>
            <a:r>
              <a:rPr lang="en-US" dirty="0"/>
              <a:t>. Alternatively, there may be additional buffering registers at the </a:t>
            </a:r>
            <a:r>
              <a:rPr lang="en-US" dirty="0" smtClean="0"/>
              <a:t>boundary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the ALU; these registers serve as input and output registers for the ALU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exchange </a:t>
            </a:r>
            <a:r>
              <a:rPr lang="en-US" dirty="0"/>
              <a:t>data with the MBR and user-visible registers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Many processor designs include a register or set of registers, often known </a:t>
            </a:r>
            <a:r>
              <a:rPr lang="en-US" dirty="0" smtClean="0"/>
              <a:t>as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i="1" dirty="0"/>
              <a:t>program status word </a:t>
            </a:r>
            <a:r>
              <a:rPr lang="en-US" dirty="0"/>
              <a:t>(PSW), that contain status information. The PSW </a:t>
            </a:r>
            <a:r>
              <a:rPr lang="en-US" dirty="0" smtClean="0"/>
              <a:t>typically</a:t>
            </a:r>
            <a:r>
              <a:rPr lang="tr-TR" dirty="0" smtClean="0"/>
              <a:t> </a:t>
            </a:r>
            <a:r>
              <a:rPr lang="fr-FR" dirty="0" err="1" smtClean="0"/>
              <a:t>contains</a:t>
            </a:r>
            <a:r>
              <a:rPr lang="fr-FR" dirty="0" smtClean="0"/>
              <a:t> </a:t>
            </a:r>
            <a:r>
              <a:rPr lang="fr-FR" dirty="0"/>
              <a:t>condition codes plus </a:t>
            </a:r>
            <a:r>
              <a:rPr lang="fr-FR" dirty="0" err="1"/>
              <a:t>other</a:t>
            </a:r>
            <a:r>
              <a:rPr lang="fr-FR" dirty="0"/>
              <a:t> </a:t>
            </a:r>
            <a:r>
              <a:rPr lang="fr-FR" dirty="0" err="1"/>
              <a:t>status</a:t>
            </a:r>
            <a:r>
              <a:rPr lang="fr-FR" dirty="0"/>
              <a:t> information.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134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4"/>
            <a:ext cx="11113168" cy="62121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/>
              <a:t>Common</a:t>
            </a:r>
            <a:r>
              <a:rPr lang="tr-TR" dirty="0"/>
              <a:t> </a:t>
            </a:r>
            <a:r>
              <a:rPr lang="tr-TR" dirty="0" err="1"/>
              <a:t>fields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 smtClean="0"/>
              <a:t>flags</a:t>
            </a:r>
            <a:r>
              <a:rPr lang="tr-TR" dirty="0" smtClean="0"/>
              <a:t> </a:t>
            </a:r>
            <a:r>
              <a:rPr lang="tr-TR" dirty="0" err="1" smtClean="0"/>
              <a:t>include</a:t>
            </a:r>
            <a:r>
              <a:rPr lang="tr-TR" dirty="0" smtClean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following</a:t>
            </a:r>
            <a:r>
              <a:rPr lang="tr-TR" dirty="0"/>
              <a:t>:</a:t>
            </a:r>
          </a:p>
          <a:p>
            <a:pPr lvl="1"/>
            <a:r>
              <a:rPr lang="en-US" b="1" dirty="0" smtClean="0"/>
              <a:t>Sign</a:t>
            </a:r>
            <a:r>
              <a:rPr lang="en-US" b="1" dirty="0"/>
              <a:t>: </a:t>
            </a:r>
            <a:r>
              <a:rPr lang="en-US" dirty="0"/>
              <a:t>Contains the sign bit of the result of the last arithmetic operation.</a:t>
            </a:r>
          </a:p>
          <a:p>
            <a:pPr lvl="1"/>
            <a:r>
              <a:rPr lang="en-US" b="1" dirty="0" smtClean="0"/>
              <a:t>Zero</a:t>
            </a:r>
            <a:r>
              <a:rPr lang="en-US" b="1" dirty="0"/>
              <a:t>: </a:t>
            </a:r>
            <a:r>
              <a:rPr lang="en-US" dirty="0"/>
              <a:t>Set when the result is 0.</a:t>
            </a:r>
          </a:p>
          <a:p>
            <a:pPr lvl="1"/>
            <a:r>
              <a:rPr lang="en-US" b="1" dirty="0" smtClean="0"/>
              <a:t>Carry</a:t>
            </a:r>
            <a:r>
              <a:rPr lang="en-US" b="1" dirty="0"/>
              <a:t>: </a:t>
            </a:r>
            <a:r>
              <a:rPr lang="en-US" dirty="0"/>
              <a:t>Set if an operation resulted in a carry (addition) into or borrow (</a:t>
            </a:r>
            <a:r>
              <a:rPr lang="en-US" dirty="0" smtClean="0"/>
              <a:t>subtraction)</a:t>
            </a:r>
            <a:r>
              <a:rPr lang="tr-TR" dirty="0" smtClean="0"/>
              <a:t> </a:t>
            </a:r>
            <a:r>
              <a:rPr lang="en-US" dirty="0" smtClean="0"/>
              <a:t>out </a:t>
            </a:r>
            <a:r>
              <a:rPr lang="en-US" dirty="0"/>
              <a:t>of a high-order bit. Used for multiword arithmetic operations.</a:t>
            </a:r>
          </a:p>
          <a:p>
            <a:pPr lvl="1"/>
            <a:r>
              <a:rPr lang="en-US" b="1" dirty="0" smtClean="0"/>
              <a:t>Equal</a:t>
            </a:r>
            <a:r>
              <a:rPr lang="en-US" b="1" dirty="0"/>
              <a:t>: </a:t>
            </a:r>
            <a:r>
              <a:rPr lang="en-US" dirty="0"/>
              <a:t>Set if a logical compare result is equality.</a:t>
            </a:r>
          </a:p>
          <a:p>
            <a:pPr lvl="1"/>
            <a:r>
              <a:rPr lang="en-US" b="1" dirty="0" smtClean="0"/>
              <a:t>Overflow</a:t>
            </a:r>
            <a:r>
              <a:rPr lang="en-US" b="1" dirty="0"/>
              <a:t>: </a:t>
            </a:r>
            <a:r>
              <a:rPr lang="en-US" dirty="0"/>
              <a:t>Used to indicate arithmetic overflow.</a:t>
            </a:r>
          </a:p>
          <a:p>
            <a:pPr lvl="1"/>
            <a:r>
              <a:rPr lang="en-US" b="1" dirty="0" smtClean="0"/>
              <a:t>Interrupt </a:t>
            </a:r>
            <a:r>
              <a:rPr lang="en-US" b="1" dirty="0"/>
              <a:t>Enable/Disable: </a:t>
            </a:r>
            <a:r>
              <a:rPr lang="en-US" dirty="0"/>
              <a:t>Used to enable or disable interrupts.</a:t>
            </a:r>
          </a:p>
          <a:p>
            <a:pPr lvl="1"/>
            <a:r>
              <a:rPr lang="en-US" b="1" dirty="0" smtClean="0"/>
              <a:t>Supervisor</a:t>
            </a:r>
            <a:r>
              <a:rPr lang="en-US" b="1" dirty="0"/>
              <a:t>: </a:t>
            </a:r>
            <a:r>
              <a:rPr lang="en-US" dirty="0"/>
              <a:t>Indicates whether the processor is executing in supervisor or </a:t>
            </a:r>
            <a:r>
              <a:rPr lang="en-US" dirty="0" smtClean="0"/>
              <a:t>user</a:t>
            </a:r>
            <a:r>
              <a:rPr lang="tr-TR" dirty="0" smtClean="0"/>
              <a:t> </a:t>
            </a:r>
            <a:r>
              <a:rPr lang="en-US" dirty="0" smtClean="0"/>
              <a:t>mode</a:t>
            </a:r>
            <a:r>
              <a:rPr lang="en-US" dirty="0"/>
              <a:t>. Certain privileged instructions can be executed only in supervisor </a:t>
            </a:r>
            <a:r>
              <a:rPr lang="en-US" dirty="0" smtClean="0"/>
              <a:t>mode,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certain areas of memory can be accessed only in supervisor mode</a:t>
            </a:r>
            <a:r>
              <a:rPr lang="en-US" dirty="0" smtClean="0"/>
              <a:t>.</a:t>
            </a:r>
            <a:endParaRPr lang="tr-TR" dirty="0" smtClean="0"/>
          </a:p>
          <a:p>
            <a:endParaRPr lang="tr-T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6736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Outline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Processor</a:t>
            </a:r>
            <a:r>
              <a:rPr lang="tr-TR" dirty="0" smtClean="0"/>
              <a:t> </a:t>
            </a:r>
            <a:r>
              <a:rPr lang="tr-TR" dirty="0" err="1" smtClean="0"/>
              <a:t>Organization</a:t>
            </a: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Register</a:t>
            </a:r>
            <a:r>
              <a:rPr lang="tr-TR" dirty="0" smtClean="0"/>
              <a:t> </a:t>
            </a:r>
            <a:r>
              <a:rPr lang="tr-TR" dirty="0" err="1" smtClean="0"/>
              <a:t>Organization</a:t>
            </a: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Instruction</a:t>
            </a:r>
            <a:r>
              <a:rPr lang="tr-TR" dirty="0" smtClean="0"/>
              <a:t> </a:t>
            </a:r>
            <a:r>
              <a:rPr lang="tr-TR" dirty="0" err="1" smtClean="0"/>
              <a:t>Cycle</a:t>
            </a: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Instruction</a:t>
            </a:r>
            <a:r>
              <a:rPr lang="tr-TR" dirty="0" smtClean="0"/>
              <a:t> </a:t>
            </a:r>
            <a:r>
              <a:rPr lang="tr-TR" dirty="0" err="1" smtClean="0"/>
              <a:t>Pipelining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01561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4"/>
            <a:ext cx="11145253" cy="599122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A number of other registers related to status and control might be found in a</a:t>
            </a:r>
            <a:r>
              <a:rPr lang="tr-TR" dirty="0"/>
              <a:t> </a:t>
            </a:r>
            <a:r>
              <a:rPr lang="en-US" dirty="0"/>
              <a:t>particular processor design. </a:t>
            </a:r>
            <a:endParaRPr lang="tr-TR" dirty="0" smtClean="0"/>
          </a:p>
          <a:p>
            <a:pPr lvl="1"/>
            <a:r>
              <a:rPr lang="en-US" dirty="0" smtClean="0"/>
              <a:t>There </a:t>
            </a:r>
            <a:r>
              <a:rPr lang="en-US" dirty="0"/>
              <a:t>may be a pointer to a block of memory containing</a:t>
            </a:r>
            <a:r>
              <a:rPr lang="tr-TR" dirty="0"/>
              <a:t> </a:t>
            </a:r>
            <a:r>
              <a:rPr lang="en-US" dirty="0"/>
              <a:t>additional status information (e.g., process control blocks). </a:t>
            </a:r>
            <a:endParaRPr lang="tr-TR" dirty="0" smtClean="0"/>
          </a:p>
          <a:p>
            <a:pPr lvl="1"/>
            <a:r>
              <a:rPr lang="en-US" dirty="0" smtClean="0"/>
              <a:t>In </a:t>
            </a:r>
            <a:r>
              <a:rPr lang="en-US" dirty="0"/>
              <a:t>machines using</a:t>
            </a:r>
            <a:r>
              <a:rPr lang="tr-TR" dirty="0"/>
              <a:t> </a:t>
            </a:r>
            <a:r>
              <a:rPr lang="en-US" dirty="0"/>
              <a:t>vectored interrupts, an interrupt vector register may be provided. </a:t>
            </a:r>
            <a:endParaRPr lang="tr-TR" dirty="0" smtClean="0"/>
          </a:p>
          <a:p>
            <a:pPr lvl="1"/>
            <a:r>
              <a:rPr lang="en-US" dirty="0" smtClean="0"/>
              <a:t>If </a:t>
            </a:r>
            <a:r>
              <a:rPr lang="en-US" dirty="0"/>
              <a:t>a stack is used</a:t>
            </a:r>
            <a:r>
              <a:rPr lang="tr-TR" dirty="0"/>
              <a:t> </a:t>
            </a:r>
            <a:r>
              <a:rPr lang="en-US" dirty="0"/>
              <a:t>to implement certain functions (e.g., subroutine call), then a system stack pointer is</a:t>
            </a:r>
            <a:r>
              <a:rPr lang="tr-TR" dirty="0"/>
              <a:t> </a:t>
            </a:r>
            <a:r>
              <a:rPr lang="en-US" dirty="0"/>
              <a:t>needed. </a:t>
            </a:r>
            <a:endParaRPr lang="tr-TR" dirty="0" smtClean="0"/>
          </a:p>
          <a:p>
            <a:pPr lvl="1"/>
            <a:r>
              <a:rPr lang="en-US" dirty="0" smtClean="0"/>
              <a:t>A </a:t>
            </a:r>
            <a:r>
              <a:rPr lang="en-US" dirty="0"/>
              <a:t>page table pointer is used with a virtual memory system. </a:t>
            </a:r>
            <a:endParaRPr lang="tr-TR" dirty="0" smtClean="0"/>
          </a:p>
          <a:p>
            <a:pPr lvl="1"/>
            <a:r>
              <a:rPr lang="en-US" dirty="0" smtClean="0"/>
              <a:t>Finally</a:t>
            </a:r>
            <a:r>
              <a:rPr lang="en-US" dirty="0"/>
              <a:t>, registers</a:t>
            </a:r>
            <a:r>
              <a:rPr lang="tr-TR" dirty="0"/>
              <a:t> </a:t>
            </a:r>
            <a:r>
              <a:rPr lang="en-US" dirty="0"/>
              <a:t>may be used in the control of I/O operations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A number of factors go into the design of the control and status register </a:t>
            </a:r>
            <a:r>
              <a:rPr lang="en-US" dirty="0" smtClean="0"/>
              <a:t>organization</a:t>
            </a:r>
            <a:r>
              <a:rPr lang="tr-TR" dirty="0" smtClean="0"/>
              <a:t>:</a:t>
            </a:r>
            <a:endParaRPr lang="en-US" dirty="0"/>
          </a:p>
          <a:p>
            <a:pPr lvl="1"/>
            <a:r>
              <a:rPr lang="en-US" dirty="0"/>
              <a:t>One key issue is operating system support. Certain types of control </a:t>
            </a:r>
            <a:r>
              <a:rPr lang="en-US" dirty="0" smtClean="0"/>
              <a:t>information</a:t>
            </a:r>
            <a:r>
              <a:rPr lang="tr-TR" dirty="0" smtClean="0"/>
              <a:t> </a:t>
            </a:r>
            <a:r>
              <a:rPr lang="en-US" dirty="0" smtClean="0"/>
              <a:t>are </a:t>
            </a:r>
            <a:r>
              <a:rPr lang="en-US" dirty="0"/>
              <a:t>of specific utility to the operating system. If the processor designer </a:t>
            </a:r>
            <a:r>
              <a:rPr lang="en-US" dirty="0" smtClean="0"/>
              <a:t>has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functional understanding of the operating system to be used, then the </a:t>
            </a:r>
            <a:r>
              <a:rPr lang="en-US" dirty="0" smtClean="0"/>
              <a:t>register</a:t>
            </a:r>
            <a:r>
              <a:rPr lang="tr-TR" dirty="0" smtClean="0"/>
              <a:t> </a:t>
            </a:r>
            <a:r>
              <a:rPr lang="en-US" dirty="0" smtClean="0"/>
              <a:t>organization </a:t>
            </a:r>
            <a:r>
              <a:rPr lang="en-US" dirty="0"/>
              <a:t>can to some extent be tailored to the operating system.</a:t>
            </a:r>
          </a:p>
          <a:p>
            <a:pPr lvl="1"/>
            <a:r>
              <a:rPr lang="en-US" dirty="0"/>
              <a:t>Another key design decision is the allocation of control information </a:t>
            </a:r>
            <a:r>
              <a:rPr lang="en-US" dirty="0" smtClean="0"/>
              <a:t>between</a:t>
            </a:r>
            <a:r>
              <a:rPr lang="tr-TR" dirty="0" smtClean="0"/>
              <a:t> </a:t>
            </a:r>
            <a:r>
              <a:rPr lang="en-US" dirty="0" smtClean="0"/>
              <a:t>registers </a:t>
            </a:r>
            <a:r>
              <a:rPr lang="en-US" dirty="0"/>
              <a:t>and memory. It is common to dedicate the first (lowest) few hundred </a:t>
            </a:r>
            <a:r>
              <a:rPr lang="en-US" dirty="0" smtClean="0"/>
              <a:t>or</a:t>
            </a:r>
            <a:r>
              <a:rPr lang="tr-TR" dirty="0" smtClean="0"/>
              <a:t> </a:t>
            </a:r>
            <a:r>
              <a:rPr lang="en-US" dirty="0"/>
              <a:t>thousand words of memory for control purposes. The designer must decide </a:t>
            </a:r>
            <a:r>
              <a:rPr lang="en-US" dirty="0" smtClean="0"/>
              <a:t>how</a:t>
            </a:r>
            <a:r>
              <a:rPr lang="tr-TR" dirty="0" smtClean="0"/>
              <a:t> </a:t>
            </a:r>
            <a:r>
              <a:rPr lang="en-US" dirty="0" smtClean="0"/>
              <a:t>much </a:t>
            </a:r>
            <a:r>
              <a:rPr lang="en-US" dirty="0"/>
              <a:t>control information should be in registers and how much in memory.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usual </a:t>
            </a:r>
            <a:r>
              <a:rPr lang="en-US" dirty="0"/>
              <a:t>trade-off of cost versus speed arises.</a:t>
            </a:r>
            <a:endParaRPr lang="tr-TR" dirty="0"/>
          </a:p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85785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INSTRUCTION CYCLE	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4589" y="1825624"/>
            <a:ext cx="11726779" cy="45307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 smtClean="0"/>
              <a:t>Earlier</a:t>
            </a:r>
            <a:r>
              <a:rPr lang="tr-TR" dirty="0" smtClean="0"/>
              <a:t>, </a:t>
            </a:r>
            <a:r>
              <a:rPr lang="en-US" dirty="0" smtClean="0"/>
              <a:t>we </a:t>
            </a:r>
            <a:r>
              <a:rPr lang="en-US" dirty="0"/>
              <a:t>described the processor’s instruction cycle </a:t>
            </a:r>
            <a:r>
              <a:rPr lang="en-US" dirty="0" smtClean="0"/>
              <a:t>. </a:t>
            </a:r>
            <a:r>
              <a:rPr lang="en-US" dirty="0"/>
              <a:t>To </a:t>
            </a:r>
            <a:r>
              <a:rPr lang="en-US" dirty="0" smtClean="0"/>
              <a:t>recall,</a:t>
            </a:r>
            <a:r>
              <a:rPr lang="tr-TR" dirty="0" smtClean="0"/>
              <a:t> </a:t>
            </a:r>
            <a:r>
              <a:rPr lang="en-US" dirty="0" smtClean="0"/>
              <a:t>an </a:t>
            </a:r>
            <a:r>
              <a:rPr lang="en-US" dirty="0"/>
              <a:t>instruction cycle includes the following stages:</a:t>
            </a:r>
          </a:p>
          <a:p>
            <a:pPr lvl="1"/>
            <a:r>
              <a:rPr lang="en-US" b="1" dirty="0" smtClean="0"/>
              <a:t>Fetch</a:t>
            </a:r>
            <a:r>
              <a:rPr lang="en-US" b="1" dirty="0"/>
              <a:t>: </a:t>
            </a:r>
            <a:r>
              <a:rPr lang="en-US" dirty="0"/>
              <a:t>Read the next instruction from memory into the processor.</a:t>
            </a:r>
          </a:p>
          <a:p>
            <a:pPr lvl="1"/>
            <a:r>
              <a:rPr lang="en-US" b="1" dirty="0" smtClean="0"/>
              <a:t>Execute</a:t>
            </a:r>
            <a:r>
              <a:rPr lang="en-US" b="1" dirty="0"/>
              <a:t>: </a:t>
            </a:r>
            <a:r>
              <a:rPr lang="en-US" dirty="0"/>
              <a:t>Interpret the opcode and perform the indicated operation.</a:t>
            </a:r>
          </a:p>
          <a:p>
            <a:pPr lvl="1"/>
            <a:r>
              <a:rPr lang="en-US" b="1" dirty="0" smtClean="0"/>
              <a:t>Interrupt</a:t>
            </a:r>
            <a:r>
              <a:rPr lang="en-US" b="1" dirty="0"/>
              <a:t>: </a:t>
            </a:r>
            <a:r>
              <a:rPr lang="en-US" dirty="0"/>
              <a:t>If interrupts are enabled and an interrupt has occurred, save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current </a:t>
            </a:r>
            <a:r>
              <a:rPr lang="en-US" dirty="0"/>
              <a:t>process state and service the interrupt.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We </a:t>
            </a:r>
            <a:r>
              <a:rPr lang="en-US" dirty="0"/>
              <a:t>are now in a position to elaborate somewhat on the instruction cycle. </a:t>
            </a:r>
            <a:r>
              <a:rPr lang="en-US" dirty="0" smtClean="0"/>
              <a:t>First,</a:t>
            </a:r>
            <a:r>
              <a:rPr lang="tr-TR" dirty="0" smtClean="0"/>
              <a:t> </a:t>
            </a:r>
            <a:r>
              <a:rPr lang="en-US" dirty="0" smtClean="0"/>
              <a:t>we </a:t>
            </a:r>
            <a:r>
              <a:rPr lang="en-US" dirty="0"/>
              <a:t>must introduce one additional stage, known as the indirect cycle.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2707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422" y="365125"/>
            <a:ext cx="5470358" cy="635635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b="1" dirty="0" err="1"/>
              <a:t>The</a:t>
            </a:r>
            <a:r>
              <a:rPr lang="tr-TR" b="1" dirty="0"/>
              <a:t> </a:t>
            </a:r>
            <a:r>
              <a:rPr lang="tr-TR" b="1" dirty="0" err="1"/>
              <a:t>Indirect</a:t>
            </a:r>
            <a:r>
              <a:rPr lang="tr-TR" b="1" dirty="0"/>
              <a:t> </a:t>
            </a:r>
            <a:r>
              <a:rPr lang="tr-TR" b="1" dirty="0" err="1"/>
              <a:t>Cycle</a:t>
            </a:r>
            <a:endParaRPr lang="tr-TR" b="1" dirty="0"/>
          </a:p>
          <a:p>
            <a:pPr marL="0" indent="0">
              <a:buNone/>
            </a:pPr>
            <a:r>
              <a:rPr lang="en-US" dirty="0"/>
              <a:t>We have </a:t>
            </a:r>
            <a:r>
              <a:rPr lang="en-US" dirty="0" smtClean="0"/>
              <a:t>seen </a:t>
            </a:r>
            <a:r>
              <a:rPr lang="en-US" dirty="0"/>
              <a:t>that the execution of an instruction may involve </a:t>
            </a:r>
            <a:r>
              <a:rPr lang="en-US" dirty="0" smtClean="0"/>
              <a:t>one</a:t>
            </a:r>
            <a:r>
              <a:rPr lang="tr-TR" dirty="0" smtClean="0"/>
              <a:t> </a:t>
            </a:r>
            <a:r>
              <a:rPr lang="en-US" dirty="0" smtClean="0"/>
              <a:t>or </a:t>
            </a:r>
            <a:r>
              <a:rPr lang="en-US" dirty="0"/>
              <a:t>more operands in memory, each of which requires a memory access. Further, </a:t>
            </a:r>
            <a:r>
              <a:rPr lang="en-US" dirty="0" smtClean="0"/>
              <a:t>if</a:t>
            </a:r>
            <a:r>
              <a:rPr lang="tr-TR" dirty="0" smtClean="0"/>
              <a:t> </a:t>
            </a:r>
            <a:r>
              <a:rPr lang="en-US" dirty="0" smtClean="0"/>
              <a:t>indirect </a:t>
            </a:r>
            <a:r>
              <a:rPr lang="en-US" dirty="0"/>
              <a:t>addressing is used, then additional memory accesses are required.</a:t>
            </a:r>
          </a:p>
          <a:p>
            <a:pPr marL="0" indent="0">
              <a:buNone/>
            </a:pPr>
            <a:r>
              <a:rPr lang="en-US" dirty="0"/>
              <a:t>We can think of the fetching of indirect addresses as one more </a:t>
            </a:r>
            <a:r>
              <a:rPr lang="en-US" dirty="0" smtClean="0"/>
              <a:t>instruction</a:t>
            </a:r>
            <a:r>
              <a:rPr lang="tr-TR" dirty="0" smtClean="0"/>
              <a:t> </a:t>
            </a:r>
            <a:r>
              <a:rPr lang="en-US" dirty="0" smtClean="0"/>
              <a:t>stages</a:t>
            </a:r>
            <a:r>
              <a:rPr lang="en-US" dirty="0"/>
              <a:t>. The result is shown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figure</a:t>
            </a:r>
            <a:r>
              <a:rPr lang="en-US" dirty="0" smtClean="0"/>
              <a:t>. </a:t>
            </a:r>
            <a:r>
              <a:rPr lang="en-US" dirty="0"/>
              <a:t>The main line of activity </a:t>
            </a:r>
            <a:r>
              <a:rPr lang="en-US" dirty="0" smtClean="0"/>
              <a:t>consists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alternating instruction fetch and instruction execution activities. </a:t>
            </a:r>
            <a:r>
              <a:rPr lang="en-US" dirty="0" smtClean="0"/>
              <a:t>After</a:t>
            </a:r>
            <a:r>
              <a:rPr lang="tr-TR" dirty="0" smtClean="0"/>
              <a:t> </a:t>
            </a:r>
            <a:r>
              <a:rPr lang="en-US" dirty="0" smtClean="0"/>
              <a:t>an </a:t>
            </a:r>
            <a:r>
              <a:rPr lang="en-US" dirty="0"/>
              <a:t>instruction is fetched, it is examined to determine if any indirect </a:t>
            </a:r>
            <a:r>
              <a:rPr lang="en-US" dirty="0" smtClean="0"/>
              <a:t>addressing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involved. If so, the required operands are fetched using indirect addressing.</a:t>
            </a:r>
          </a:p>
          <a:p>
            <a:pPr marL="0" indent="0">
              <a:buNone/>
            </a:pPr>
            <a:r>
              <a:rPr lang="en-US" dirty="0"/>
              <a:t>Following execution, an interrupt may be processed before the next </a:t>
            </a:r>
            <a:r>
              <a:rPr lang="en-US" dirty="0" smtClean="0"/>
              <a:t>instruction</a:t>
            </a:r>
            <a:r>
              <a:rPr lang="tr-TR" dirty="0" smtClean="0"/>
              <a:t> </a:t>
            </a:r>
            <a:r>
              <a:rPr lang="tr-TR" dirty="0" err="1" smtClean="0"/>
              <a:t>fetch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22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1185" y="1376613"/>
            <a:ext cx="6448426" cy="445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858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0631" y="365124"/>
            <a:ext cx="11616661" cy="63563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Another way to view this process is shown in </a:t>
            </a:r>
            <a:r>
              <a:rPr lang="tr-TR" dirty="0" err="1" smtClean="0"/>
              <a:t>the</a:t>
            </a:r>
            <a:r>
              <a:rPr lang="tr-TR" dirty="0" smtClean="0"/>
              <a:t> fi</a:t>
            </a:r>
            <a:r>
              <a:rPr lang="en-US" dirty="0" err="1" smtClean="0"/>
              <a:t>gur</a:t>
            </a:r>
            <a:r>
              <a:rPr lang="tr-TR" dirty="0" smtClean="0"/>
              <a:t>e</a:t>
            </a:r>
            <a:r>
              <a:rPr lang="en-US" dirty="0" smtClean="0"/>
              <a:t>. </a:t>
            </a:r>
            <a:r>
              <a:rPr lang="en-US" dirty="0"/>
              <a:t>This illustrates more correctly the nature of the </a:t>
            </a:r>
            <a:r>
              <a:rPr lang="en-US" dirty="0" smtClean="0"/>
              <a:t>instruction</a:t>
            </a:r>
            <a:r>
              <a:rPr lang="tr-TR" dirty="0" smtClean="0"/>
              <a:t> </a:t>
            </a:r>
            <a:r>
              <a:rPr lang="en-US" dirty="0" smtClean="0"/>
              <a:t>cycle</a:t>
            </a:r>
            <a:r>
              <a:rPr lang="en-US" dirty="0"/>
              <a:t>. Once an instruction is fetched, its operand specifiers must be identified.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Each</a:t>
            </a:r>
            <a:r>
              <a:rPr lang="tr-TR" dirty="0" smtClean="0"/>
              <a:t> </a:t>
            </a:r>
            <a:r>
              <a:rPr lang="en-US" dirty="0" smtClean="0"/>
              <a:t>input </a:t>
            </a:r>
            <a:r>
              <a:rPr lang="en-US" dirty="0"/>
              <a:t>operand in memory is then fetched, and this process may require </a:t>
            </a:r>
            <a:r>
              <a:rPr lang="en-US" dirty="0" smtClean="0"/>
              <a:t>indirect</a:t>
            </a:r>
            <a:r>
              <a:rPr lang="tr-TR" dirty="0" smtClean="0"/>
              <a:t> </a:t>
            </a:r>
            <a:r>
              <a:rPr lang="en-US" dirty="0" smtClean="0"/>
              <a:t>addressing</a:t>
            </a:r>
            <a:r>
              <a:rPr lang="en-US" dirty="0"/>
              <a:t>. Register-based operands need not be fetched. Once the opcode is </a:t>
            </a:r>
            <a:r>
              <a:rPr lang="en-US" dirty="0" smtClean="0"/>
              <a:t>executed,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similar process may be needed to store the result in main memory.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23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3053" y="3309400"/>
            <a:ext cx="9865894" cy="3235088"/>
          </a:xfrm>
          <a:prstGeom prst="rect">
            <a:avLst/>
          </a:prstGeom>
        </p:spPr>
      </p:pic>
      <p:sp>
        <p:nvSpPr>
          <p:cNvPr id="6" name="5-Point Star 5"/>
          <p:cNvSpPr/>
          <p:nvPr/>
        </p:nvSpPr>
        <p:spPr>
          <a:xfrm>
            <a:off x="324395" y="3753235"/>
            <a:ext cx="513805" cy="444137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TextBox 6"/>
          <p:cNvSpPr txBox="1"/>
          <p:nvPr/>
        </p:nvSpPr>
        <p:spPr>
          <a:xfrm>
            <a:off x="240630" y="4171404"/>
            <a:ext cx="11266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Question</a:t>
            </a:r>
            <a:r>
              <a:rPr lang="tr-TR" dirty="0" smtClean="0"/>
              <a:t> in Final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68722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4"/>
            <a:ext cx="11081084" cy="59912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Data </a:t>
            </a:r>
            <a:r>
              <a:rPr lang="tr-TR" b="1" dirty="0" err="1"/>
              <a:t>Flow</a:t>
            </a:r>
            <a:endParaRPr lang="tr-TR" b="1" dirty="0"/>
          </a:p>
          <a:p>
            <a:pPr marL="0" indent="0">
              <a:buNone/>
            </a:pPr>
            <a:r>
              <a:rPr lang="en-US" dirty="0"/>
              <a:t>The exact sequence of events during an instruction cycle depends on the </a:t>
            </a:r>
            <a:r>
              <a:rPr lang="en-US" dirty="0" smtClean="0"/>
              <a:t>design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processor. We can, however, indicate in general terms what must happen.</a:t>
            </a:r>
          </a:p>
          <a:p>
            <a:pPr marL="0" indent="0">
              <a:buNone/>
            </a:pPr>
            <a:r>
              <a:rPr lang="en-US" dirty="0"/>
              <a:t>Let us assume that a processor that employs a memory address register (MAR</a:t>
            </a:r>
            <a:r>
              <a:rPr lang="en-US" dirty="0" smtClean="0"/>
              <a:t>),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memory buffer register (MBR), a program counter (PC), and an </a:t>
            </a:r>
            <a:r>
              <a:rPr lang="en-US" dirty="0" smtClean="0"/>
              <a:t>instruction</a:t>
            </a:r>
            <a:r>
              <a:rPr lang="tr-TR" dirty="0" smtClean="0"/>
              <a:t> </a:t>
            </a:r>
            <a:r>
              <a:rPr lang="tr-TR" dirty="0" err="1" smtClean="0"/>
              <a:t>register</a:t>
            </a:r>
            <a:r>
              <a:rPr lang="tr-TR" dirty="0" smtClean="0"/>
              <a:t> </a:t>
            </a:r>
            <a:r>
              <a:rPr lang="tr-TR" dirty="0"/>
              <a:t>(IR</a:t>
            </a:r>
            <a:r>
              <a:rPr lang="tr-TR" dirty="0" smtClean="0"/>
              <a:t>).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7530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464" y="365125"/>
            <a:ext cx="5031262" cy="635635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During the </a:t>
            </a:r>
            <a:r>
              <a:rPr lang="en-US" i="1" dirty="0"/>
              <a:t>fetch cycle, </a:t>
            </a:r>
            <a:r>
              <a:rPr lang="en-US" dirty="0"/>
              <a:t>an instruction is read from memory.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Figure shows</a:t>
            </a:r>
            <a:r>
              <a:rPr lang="tr-TR" dirty="0" smtClean="0"/>
              <a:t> </a:t>
            </a:r>
            <a:r>
              <a:rPr lang="en-US" dirty="0"/>
              <a:t>the flow of data during this cycle. The PC contains the address of the next instruction</a:t>
            </a:r>
            <a:r>
              <a:rPr lang="tr-TR" dirty="0"/>
              <a:t> </a:t>
            </a:r>
            <a:r>
              <a:rPr lang="en-US" dirty="0"/>
              <a:t>to be fetched. This address is moved to the MAR and placed on the address</a:t>
            </a:r>
            <a:r>
              <a:rPr lang="tr-TR" dirty="0"/>
              <a:t> </a:t>
            </a:r>
            <a:r>
              <a:rPr lang="en-US" dirty="0"/>
              <a:t>bus.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control unit requests a memory read, and the result is placed on the data</a:t>
            </a:r>
            <a:r>
              <a:rPr lang="tr-TR" dirty="0"/>
              <a:t> </a:t>
            </a:r>
            <a:r>
              <a:rPr lang="en-US" dirty="0"/>
              <a:t>bus and copied into the MBR and then moved to the IR.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Meanwhile</a:t>
            </a:r>
            <a:r>
              <a:rPr lang="en-US" dirty="0"/>
              <a:t>, the PC is</a:t>
            </a:r>
            <a:r>
              <a:rPr lang="tr-TR" dirty="0"/>
              <a:t> </a:t>
            </a:r>
            <a:r>
              <a:rPr lang="en-US" dirty="0"/>
              <a:t>incremented by 1, preparatory for the next fetch</a:t>
            </a:r>
            <a:r>
              <a:rPr lang="en-US" dirty="0" smtClean="0"/>
              <a:t>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25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1733" y="843755"/>
            <a:ext cx="7108501" cy="5422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940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0633" y="128338"/>
            <a:ext cx="5254510" cy="65931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100" dirty="0"/>
              <a:t>Once the fetch cycle is over, the control unit examines the contents of the </a:t>
            </a:r>
            <a:r>
              <a:rPr lang="en-US" sz="2100" dirty="0" smtClean="0"/>
              <a:t>IR</a:t>
            </a:r>
            <a:r>
              <a:rPr lang="tr-TR" sz="2100" dirty="0" smtClean="0"/>
              <a:t> </a:t>
            </a:r>
            <a:r>
              <a:rPr lang="en-US" sz="2100" dirty="0" smtClean="0"/>
              <a:t>to </a:t>
            </a:r>
            <a:r>
              <a:rPr lang="en-US" sz="2100" dirty="0"/>
              <a:t>determine if it contains an operand specifier using indirect addressing. If so, </a:t>
            </a:r>
            <a:r>
              <a:rPr lang="en-US" sz="2100" dirty="0" smtClean="0"/>
              <a:t>an</a:t>
            </a:r>
            <a:r>
              <a:rPr lang="tr-TR" sz="2100" dirty="0" smtClean="0"/>
              <a:t> </a:t>
            </a:r>
            <a:r>
              <a:rPr lang="en-US" sz="2100" i="1" dirty="0" smtClean="0"/>
              <a:t>indirect </a:t>
            </a:r>
            <a:r>
              <a:rPr lang="en-US" sz="2100" i="1" dirty="0"/>
              <a:t>cycle </a:t>
            </a:r>
            <a:r>
              <a:rPr lang="en-US" sz="2100" dirty="0"/>
              <a:t>is performed. </a:t>
            </a:r>
            <a:endParaRPr lang="tr-TR" sz="2100" dirty="0" smtClean="0"/>
          </a:p>
          <a:p>
            <a:pPr marL="0" indent="0">
              <a:buNone/>
            </a:pPr>
            <a:endParaRPr lang="tr-TR" sz="2100" dirty="0" smtClean="0"/>
          </a:p>
          <a:p>
            <a:pPr marL="0" indent="0">
              <a:buNone/>
            </a:pPr>
            <a:r>
              <a:rPr lang="en-US" sz="2100" dirty="0" smtClean="0"/>
              <a:t>As </a:t>
            </a:r>
            <a:r>
              <a:rPr lang="en-US" sz="2100" dirty="0"/>
              <a:t>shown in </a:t>
            </a:r>
            <a:r>
              <a:rPr lang="tr-TR" sz="2100" dirty="0" err="1" smtClean="0"/>
              <a:t>the</a:t>
            </a:r>
            <a:r>
              <a:rPr lang="tr-TR" sz="2100" dirty="0" smtClean="0"/>
              <a:t> f</a:t>
            </a:r>
            <a:r>
              <a:rPr lang="en-US" sz="2100" dirty="0" err="1" smtClean="0"/>
              <a:t>igure</a:t>
            </a:r>
            <a:r>
              <a:rPr lang="en-US" sz="2100" dirty="0" smtClean="0"/>
              <a:t>, </a:t>
            </a:r>
            <a:r>
              <a:rPr lang="en-US" sz="2100" dirty="0"/>
              <a:t>this is a simple cycle. The </a:t>
            </a:r>
            <a:r>
              <a:rPr lang="en-US" sz="2100" dirty="0" smtClean="0"/>
              <a:t>rightmost</a:t>
            </a:r>
            <a:r>
              <a:rPr lang="tr-TR" sz="2100" dirty="0" smtClean="0"/>
              <a:t> </a:t>
            </a:r>
            <a:r>
              <a:rPr lang="en-US" sz="2100" i="1" dirty="0" smtClean="0"/>
              <a:t>N </a:t>
            </a:r>
            <a:r>
              <a:rPr lang="en-US" sz="2100" dirty="0"/>
              <a:t>bits of the MBR, which contain the address reference, are transferred to </a:t>
            </a:r>
            <a:r>
              <a:rPr lang="en-US" sz="2100" dirty="0" smtClean="0"/>
              <a:t>the</a:t>
            </a:r>
            <a:r>
              <a:rPr lang="tr-TR" sz="2100" dirty="0" smtClean="0"/>
              <a:t> </a:t>
            </a:r>
            <a:r>
              <a:rPr lang="en-US" sz="2100" dirty="0" smtClean="0"/>
              <a:t>MAR</a:t>
            </a:r>
            <a:r>
              <a:rPr lang="en-US" sz="2100" dirty="0"/>
              <a:t>. Then the control unit requests a memory read, to get the desired address </a:t>
            </a:r>
            <a:r>
              <a:rPr lang="en-US" sz="2100" dirty="0" smtClean="0"/>
              <a:t>of</a:t>
            </a:r>
            <a:r>
              <a:rPr lang="tr-TR" sz="2100" dirty="0" smtClean="0"/>
              <a:t> </a:t>
            </a:r>
            <a:r>
              <a:rPr lang="en-US" sz="2100" dirty="0" smtClean="0"/>
              <a:t>the </a:t>
            </a:r>
            <a:r>
              <a:rPr lang="en-US" sz="2100" dirty="0"/>
              <a:t>operand into the MBR</a:t>
            </a:r>
            <a:r>
              <a:rPr lang="en-US" sz="2100" dirty="0" smtClean="0"/>
              <a:t>.</a:t>
            </a:r>
            <a:endParaRPr lang="tr-TR" sz="2100" dirty="0" smtClean="0"/>
          </a:p>
          <a:p>
            <a:pPr marL="0" indent="0">
              <a:buNone/>
            </a:pPr>
            <a:endParaRPr lang="tr-TR" sz="2100" dirty="0" smtClean="0"/>
          </a:p>
          <a:p>
            <a:pPr marL="0" indent="0">
              <a:buNone/>
            </a:pPr>
            <a:r>
              <a:rPr lang="en-US" sz="2100" dirty="0"/>
              <a:t>The fetch and indirect cycles are simple and predictable. </a:t>
            </a:r>
            <a:endParaRPr lang="tr-TR" sz="2100" dirty="0" smtClean="0"/>
          </a:p>
          <a:p>
            <a:pPr marL="0" indent="0">
              <a:buNone/>
            </a:pPr>
            <a:endParaRPr lang="tr-TR" sz="2100" dirty="0"/>
          </a:p>
          <a:p>
            <a:pPr marL="0" indent="0">
              <a:buNone/>
            </a:pPr>
            <a:r>
              <a:rPr lang="en-US" sz="2100" dirty="0" smtClean="0"/>
              <a:t>The </a:t>
            </a:r>
            <a:r>
              <a:rPr lang="en-US" sz="2100" i="1" dirty="0"/>
              <a:t>execute cycle</a:t>
            </a:r>
            <a:r>
              <a:rPr lang="tr-TR" sz="2100" i="1" dirty="0"/>
              <a:t> </a:t>
            </a:r>
            <a:r>
              <a:rPr lang="en-US" sz="2100" dirty="0"/>
              <a:t>takes many forms; the form depends on which of the various machine instructions</a:t>
            </a:r>
            <a:r>
              <a:rPr lang="tr-TR" sz="2100" dirty="0"/>
              <a:t> </a:t>
            </a:r>
            <a:r>
              <a:rPr lang="en-US" sz="2100" dirty="0"/>
              <a:t>is in the IR. This cycle may involve transferring data among registers, read or write</a:t>
            </a:r>
            <a:r>
              <a:rPr lang="tr-TR" sz="2100" dirty="0"/>
              <a:t> </a:t>
            </a:r>
            <a:r>
              <a:rPr lang="en-US" sz="2100" dirty="0"/>
              <a:t>from memory or I/O, and/or the invocation of the ALU</a:t>
            </a:r>
            <a:r>
              <a:rPr lang="en-US" sz="2100" dirty="0" smtClean="0"/>
              <a:t>.</a:t>
            </a:r>
            <a:endParaRPr lang="en-US" sz="2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26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5143" y="1416049"/>
            <a:ext cx="6696000" cy="4125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187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0" y="208546"/>
            <a:ext cx="5310600" cy="664945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Like the fetch and indirect cycles, the </a:t>
            </a:r>
            <a:r>
              <a:rPr lang="en-US" i="1" dirty="0"/>
              <a:t>interrupt cycle </a:t>
            </a:r>
            <a:r>
              <a:rPr lang="en-US" dirty="0"/>
              <a:t>is simple and </a:t>
            </a:r>
            <a:r>
              <a:rPr lang="en-US" dirty="0" smtClean="0"/>
              <a:t>predictable</a:t>
            </a:r>
            <a:r>
              <a:rPr lang="tr-TR" dirty="0" smtClean="0"/>
              <a:t> </a:t>
            </a:r>
            <a:r>
              <a:rPr lang="en-US" dirty="0" smtClean="0"/>
              <a:t>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current contents of the PC must be saved so that the </a:t>
            </a:r>
            <a:r>
              <a:rPr lang="en-US" dirty="0" smtClean="0"/>
              <a:t>processor</a:t>
            </a:r>
            <a:r>
              <a:rPr lang="tr-TR" dirty="0" smtClean="0"/>
              <a:t> </a:t>
            </a:r>
            <a:r>
              <a:rPr lang="en-US" dirty="0" smtClean="0"/>
              <a:t>can </a:t>
            </a:r>
            <a:r>
              <a:rPr lang="en-US" dirty="0"/>
              <a:t>resume normal activity after the interrupt. Thus, the contents of the PC </a:t>
            </a:r>
            <a:r>
              <a:rPr lang="en-US" dirty="0" smtClean="0"/>
              <a:t>are</a:t>
            </a:r>
            <a:r>
              <a:rPr lang="tr-TR" dirty="0" smtClean="0"/>
              <a:t> </a:t>
            </a:r>
            <a:r>
              <a:rPr lang="en-US" dirty="0"/>
              <a:t>transferred to the MBR to be written into memory. </a:t>
            </a:r>
            <a:r>
              <a:rPr lang="en-US" dirty="0" smtClean="0"/>
              <a:t>The </a:t>
            </a:r>
            <a:r>
              <a:rPr lang="en-US" dirty="0"/>
              <a:t>special memory </a:t>
            </a:r>
            <a:r>
              <a:rPr lang="en-US" dirty="0" smtClean="0"/>
              <a:t>location</a:t>
            </a:r>
            <a:r>
              <a:rPr lang="tr-TR" dirty="0" smtClean="0"/>
              <a:t> </a:t>
            </a:r>
            <a:r>
              <a:rPr lang="en-US" dirty="0" smtClean="0"/>
              <a:t>reserved </a:t>
            </a:r>
            <a:r>
              <a:rPr lang="en-US" dirty="0"/>
              <a:t>for this purpose is loaded into the MAR from the control unit. It </a:t>
            </a:r>
            <a:r>
              <a:rPr lang="en-US" dirty="0" smtClean="0"/>
              <a:t>might,</a:t>
            </a:r>
            <a:r>
              <a:rPr lang="tr-TR" dirty="0" smtClean="0"/>
              <a:t> </a:t>
            </a:r>
            <a:r>
              <a:rPr lang="en-US" dirty="0" smtClean="0"/>
              <a:t>for </a:t>
            </a:r>
            <a:r>
              <a:rPr lang="en-US" dirty="0"/>
              <a:t>example, be a stack pointer.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PC is loaded with the address of the </a:t>
            </a:r>
            <a:r>
              <a:rPr lang="en-US" dirty="0" smtClean="0"/>
              <a:t>interrupt</a:t>
            </a:r>
            <a:r>
              <a:rPr lang="tr-TR" dirty="0" smtClean="0"/>
              <a:t> </a:t>
            </a:r>
            <a:r>
              <a:rPr lang="en-US" dirty="0" smtClean="0"/>
              <a:t>routine</a:t>
            </a:r>
            <a:r>
              <a:rPr lang="en-US" dirty="0"/>
              <a:t>. As a result, the next instruction cycle will begin by fetching the </a:t>
            </a:r>
            <a:r>
              <a:rPr lang="en-US" dirty="0" smtClean="0"/>
              <a:t>appropriate</a:t>
            </a:r>
            <a:r>
              <a:rPr lang="tr-TR" dirty="0" smtClean="0"/>
              <a:t> </a:t>
            </a:r>
            <a:r>
              <a:rPr lang="tr-TR" dirty="0" err="1" smtClean="0"/>
              <a:t>instruction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27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9300" y="1323223"/>
            <a:ext cx="6624000" cy="4105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81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INSTRUCTION PIPELINING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45253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As computer systems evolve, greater performance can be achieved by taking </a:t>
            </a:r>
            <a:r>
              <a:rPr lang="en-US" dirty="0" smtClean="0"/>
              <a:t>advantage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improvements in technology, such as faster circuitry. In addition, </a:t>
            </a:r>
            <a:r>
              <a:rPr lang="en-US" dirty="0" smtClean="0"/>
              <a:t>organizational</a:t>
            </a:r>
            <a:r>
              <a:rPr lang="tr-TR" dirty="0" smtClean="0"/>
              <a:t> </a:t>
            </a:r>
            <a:r>
              <a:rPr lang="en-US" dirty="0" smtClean="0"/>
              <a:t>enhancements </a:t>
            </a:r>
            <a:r>
              <a:rPr lang="en-US" dirty="0"/>
              <a:t>to the processor can improve performance.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We </a:t>
            </a:r>
            <a:r>
              <a:rPr lang="en-US" dirty="0"/>
              <a:t>have </a:t>
            </a:r>
            <a:r>
              <a:rPr lang="en-US" dirty="0" smtClean="0"/>
              <a:t>already</a:t>
            </a:r>
            <a:r>
              <a:rPr lang="tr-TR" dirty="0" smtClean="0"/>
              <a:t> </a:t>
            </a:r>
            <a:r>
              <a:rPr lang="en-US" dirty="0" smtClean="0"/>
              <a:t>seen </a:t>
            </a:r>
            <a:r>
              <a:rPr lang="en-US" dirty="0"/>
              <a:t>some examples of this, such as the use of multiple registers rather than a </a:t>
            </a:r>
            <a:r>
              <a:rPr lang="en-US" dirty="0" smtClean="0"/>
              <a:t>single</a:t>
            </a:r>
            <a:r>
              <a:rPr lang="tr-TR" dirty="0" smtClean="0"/>
              <a:t> </a:t>
            </a:r>
            <a:r>
              <a:rPr lang="en-US" dirty="0" smtClean="0"/>
              <a:t>accumulator</a:t>
            </a:r>
            <a:r>
              <a:rPr lang="en-US" dirty="0"/>
              <a:t>, and the use of a cache memory. Another organizational </a:t>
            </a:r>
            <a:r>
              <a:rPr lang="en-US" dirty="0" smtClean="0"/>
              <a:t>approach,</a:t>
            </a:r>
            <a:r>
              <a:rPr lang="tr-TR" dirty="0" smtClean="0"/>
              <a:t> </a:t>
            </a:r>
            <a:r>
              <a:rPr lang="en-US" dirty="0" smtClean="0"/>
              <a:t>which </a:t>
            </a:r>
            <a:r>
              <a:rPr lang="en-US" dirty="0"/>
              <a:t>is quite common, is instruction pipelining.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5338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1097126" cy="61319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 err="1"/>
              <a:t>Pipelining</a:t>
            </a:r>
            <a:r>
              <a:rPr lang="tr-TR" b="1" dirty="0"/>
              <a:t> </a:t>
            </a:r>
            <a:r>
              <a:rPr lang="tr-TR" b="1" dirty="0" err="1"/>
              <a:t>Strategy</a:t>
            </a:r>
            <a:endParaRPr lang="tr-TR" b="1" dirty="0"/>
          </a:p>
          <a:p>
            <a:pPr marL="0" indent="0">
              <a:buNone/>
            </a:pPr>
            <a:r>
              <a:rPr lang="en-US" dirty="0"/>
              <a:t>Instruction pipelining is similar to the use of an assembly line in a </a:t>
            </a:r>
            <a:r>
              <a:rPr lang="tr-TR" dirty="0" smtClean="0"/>
              <a:t> </a:t>
            </a:r>
            <a:r>
              <a:rPr lang="tr-TR" dirty="0" err="1" smtClean="0"/>
              <a:t>ma</a:t>
            </a:r>
            <a:r>
              <a:rPr lang="en-US" dirty="0" err="1" smtClean="0"/>
              <a:t>nufacturing</a:t>
            </a:r>
            <a:r>
              <a:rPr lang="tr-TR" dirty="0" smtClean="0"/>
              <a:t> </a:t>
            </a:r>
            <a:r>
              <a:rPr lang="en-US" dirty="0" smtClean="0"/>
              <a:t>plant</a:t>
            </a:r>
            <a:r>
              <a:rPr lang="en-US" dirty="0"/>
              <a:t>. An assembly line takes advantage of the fact that a product goes </a:t>
            </a:r>
            <a:r>
              <a:rPr lang="en-US" dirty="0" smtClean="0"/>
              <a:t>through</a:t>
            </a:r>
            <a:r>
              <a:rPr lang="tr-TR" dirty="0" smtClean="0"/>
              <a:t> </a:t>
            </a:r>
            <a:r>
              <a:rPr lang="en-US" dirty="0" smtClean="0"/>
              <a:t>various </a:t>
            </a:r>
            <a:r>
              <a:rPr lang="en-US" dirty="0"/>
              <a:t>stages of production. By laying the production process out in an </a:t>
            </a:r>
            <a:r>
              <a:rPr lang="en-US" dirty="0" smtClean="0"/>
              <a:t>assembly</a:t>
            </a:r>
            <a:r>
              <a:rPr lang="tr-TR" dirty="0" smtClean="0"/>
              <a:t> </a:t>
            </a:r>
            <a:r>
              <a:rPr lang="en-US" dirty="0" smtClean="0"/>
              <a:t>line</a:t>
            </a:r>
            <a:r>
              <a:rPr lang="en-US" dirty="0"/>
              <a:t>, products at various stages can be worked on simultaneously.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This </a:t>
            </a:r>
            <a:r>
              <a:rPr lang="en-US" dirty="0"/>
              <a:t>process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also </a:t>
            </a:r>
            <a:r>
              <a:rPr lang="en-US" dirty="0"/>
              <a:t>referred to as </a:t>
            </a:r>
            <a:r>
              <a:rPr lang="en-US" i="1" dirty="0"/>
              <a:t>pipelining, </a:t>
            </a:r>
            <a:r>
              <a:rPr lang="en-US" dirty="0"/>
              <a:t>because, as in a pipeline, new inputs are accepted </a:t>
            </a:r>
            <a:r>
              <a:rPr lang="en-US" dirty="0" smtClean="0"/>
              <a:t>at</a:t>
            </a:r>
            <a:r>
              <a:rPr lang="tr-TR" dirty="0" smtClean="0"/>
              <a:t> </a:t>
            </a:r>
            <a:r>
              <a:rPr lang="en-US" dirty="0" smtClean="0"/>
              <a:t>one </a:t>
            </a:r>
            <a:r>
              <a:rPr lang="en-US" dirty="0"/>
              <a:t>end before previously accepted inputs appear as outputs at the other end.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To </a:t>
            </a:r>
            <a:r>
              <a:rPr lang="en-US" dirty="0"/>
              <a:t>apply this concept to instruction execution, we must recognize that, in </a:t>
            </a:r>
            <a:r>
              <a:rPr lang="en-US" dirty="0" smtClean="0"/>
              <a:t>fact,</a:t>
            </a:r>
            <a:r>
              <a:rPr lang="tr-TR" dirty="0" smtClean="0"/>
              <a:t> </a:t>
            </a:r>
            <a:r>
              <a:rPr lang="en-US" dirty="0" smtClean="0"/>
              <a:t>an </a:t>
            </a:r>
            <a:r>
              <a:rPr lang="en-US" dirty="0"/>
              <a:t>instruction has a number of stages.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instruction</a:t>
            </a:r>
            <a:r>
              <a:rPr lang="tr-TR" dirty="0" smtClean="0"/>
              <a:t> </a:t>
            </a:r>
            <a:r>
              <a:rPr lang="tr-TR" dirty="0" err="1" smtClean="0"/>
              <a:t>state</a:t>
            </a:r>
            <a:r>
              <a:rPr lang="tr-TR" dirty="0" smtClean="0"/>
              <a:t> </a:t>
            </a:r>
            <a:r>
              <a:rPr lang="tr-TR" dirty="0" err="1" smtClean="0"/>
              <a:t>diagram</a:t>
            </a:r>
            <a:r>
              <a:rPr lang="en-US" dirty="0" smtClean="0"/>
              <a:t>, </a:t>
            </a:r>
            <a:r>
              <a:rPr lang="en-US" dirty="0"/>
              <a:t>for example, breaks the </a:t>
            </a:r>
            <a:r>
              <a:rPr lang="en-US" dirty="0" smtClean="0"/>
              <a:t>instruction</a:t>
            </a:r>
            <a:r>
              <a:rPr lang="tr-TR" dirty="0" smtClean="0"/>
              <a:t> </a:t>
            </a:r>
            <a:r>
              <a:rPr lang="en-US" dirty="0" smtClean="0"/>
              <a:t>cycle </a:t>
            </a:r>
            <a:r>
              <a:rPr lang="en-US" dirty="0"/>
              <a:t>up into 10 tasks, which occur in sequence. Clearly, there should be </a:t>
            </a:r>
            <a:r>
              <a:rPr lang="en-US" dirty="0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opportunity</a:t>
            </a:r>
            <a:r>
              <a:rPr lang="tr-TR" dirty="0" smtClean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pipelining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6533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16916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We begin with a summary of processor organization. Registers, which </a:t>
            </a:r>
            <a:r>
              <a:rPr lang="en-US" dirty="0" smtClean="0"/>
              <a:t>form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internal memory of the processor, are then analyzed. We are then in a </a:t>
            </a:r>
            <a:r>
              <a:rPr lang="en-US" dirty="0" smtClean="0"/>
              <a:t>position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return to the discussion </a:t>
            </a:r>
            <a:r>
              <a:rPr lang="en-US" dirty="0" smtClean="0"/>
              <a:t>of </a:t>
            </a:r>
            <a:r>
              <a:rPr lang="en-US" dirty="0"/>
              <a:t>the instruction cycle.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A description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instruction cycle and a common technique known as instruction </a:t>
            </a:r>
            <a:r>
              <a:rPr lang="en-US" dirty="0" smtClean="0"/>
              <a:t>pipelining</a:t>
            </a:r>
            <a:r>
              <a:rPr lang="tr-TR" dirty="0" smtClean="0"/>
              <a:t> </a:t>
            </a:r>
            <a:r>
              <a:rPr lang="tr-TR" dirty="0" err="1" smtClean="0"/>
              <a:t>completes</a:t>
            </a:r>
            <a:r>
              <a:rPr lang="tr-TR" dirty="0" smtClean="0"/>
              <a:t> </a:t>
            </a:r>
            <a:r>
              <a:rPr lang="tr-TR" dirty="0" err="1"/>
              <a:t>our</a:t>
            </a:r>
            <a:r>
              <a:rPr lang="tr-TR" dirty="0"/>
              <a:t> </a:t>
            </a:r>
            <a:r>
              <a:rPr lang="tr-TR" dirty="0" err="1"/>
              <a:t>description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363380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463" y="160421"/>
            <a:ext cx="11853166" cy="491978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As a simple approach, consider subdividing instruction processing into </a:t>
            </a:r>
            <a:r>
              <a:rPr lang="en-US" dirty="0" smtClean="0"/>
              <a:t>two</a:t>
            </a:r>
            <a:r>
              <a:rPr lang="tr-TR" dirty="0" smtClean="0"/>
              <a:t> </a:t>
            </a:r>
            <a:r>
              <a:rPr lang="en-US" dirty="0" smtClean="0"/>
              <a:t>stages</a:t>
            </a:r>
            <a:r>
              <a:rPr lang="en-US" dirty="0"/>
              <a:t>: fetch instruction and execute instruction. There are times during the </a:t>
            </a:r>
            <a:r>
              <a:rPr lang="en-US" dirty="0" smtClean="0"/>
              <a:t>execution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an instruction when main memory is not being accessed. This time </a:t>
            </a:r>
            <a:r>
              <a:rPr lang="en-US" dirty="0" smtClean="0"/>
              <a:t>could</a:t>
            </a:r>
            <a:r>
              <a:rPr lang="tr-TR" dirty="0" smtClean="0"/>
              <a:t> </a:t>
            </a:r>
            <a:r>
              <a:rPr lang="en-US" dirty="0" smtClean="0"/>
              <a:t>be </a:t>
            </a:r>
            <a:r>
              <a:rPr lang="en-US" dirty="0"/>
              <a:t>used to fetch the next instruction in parallel with the execution of the </a:t>
            </a:r>
            <a:r>
              <a:rPr lang="en-US" dirty="0" smtClean="0"/>
              <a:t>current</a:t>
            </a:r>
            <a:r>
              <a:rPr lang="tr-TR" dirty="0" smtClean="0"/>
              <a:t> </a:t>
            </a:r>
            <a:r>
              <a:rPr lang="tr-TR" dirty="0" err="1"/>
              <a:t>one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Figure </a:t>
            </a:r>
            <a:r>
              <a:rPr lang="en-US" dirty="0" smtClean="0"/>
              <a:t>depicts </a:t>
            </a:r>
            <a:r>
              <a:rPr lang="en-US" dirty="0"/>
              <a:t>this approach. The pipeline has two independent </a:t>
            </a:r>
            <a:r>
              <a:rPr lang="en-US" dirty="0" smtClean="0"/>
              <a:t>stages.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first stage fetches an instruction and buffers it. When the second stage is </a:t>
            </a:r>
            <a:r>
              <a:rPr lang="en-US" dirty="0" smtClean="0"/>
              <a:t>free,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first stage passes it the buffered instruction. While the second stage is </a:t>
            </a:r>
            <a:r>
              <a:rPr lang="en-US" dirty="0" smtClean="0"/>
              <a:t>executing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instruction, the first stage takes advantage of any unused memory cycles to </a:t>
            </a:r>
            <a:r>
              <a:rPr lang="en-US" dirty="0" smtClean="0"/>
              <a:t>fetch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buffer the next instruction. This is called instruction </a:t>
            </a:r>
            <a:r>
              <a:rPr lang="en-US" dirty="0" err="1"/>
              <a:t>prefetch</a:t>
            </a:r>
            <a:r>
              <a:rPr lang="en-US" dirty="0"/>
              <a:t> or </a:t>
            </a:r>
            <a:r>
              <a:rPr lang="en-US" i="1" dirty="0"/>
              <a:t>fetch </a:t>
            </a:r>
            <a:r>
              <a:rPr lang="en-US" i="1" dirty="0" smtClean="0"/>
              <a:t>overlap.</a:t>
            </a:r>
            <a:r>
              <a:rPr lang="tr-TR" i="1" dirty="0" smtClean="0"/>
              <a:t> </a:t>
            </a:r>
          </a:p>
          <a:p>
            <a:pPr marL="0" indent="0">
              <a:buNone/>
            </a:pPr>
            <a:endParaRPr lang="tr-TR" i="1" dirty="0" smtClean="0"/>
          </a:p>
          <a:p>
            <a:pPr marL="0" indent="0">
              <a:buNone/>
            </a:pPr>
            <a:r>
              <a:rPr lang="en-US" dirty="0" smtClean="0"/>
              <a:t>Note </a:t>
            </a:r>
            <a:r>
              <a:rPr lang="en-US" dirty="0"/>
              <a:t>that this approach, which involves instruction buffering, requires more </a:t>
            </a:r>
            <a:r>
              <a:rPr lang="en-US" dirty="0" smtClean="0"/>
              <a:t>registers.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general, pipelining requires registers to store data between stages.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30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2887" y="5080207"/>
            <a:ext cx="9760318" cy="1471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938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011" y="365125"/>
            <a:ext cx="11566357" cy="386397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It should be clear that this process will speed up instruction execution. </a:t>
            </a:r>
            <a:r>
              <a:rPr lang="en-US" dirty="0" smtClean="0"/>
              <a:t>If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fetch and execute stages were of equal duration, the instruction cycle time </a:t>
            </a:r>
            <a:r>
              <a:rPr lang="en-US" dirty="0" smtClean="0"/>
              <a:t>would</a:t>
            </a:r>
            <a:r>
              <a:rPr lang="tr-TR" dirty="0" smtClean="0"/>
              <a:t> </a:t>
            </a:r>
            <a:r>
              <a:rPr lang="en-US" dirty="0" smtClean="0"/>
              <a:t>be </a:t>
            </a:r>
            <a:r>
              <a:rPr lang="en-US" dirty="0"/>
              <a:t>halved. However, if we look more closely at this pipeline </a:t>
            </a:r>
            <a:r>
              <a:rPr lang="en-US" dirty="0" smtClean="0"/>
              <a:t>(</a:t>
            </a:r>
            <a:r>
              <a:rPr lang="tr-TR" dirty="0" smtClean="0"/>
              <a:t>f</a:t>
            </a:r>
            <a:r>
              <a:rPr lang="en-US" dirty="0" err="1" smtClean="0"/>
              <a:t>igure</a:t>
            </a:r>
            <a:r>
              <a:rPr lang="tr-TR" dirty="0" smtClean="0"/>
              <a:t> </a:t>
            </a:r>
            <a:r>
              <a:rPr lang="tr-TR" dirty="0" err="1" smtClean="0"/>
              <a:t>below</a:t>
            </a:r>
            <a:r>
              <a:rPr lang="en-US" dirty="0" smtClean="0"/>
              <a:t>), </a:t>
            </a:r>
            <a:r>
              <a:rPr lang="en-US" dirty="0"/>
              <a:t>we </a:t>
            </a:r>
            <a:r>
              <a:rPr lang="en-US" dirty="0" smtClean="0"/>
              <a:t>will</a:t>
            </a:r>
            <a:r>
              <a:rPr lang="tr-TR" dirty="0" smtClean="0"/>
              <a:t> </a:t>
            </a:r>
            <a:r>
              <a:rPr lang="en-US" dirty="0" smtClean="0"/>
              <a:t>see </a:t>
            </a:r>
            <a:r>
              <a:rPr lang="en-US" dirty="0"/>
              <a:t>that this doubling of execution rate is unlikely for two reasons</a:t>
            </a:r>
            <a:r>
              <a:rPr lang="en-US" dirty="0" smtClean="0"/>
              <a:t>:</a:t>
            </a:r>
            <a:endParaRPr lang="tr-TR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The execution time will generally be longer than the fetch time. Execution </a:t>
            </a:r>
            <a:r>
              <a:rPr lang="en-US" dirty="0" smtClean="0"/>
              <a:t>will</a:t>
            </a:r>
            <a:r>
              <a:rPr lang="tr-TR" dirty="0" smtClean="0"/>
              <a:t> </a:t>
            </a:r>
            <a:r>
              <a:rPr lang="en-US" dirty="0" smtClean="0"/>
              <a:t>involve </a:t>
            </a:r>
            <a:r>
              <a:rPr lang="en-US" dirty="0"/>
              <a:t>reading and storing operands and the performance of some </a:t>
            </a:r>
            <a:r>
              <a:rPr lang="en-US" dirty="0" smtClean="0"/>
              <a:t>operation.</a:t>
            </a:r>
            <a:r>
              <a:rPr lang="tr-TR" dirty="0" smtClean="0"/>
              <a:t> </a:t>
            </a:r>
            <a:r>
              <a:rPr lang="en-US" dirty="0" smtClean="0"/>
              <a:t>Thus</a:t>
            </a:r>
            <a:r>
              <a:rPr lang="en-US" dirty="0"/>
              <a:t>, the fetch stage may have to wait for some time before it can empty </a:t>
            </a:r>
            <a:r>
              <a:rPr lang="en-US" dirty="0" smtClean="0"/>
              <a:t>its</a:t>
            </a:r>
            <a:r>
              <a:rPr lang="tr-TR" dirty="0" smtClean="0"/>
              <a:t> </a:t>
            </a:r>
            <a:r>
              <a:rPr lang="tr-TR" dirty="0" err="1" smtClean="0"/>
              <a:t>buffer</a:t>
            </a:r>
            <a:r>
              <a:rPr lang="tr-TR" dirty="0" smtClean="0"/>
              <a:t>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A </a:t>
            </a:r>
            <a:r>
              <a:rPr lang="en-US" dirty="0"/>
              <a:t>conditional branch instruction makes the address of the next instruction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be </a:t>
            </a:r>
            <a:r>
              <a:rPr lang="en-US" dirty="0"/>
              <a:t>fetched unknown. Thus, the fetch stage must wait until it receives the </a:t>
            </a:r>
            <a:r>
              <a:rPr lang="en-US" dirty="0" smtClean="0"/>
              <a:t>next</a:t>
            </a:r>
            <a:r>
              <a:rPr lang="tr-TR" dirty="0" smtClean="0"/>
              <a:t> </a:t>
            </a:r>
            <a:r>
              <a:rPr lang="en-US" dirty="0" smtClean="0"/>
              <a:t>instruction </a:t>
            </a:r>
            <a:r>
              <a:rPr lang="en-US" dirty="0"/>
              <a:t>address from the execute stage. The execute stage may then </a:t>
            </a:r>
            <a:r>
              <a:rPr lang="en-US" dirty="0" smtClean="0"/>
              <a:t>have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wait while the next instruction is fetched.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31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2849" y="4229100"/>
            <a:ext cx="7819351" cy="262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711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1113168" cy="58118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Guessing can reduce the time loss from the second reason. A simple rule is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following</a:t>
            </a:r>
            <a:r>
              <a:rPr lang="en-US" dirty="0"/>
              <a:t>: When a conditional branch instruction is passed on from the fetch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execute stage, the fetch stage fetches the next instruction in memory after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branch </a:t>
            </a:r>
            <a:r>
              <a:rPr lang="en-US" dirty="0"/>
              <a:t>instruction. Then, if the branch is not taken, no time is lost. If the branch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taken</a:t>
            </a:r>
            <a:r>
              <a:rPr lang="en-US" dirty="0"/>
              <a:t>, the fetched instruction must be discarded and a new instruction fetched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While </a:t>
            </a:r>
            <a:r>
              <a:rPr lang="en-US" dirty="0"/>
              <a:t>these factors reduce the potential effectiveness of the two-stage </a:t>
            </a:r>
            <a:r>
              <a:rPr lang="en-US" dirty="0" smtClean="0"/>
              <a:t>pipeline,</a:t>
            </a:r>
            <a:r>
              <a:rPr lang="tr-TR" dirty="0" smtClean="0"/>
              <a:t> </a:t>
            </a:r>
            <a:r>
              <a:rPr lang="en-US" dirty="0" smtClean="0"/>
              <a:t>some </a:t>
            </a:r>
            <a:r>
              <a:rPr lang="en-US" dirty="0"/>
              <a:t>speedup occurs. To gain further speedup, the pipeline must have </a:t>
            </a:r>
            <a:r>
              <a:rPr lang="en-US" dirty="0" smtClean="0"/>
              <a:t>more</a:t>
            </a:r>
            <a:r>
              <a:rPr lang="tr-TR" dirty="0" smtClean="0"/>
              <a:t> </a:t>
            </a:r>
            <a:r>
              <a:rPr lang="en-US" dirty="0" smtClean="0"/>
              <a:t>stages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Let </a:t>
            </a:r>
            <a:r>
              <a:rPr lang="en-US" dirty="0"/>
              <a:t>us consider the following decomposition of the instruction processing.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534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4"/>
            <a:ext cx="11161295" cy="59912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Fetch instruction (FI): </a:t>
            </a:r>
            <a:r>
              <a:rPr lang="en-US" dirty="0"/>
              <a:t>Read the next expected instruction into a buffer.</a:t>
            </a:r>
          </a:p>
          <a:p>
            <a:pPr marL="0" indent="0">
              <a:buNone/>
            </a:pPr>
            <a:r>
              <a:rPr lang="en-US" b="1" dirty="0" smtClean="0"/>
              <a:t>Decode </a:t>
            </a:r>
            <a:r>
              <a:rPr lang="en-US" b="1" dirty="0"/>
              <a:t>instruction (DI): </a:t>
            </a:r>
            <a:r>
              <a:rPr lang="en-US" dirty="0"/>
              <a:t>Determine the opcode and the operand specifiers.</a:t>
            </a:r>
          </a:p>
          <a:p>
            <a:pPr marL="0" indent="0">
              <a:buNone/>
            </a:pPr>
            <a:r>
              <a:rPr lang="en-US" b="1" dirty="0" smtClean="0"/>
              <a:t>Calculate </a:t>
            </a:r>
            <a:r>
              <a:rPr lang="en-US" b="1" dirty="0"/>
              <a:t>operands (CO): </a:t>
            </a:r>
            <a:r>
              <a:rPr lang="en-US" dirty="0"/>
              <a:t>Calculate the effective address of each source </a:t>
            </a:r>
            <a:r>
              <a:rPr lang="en-US" dirty="0" smtClean="0"/>
              <a:t>operand.</a:t>
            </a:r>
            <a:r>
              <a:rPr lang="tr-TR" dirty="0" smtClean="0"/>
              <a:t> </a:t>
            </a:r>
            <a:r>
              <a:rPr lang="en-US" dirty="0" smtClean="0"/>
              <a:t>This </a:t>
            </a:r>
            <a:r>
              <a:rPr lang="en-US" dirty="0"/>
              <a:t>may involve displacement, register indirect, indirect, or other </a:t>
            </a:r>
            <a:r>
              <a:rPr lang="en-US" dirty="0" smtClean="0"/>
              <a:t>forms</a:t>
            </a:r>
            <a:r>
              <a:rPr lang="tr-TR" dirty="0" smtClean="0"/>
              <a:t> of </a:t>
            </a:r>
            <a:r>
              <a:rPr lang="tr-TR" dirty="0" err="1"/>
              <a:t>address</a:t>
            </a:r>
            <a:r>
              <a:rPr lang="tr-TR" dirty="0"/>
              <a:t> </a:t>
            </a:r>
            <a:r>
              <a:rPr lang="tr-TR" dirty="0" err="1"/>
              <a:t>calculation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en-US" b="1" dirty="0" smtClean="0"/>
              <a:t>Fetch </a:t>
            </a:r>
            <a:r>
              <a:rPr lang="en-US" b="1" dirty="0"/>
              <a:t>operands (FO): </a:t>
            </a:r>
            <a:r>
              <a:rPr lang="en-US" dirty="0"/>
              <a:t>Fetch each operand from memory. Operands in </a:t>
            </a:r>
            <a:r>
              <a:rPr lang="en-US" dirty="0" smtClean="0"/>
              <a:t>registers</a:t>
            </a:r>
            <a:r>
              <a:rPr lang="tr-TR" dirty="0" smtClean="0"/>
              <a:t> </a:t>
            </a:r>
            <a:r>
              <a:rPr lang="tr-TR" dirty="0" err="1" smtClean="0"/>
              <a:t>need</a:t>
            </a:r>
            <a:r>
              <a:rPr lang="tr-TR" dirty="0" smtClean="0"/>
              <a:t> </a:t>
            </a:r>
            <a:r>
              <a:rPr lang="tr-TR" dirty="0"/>
              <a:t>not be </a:t>
            </a:r>
            <a:r>
              <a:rPr lang="tr-TR" dirty="0" err="1"/>
              <a:t>fetched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en-US" b="1" dirty="0" smtClean="0"/>
              <a:t>Execute </a:t>
            </a:r>
            <a:r>
              <a:rPr lang="en-US" b="1" dirty="0"/>
              <a:t>instruction (EI): </a:t>
            </a:r>
            <a:r>
              <a:rPr lang="en-US" dirty="0"/>
              <a:t>Perform the indicated operation and store the </a:t>
            </a:r>
            <a:r>
              <a:rPr lang="en-US" dirty="0" smtClean="0"/>
              <a:t>result,</a:t>
            </a:r>
            <a:r>
              <a:rPr lang="tr-TR" dirty="0" smtClean="0"/>
              <a:t> </a:t>
            </a:r>
            <a:r>
              <a:rPr lang="en-US" dirty="0" smtClean="0"/>
              <a:t>if </a:t>
            </a:r>
            <a:r>
              <a:rPr lang="en-US" dirty="0"/>
              <a:t>any, in the specified destination operand location.</a:t>
            </a:r>
          </a:p>
          <a:p>
            <a:pPr marL="0" indent="0">
              <a:buNone/>
            </a:pPr>
            <a:r>
              <a:rPr lang="en-US" b="1" dirty="0" smtClean="0"/>
              <a:t>Write </a:t>
            </a:r>
            <a:r>
              <a:rPr lang="en-US" b="1" dirty="0"/>
              <a:t>operand (WO): </a:t>
            </a:r>
            <a:r>
              <a:rPr lang="en-US" dirty="0"/>
              <a:t>Store the result in memory.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236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1065042" cy="635635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With this decomposition, the various stages will be of more nearly equal duration.</a:t>
            </a:r>
          </a:p>
          <a:p>
            <a:pPr marL="0" indent="0">
              <a:buNone/>
            </a:pPr>
            <a:r>
              <a:rPr lang="en-US" dirty="0"/>
              <a:t>For the sake of illustration, let us assume equal duration. Using this </a:t>
            </a:r>
            <a:r>
              <a:rPr lang="en-US" dirty="0" smtClean="0"/>
              <a:t>assumption,</a:t>
            </a:r>
            <a:r>
              <a:rPr lang="tr-TR" dirty="0" smtClean="0"/>
              <a:t> </a:t>
            </a:r>
            <a:r>
              <a:rPr lang="en-US" dirty="0" smtClean="0"/>
              <a:t>Figure shows </a:t>
            </a:r>
            <a:r>
              <a:rPr lang="en-US" dirty="0"/>
              <a:t>that a six-stage pipeline can reduce the execution time </a:t>
            </a:r>
            <a:r>
              <a:rPr lang="en-US" dirty="0" smtClean="0"/>
              <a:t>for</a:t>
            </a:r>
            <a:r>
              <a:rPr lang="tr-TR" dirty="0" smtClean="0"/>
              <a:t> </a:t>
            </a:r>
            <a:r>
              <a:rPr lang="en-US" dirty="0" smtClean="0"/>
              <a:t>9 </a:t>
            </a:r>
            <a:r>
              <a:rPr lang="en-US" dirty="0"/>
              <a:t>instructions from 54 time units to 14 time units.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34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1872" t="774"/>
          <a:stretch/>
        </p:blipFill>
        <p:spPr>
          <a:xfrm>
            <a:off x="1888721" y="2469753"/>
            <a:ext cx="8964000" cy="4251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021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45253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Several comments are in order: </a:t>
            </a:r>
            <a:endParaRPr lang="tr-TR" sz="3200" dirty="0" smtClean="0"/>
          </a:p>
          <a:p>
            <a:pPr lvl="1"/>
            <a:r>
              <a:rPr lang="en-US" sz="2800" dirty="0" smtClean="0"/>
              <a:t>The </a:t>
            </a:r>
            <a:r>
              <a:rPr lang="en-US" sz="2800" dirty="0"/>
              <a:t>diagram assumes that each </a:t>
            </a:r>
            <a:r>
              <a:rPr lang="en-US" sz="2800" dirty="0" smtClean="0"/>
              <a:t>instruction</a:t>
            </a:r>
            <a:r>
              <a:rPr lang="tr-TR" sz="2800" dirty="0" smtClean="0"/>
              <a:t> </a:t>
            </a:r>
            <a:r>
              <a:rPr lang="en-US" sz="2800" dirty="0" smtClean="0"/>
              <a:t>goes </a:t>
            </a:r>
            <a:r>
              <a:rPr lang="en-US" sz="2800" dirty="0"/>
              <a:t>through all six stages of the pipeline. </a:t>
            </a:r>
            <a:endParaRPr lang="tr-TR" sz="2800" dirty="0" smtClean="0"/>
          </a:p>
          <a:p>
            <a:pPr lvl="2"/>
            <a:r>
              <a:rPr lang="en-US" dirty="0" smtClean="0"/>
              <a:t>This </a:t>
            </a:r>
            <a:r>
              <a:rPr lang="en-US" dirty="0"/>
              <a:t>will not always be the case. </a:t>
            </a:r>
            <a:r>
              <a:rPr lang="en-US" dirty="0" smtClean="0"/>
              <a:t>For</a:t>
            </a:r>
            <a:r>
              <a:rPr lang="tr-TR" dirty="0" smtClean="0"/>
              <a:t> </a:t>
            </a:r>
            <a:r>
              <a:rPr lang="en-US" dirty="0" smtClean="0"/>
              <a:t>example</a:t>
            </a:r>
            <a:r>
              <a:rPr lang="en-US" dirty="0"/>
              <a:t>, a load instruction does not need the WO stage. However, to simplify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pipeline </a:t>
            </a:r>
            <a:r>
              <a:rPr lang="en-US" dirty="0"/>
              <a:t>hardware, the timing is set up assuming that each instruction requires </a:t>
            </a:r>
            <a:r>
              <a:rPr lang="en-US" dirty="0" smtClean="0"/>
              <a:t>all</a:t>
            </a:r>
            <a:r>
              <a:rPr lang="tr-TR" dirty="0" smtClean="0"/>
              <a:t> </a:t>
            </a:r>
            <a:r>
              <a:rPr lang="en-US" dirty="0" smtClean="0"/>
              <a:t>six </a:t>
            </a:r>
            <a:r>
              <a:rPr lang="en-US" dirty="0"/>
              <a:t>stages. </a:t>
            </a:r>
            <a:endParaRPr lang="tr-TR" dirty="0" smtClean="0"/>
          </a:p>
          <a:p>
            <a:pPr lvl="1"/>
            <a:r>
              <a:rPr lang="en-US" sz="2800" dirty="0" smtClean="0"/>
              <a:t>Also</a:t>
            </a:r>
            <a:r>
              <a:rPr lang="en-US" sz="2800" dirty="0"/>
              <a:t>, the diagram assumes that all of the stages can be performed in </a:t>
            </a:r>
            <a:r>
              <a:rPr lang="en-US" sz="2800" dirty="0" smtClean="0"/>
              <a:t>parallel.</a:t>
            </a:r>
            <a:r>
              <a:rPr lang="tr-TR" sz="2800" dirty="0" smtClean="0"/>
              <a:t> </a:t>
            </a:r>
            <a:r>
              <a:rPr lang="en-US" sz="2800" dirty="0" smtClean="0"/>
              <a:t>In </a:t>
            </a:r>
            <a:r>
              <a:rPr lang="en-US" sz="2800" dirty="0"/>
              <a:t>particular, it is assumed that there are no memory conflicts</a:t>
            </a:r>
            <a:r>
              <a:rPr lang="en-US" sz="2800" dirty="0" smtClean="0"/>
              <a:t>.</a:t>
            </a:r>
            <a:endParaRPr lang="tr-TR" sz="2800" dirty="0" smtClean="0"/>
          </a:p>
          <a:p>
            <a:pPr lvl="2"/>
            <a:r>
              <a:rPr lang="en-US" dirty="0" smtClean="0"/>
              <a:t>For example,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FI, FO, and WO stages involve a memory access. The diagram implies that </a:t>
            </a:r>
            <a:r>
              <a:rPr lang="en-US" dirty="0" smtClean="0"/>
              <a:t>all</a:t>
            </a:r>
            <a:r>
              <a:rPr lang="tr-TR" dirty="0" smtClean="0"/>
              <a:t> </a:t>
            </a:r>
            <a:r>
              <a:rPr lang="en-US" dirty="0" smtClean="0"/>
              <a:t>these </a:t>
            </a:r>
            <a:r>
              <a:rPr lang="en-US" dirty="0"/>
              <a:t>accesses can occur simultaneously. Most memory systems will not permit </a:t>
            </a:r>
            <a:r>
              <a:rPr lang="en-US" dirty="0" smtClean="0"/>
              <a:t>that.</a:t>
            </a:r>
            <a:r>
              <a:rPr lang="tr-TR" dirty="0" smtClean="0"/>
              <a:t> </a:t>
            </a:r>
          </a:p>
          <a:p>
            <a:pPr lvl="2"/>
            <a:r>
              <a:rPr lang="en-US" dirty="0" smtClean="0"/>
              <a:t>However</a:t>
            </a:r>
            <a:r>
              <a:rPr lang="en-US" dirty="0"/>
              <a:t>, the desired value may be in cache, or the FO or WO stage may be </a:t>
            </a:r>
            <a:r>
              <a:rPr lang="en-US" dirty="0" smtClean="0"/>
              <a:t>null.</a:t>
            </a:r>
            <a:r>
              <a:rPr lang="tr-TR" dirty="0" smtClean="0"/>
              <a:t> </a:t>
            </a:r>
            <a:r>
              <a:rPr lang="en-US" dirty="0" smtClean="0"/>
              <a:t>Thus</a:t>
            </a:r>
            <a:r>
              <a:rPr lang="en-US" dirty="0"/>
              <a:t>, much of the time, memory conflicts will not slow down the pipeline.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082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29211" cy="465538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Several other factors serve to limit the performance enhancement. If the </a:t>
            </a:r>
            <a:r>
              <a:rPr lang="en-US" dirty="0" smtClean="0"/>
              <a:t>six</a:t>
            </a:r>
            <a:r>
              <a:rPr lang="tr-TR" dirty="0" smtClean="0"/>
              <a:t> </a:t>
            </a:r>
            <a:r>
              <a:rPr lang="en-US" dirty="0" smtClean="0"/>
              <a:t>stages </a:t>
            </a:r>
            <a:r>
              <a:rPr lang="en-US" dirty="0"/>
              <a:t>are not of equal duration, there will be some waiting involved at various </a:t>
            </a:r>
            <a:r>
              <a:rPr lang="en-US" dirty="0" smtClean="0"/>
              <a:t>pipeline</a:t>
            </a:r>
            <a:r>
              <a:rPr lang="tr-TR" dirty="0" smtClean="0"/>
              <a:t> </a:t>
            </a:r>
            <a:r>
              <a:rPr lang="en-US" dirty="0" smtClean="0"/>
              <a:t>stages</a:t>
            </a:r>
            <a:r>
              <a:rPr lang="en-US" dirty="0"/>
              <a:t>, as discussed before for the two-stage pipeline.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Another </a:t>
            </a:r>
            <a:r>
              <a:rPr lang="en-US" dirty="0"/>
              <a:t>difficulty is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conditional </a:t>
            </a:r>
            <a:r>
              <a:rPr lang="en-US" dirty="0"/>
              <a:t>branch instruction, which can invalidate several instruction fetches.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similar </a:t>
            </a:r>
            <a:r>
              <a:rPr lang="en-US" dirty="0"/>
              <a:t>unpredictable event is an interrupt.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0590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4589" y="144380"/>
            <a:ext cx="4257911" cy="65770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Figure </a:t>
            </a:r>
            <a:r>
              <a:rPr lang="en-US" dirty="0" smtClean="0"/>
              <a:t>illustrates </a:t>
            </a:r>
            <a:r>
              <a:rPr lang="en-US" dirty="0"/>
              <a:t>the effects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conditional </a:t>
            </a:r>
            <a:r>
              <a:rPr lang="en-US" dirty="0"/>
              <a:t>branch, using the same program as </a:t>
            </a:r>
            <a:r>
              <a:rPr lang="tr-TR" dirty="0" err="1" smtClean="0"/>
              <a:t>the</a:t>
            </a:r>
            <a:r>
              <a:rPr lang="tr-TR" dirty="0" smtClean="0"/>
              <a:t> fi</a:t>
            </a:r>
            <a:r>
              <a:rPr lang="en-US" dirty="0" err="1" smtClean="0"/>
              <a:t>gure</a:t>
            </a:r>
            <a:r>
              <a:rPr lang="en-US" dirty="0" smtClean="0"/>
              <a:t> </a:t>
            </a:r>
            <a:r>
              <a:rPr lang="tr-TR" dirty="0" err="1" smtClean="0"/>
              <a:t>above</a:t>
            </a:r>
            <a:r>
              <a:rPr lang="en-US" dirty="0" smtClean="0"/>
              <a:t>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Assume </a:t>
            </a:r>
            <a:r>
              <a:rPr lang="en-US" dirty="0"/>
              <a:t>that </a:t>
            </a:r>
            <a:r>
              <a:rPr lang="en-US" dirty="0" smtClean="0"/>
              <a:t>instruction</a:t>
            </a:r>
            <a:r>
              <a:rPr lang="tr-TR" dirty="0" smtClean="0"/>
              <a:t> </a:t>
            </a:r>
            <a:r>
              <a:rPr lang="en-US" dirty="0" smtClean="0"/>
              <a:t>3 </a:t>
            </a:r>
            <a:r>
              <a:rPr lang="en-US" dirty="0"/>
              <a:t>is a conditional branch to instruction 15. Until the instruction is </a:t>
            </a:r>
            <a:r>
              <a:rPr lang="en-US" dirty="0" smtClean="0"/>
              <a:t>executed,</a:t>
            </a:r>
            <a:r>
              <a:rPr lang="tr-TR" dirty="0" smtClean="0"/>
              <a:t> </a:t>
            </a:r>
            <a:r>
              <a:rPr lang="en-US" dirty="0" smtClean="0"/>
              <a:t>there </a:t>
            </a:r>
            <a:r>
              <a:rPr lang="en-US" dirty="0"/>
              <a:t>is no way of knowing which instruction will come next. The pipeline, in </a:t>
            </a:r>
            <a:r>
              <a:rPr lang="en-US" dirty="0" smtClean="0"/>
              <a:t>this</a:t>
            </a:r>
            <a:r>
              <a:rPr lang="tr-TR" dirty="0" smtClean="0"/>
              <a:t> </a:t>
            </a:r>
            <a:r>
              <a:rPr lang="en-US" dirty="0" smtClean="0"/>
              <a:t>example</a:t>
            </a:r>
            <a:r>
              <a:rPr lang="en-US" dirty="0"/>
              <a:t>, simply loads the next instruction in sequence (instruction 4) and proceeds.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37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2500" y="689810"/>
            <a:ext cx="7709500" cy="5486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32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00874" cy="47676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previous</a:t>
            </a:r>
            <a:r>
              <a:rPr lang="tr-TR" dirty="0" smtClean="0"/>
              <a:t> f</a:t>
            </a:r>
            <a:r>
              <a:rPr lang="en-US" dirty="0" err="1" smtClean="0"/>
              <a:t>ig</a:t>
            </a:r>
            <a:r>
              <a:rPr lang="tr-TR" dirty="0" smtClean="0"/>
              <a:t>u</a:t>
            </a:r>
            <a:r>
              <a:rPr lang="en-US" dirty="0" smtClean="0"/>
              <a:t>re</a:t>
            </a:r>
            <a:r>
              <a:rPr lang="tr-TR" dirty="0" smtClean="0"/>
              <a:t>,</a:t>
            </a:r>
            <a:r>
              <a:rPr lang="en-US" dirty="0" smtClean="0"/>
              <a:t> </a:t>
            </a:r>
            <a:r>
              <a:rPr lang="en-US" dirty="0"/>
              <a:t>the branch 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en-US" dirty="0" smtClean="0"/>
              <a:t>not </a:t>
            </a:r>
            <a:r>
              <a:rPr lang="en-US" dirty="0"/>
              <a:t>taken, and we get the full performance benefit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enhancement.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figure</a:t>
            </a:r>
            <a:r>
              <a:rPr lang="tr-TR" dirty="0" smtClean="0"/>
              <a:t> </a:t>
            </a:r>
            <a:r>
              <a:rPr lang="tr-TR" dirty="0" err="1" smtClean="0"/>
              <a:t>above</a:t>
            </a:r>
            <a:r>
              <a:rPr lang="en-US" dirty="0" smtClean="0"/>
              <a:t>, </a:t>
            </a:r>
            <a:r>
              <a:rPr lang="en-US" dirty="0"/>
              <a:t>the branch is taken. This is not determined </a:t>
            </a:r>
            <a:r>
              <a:rPr lang="en-US" dirty="0" smtClean="0"/>
              <a:t>until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end of time unit 7. At this point, the pipeline must be cleared of instructions </a:t>
            </a:r>
            <a:r>
              <a:rPr lang="en-US" dirty="0" smtClean="0"/>
              <a:t>that</a:t>
            </a:r>
            <a:r>
              <a:rPr lang="tr-TR" dirty="0" smtClean="0"/>
              <a:t> </a:t>
            </a:r>
            <a:r>
              <a:rPr lang="en-US" dirty="0" smtClean="0"/>
              <a:t>are </a:t>
            </a:r>
            <a:r>
              <a:rPr lang="en-US" dirty="0"/>
              <a:t>not useful. During time unit 8, instruction 15 enters the pipeline. No </a:t>
            </a:r>
            <a:r>
              <a:rPr lang="en-US" dirty="0" smtClean="0"/>
              <a:t>instructions</a:t>
            </a:r>
            <a:r>
              <a:rPr lang="tr-TR" dirty="0" smtClean="0"/>
              <a:t> </a:t>
            </a:r>
            <a:r>
              <a:rPr lang="en-US" dirty="0" smtClean="0"/>
              <a:t>complete </a:t>
            </a:r>
            <a:r>
              <a:rPr lang="en-US" dirty="0"/>
              <a:t>during time units 9 through 12; this is the performance penalty </a:t>
            </a:r>
            <a:r>
              <a:rPr lang="en-US" dirty="0" smtClean="0"/>
              <a:t>incurred</a:t>
            </a:r>
            <a:r>
              <a:rPr lang="tr-TR" dirty="0" smtClean="0"/>
              <a:t> </a:t>
            </a:r>
            <a:r>
              <a:rPr lang="en-US" dirty="0" smtClean="0"/>
              <a:t>because </a:t>
            </a:r>
            <a:r>
              <a:rPr lang="en-US" dirty="0"/>
              <a:t>we could not anticipate the branch.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4090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506" y="365125"/>
            <a:ext cx="4812632" cy="618005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Figure </a:t>
            </a:r>
            <a:r>
              <a:rPr lang="en-US" dirty="0" smtClean="0"/>
              <a:t>indicates </a:t>
            </a:r>
            <a:r>
              <a:rPr lang="en-US" dirty="0"/>
              <a:t>the logic </a:t>
            </a:r>
            <a:r>
              <a:rPr lang="en-US" dirty="0" smtClean="0"/>
              <a:t>needed</a:t>
            </a:r>
            <a:r>
              <a:rPr lang="tr-TR" dirty="0" smtClean="0"/>
              <a:t> </a:t>
            </a:r>
            <a:r>
              <a:rPr lang="en-US" dirty="0" smtClean="0"/>
              <a:t>for </a:t>
            </a:r>
            <a:r>
              <a:rPr lang="en-US" dirty="0"/>
              <a:t>pipelining to account for branches and interrupts.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39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3874" y="89152"/>
            <a:ext cx="7475620" cy="67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3324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PROCESSOR ORGANIZATION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29211" cy="4751638"/>
          </a:xfrm>
        </p:spPr>
        <p:txBody>
          <a:bodyPr>
            <a:normAutofit/>
          </a:bodyPr>
          <a:lstStyle/>
          <a:p>
            <a:r>
              <a:rPr lang="en-US" dirty="0"/>
              <a:t>To understand the organization of the processor, let us consider the </a:t>
            </a:r>
            <a:r>
              <a:rPr lang="en-US" dirty="0" smtClean="0"/>
              <a:t>requirements</a:t>
            </a:r>
            <a:r>
              <a:rPr lang="tr-TR" dirty="0" smtClean="0"/>
              <a:t> </a:t>
            </a:r>
            <a:r>
              <a:rPr lang="en-US" dirty="0" smtClean="0"/>
              <a:t>placed </a:t>
            </a:r>
            <a:r>
              <a:rPr lang="en-US" dirty="0"/>
              <a:t>on the processor, the things that it must do:</a:t>
            </a:r>
          </a:p>
          <a:p>
            <a:pPr lvl="1"/>
            <a:r>
              <a:rPr lang="en-US" b="1" dirty="0" smtClean="0"/>
              <a:t>Fetch </a:t>
            </a:r>
            <a:r>
              <a:rPr lang="en-US" b="1" dirty="0"/>
              <a:t>instruction: </a:t>
            </a:r>
            <a:r>
              <a:rPr lang="en-US" dirty="0"/>
              <a:t>The processor reads an instruction from memory (</a:t>
            </a:r>
            <a:r>
              <a:rPr lang="en-US" dirty="0" smtClean="0"/>
              <a:t>register,</a:t>
            </a:r>
            <a:r>
              <a:rPr lang="tr-TR" dirty="0" smtClean="0"/>
              <a:t> </a:t>
            </a:r>
            <a:r>
              <a:rPr lang="tr-TR" dirty="0" err="1" smtClean="0"/>
              <a:t>cache</a:t>
            </a:r>
            <a:r>
              <a:rPr lang="tr-TR" dirty="0"/>
              <a:t>, main </a:t>
            </a:r>
            <a:r>
              <a:rPr lang="tr-TR" dirty="0" err="1"/>
              <a:t>memory</a:t>
            </a:r>
            <a:r>
              <a:rPr lang="tr-TR" dirty="0"/>
              <a:t>).</a:t>
            </a:r>
          </a:p>
          <a:p>
            <a:pPr lvl="1"/>
            <a:r>
              <a:rPr lang="en-US" b="1" dirty="0" smtClean="0"/>
              <a:t>Interpret </a:t>
            </a:r>
            <a:r>
              <a:rPr lang="en-US" b="1" dirty="0"/>
              <a:t>instruction: </a:t>
            </a:r>
            <a:r>
              <a:rPr lang="en-US" dirty="0"/>
              <a:t>The instruction is decoded to determine what action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tr-TR" dirty="0" err="1" smtClean="0"/>
              <a:t>required</a:t>
            </a:r>
            <a:r>
              <a:rPr lang="tr-TR" dirty="0"/>
              <a:t>.</a:t>
            </a:r>
          </a:p>
          <a:p>
            <a:pPr lvl="1"/>
            <a:r>
              <a:rPr lang="en-US" b="1" dirty="0" smtClean="0"/>
              <a:t>Fetch </a:t>
            </a:r>
            <a:r>
              <a:rPr lang="en-US" b="1" dirty="0"/>
              <a:t>data: </a:t>
            </a:r>
            <a:r>
              <a:rPr lang="en-US" dirty="0"/>
              <a:t>The execution of an instruction may require reading data </a:t>
            </a:r>
            <a:r>
              <a:rPr lang="en-US" dirty="0" smtClean="0"/>
              <a:t>from</a:t>
            </a:r>
            <a:r>
              <a:rPr lang="tr-TR" dirty="0" smtClean="0"/>
              <a:t> </a:t>
            </a:r>
            <a:r>
              <a:rPr lang="en-US" dirty="0" smtClean="0"/>
              <a:t>memory </a:t>
            </a:r>
            <a:r>
              <a:rPr lang="en-US" dirty="0"/>
              <a:t>or an I/O module.</a:t>
            </a:r>
          </a:p>
          <a:p>
            <a:pPr lvl="1"/>
            <a:r>
              <a:rPr lang="en-US" b="1" dirty="0" smtClean="0"/>
              <a:t>Process </a:t>
            </a:r>
            <a:r>
              <a:rPr lang="en-US" b="1" dirty="0"/>
              <a:t>data: </a:t>
            </a:r>
            <a:r>
              <a:rPr lang="en-US" dirty="0"/>
              <a:t>The execution of an instruction may require performing </a:t>
            </a:r>
            <a:r>
              <a:rPr lang="en-US" dirty="0" smtClean="0"/>
              <a:t>some</a:t>
            </a:r>
            <a:r>
              <a:rPr lang="tr-TR" dirty="0" smtClean="0"/>
              <a:t> </a:t>
            </a:r>
            <a:r>
              <a:rPr lang="en-US" dirty="0" smtClean="0"/>
              <a:t>arithmetic </a:t>
            </a:r>
            <a:r>
              <a:rPr lang="en-US" dirty="0"/>
              <a:t>or logical operation on data.</a:t>
            </a:r>
          </a:p>
          <a:p>
            <a:pPr lvl="1"/>
            <a:r>
              <a:rPr lang="en-US" b="1" dirty="0" smtClean="0"/>
              <a:t>Write </a:t>
            </a:r>
            <a:r>
              <a:rPr lang="en-US" b="1" dirty="0"/>
              <a:t>data: </a:t>
            </a:r>
            <a:r>
              <a:rPr lang="en-US" dirty="0"/>
              <a:t>The results of an execution may require writing data to memory </a:t>
            </a:r>
            <a:r>
              <a:rPr lang="en-US" dirty="0" smtClean="0"/>
              <a:t>or</a:t>
            </a:r>
            <a:r>
              <a:rPr lang="tr-TR" dirty="0" smtClean="0"/>
              <a:t> an </a:t>
            </a:r>
            <a:r>
              <a:rPr lang="tr-TR" dirty="0"/>
              <a:t>I/O </a:t>
            </a:r>
            <a:r>
              <a:rPr lang="tr-TR" dirty="0" err="1"/>
              <a:t>module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177100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29211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Other problems arise that did not appear in our simple two-stage </a:t>
            </a:r>
            <a:r>
              <a:rPr lang="en-US" dirty="0" smtClean="0"/>
              <a:t>organization.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CO stage may depend on the contents of a register that could be </a:t>
            </a:r>
            <a:r>
              <a:rPr lang="en-US" dirty="0" smtClean="0"/>
              <a:t>altered</a:t>
            </a:r>
            <a:r>
              <a:rPr lang="tr-TR" dirty="0" smtClean="0"/>
              <a:t> </a:t>
            </a:r>
            <a:r>
              <a:rPr lang="en-US" dirty="0" smtClean="0"/>
              <a:t>by </a:t>
            </a:r>
            <a:r>
              <a:rPr lang="en-US" dirty="0"/>
              <a:t>a previous instruction that is still in the pipeline. Other such register and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en-US" dirty="0" smtClean="0"/>
              <a:t>conflicts </a:t>
            </a:r>
            <a:r>
              <a:rPr lang="en-US" dirty="0"/>
              <a:t>could occur. The system must contain logic to account for this type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tr-TR" dirty="0" err="1" smtClean="0"/>
              <a:t>conflict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To clarify pipeline operation, it might be useful to look at an alternative </a:t>
            </a:r>
            <a:r>
              <a:rPr lang="en-US" dirty="0" smtClean="0"/>
              <a:t>depiction.</a:t>
            </a:r>
            <a:r>
              <a:rPr lang="tr-TR" dirty="0" smtClean="0"/>
              <a:t> </a:t>
            </a:r>
            <a:r>
              <a:rPr lang="tr-TR" dirty="0" err="1" smtClean="0"/>
              <a:t>Previous</a:t>
            </a:r>
            <a:r>
              <a:rPr lang="tr-TR" dirty="0" smtClean="0"/>
              <a:t> f</a:t>
            </a:r>
            <a:r>
              <a:rPr lang="en-US" dirty="0" err="1" smtClean="0"/>
              <a:t>igures</a:t>
            </a:r>
            <a:r>
              <a:rPr lang="en-US" dirty="0" smtClean="0"/>
              <a:t> show </a:t>
            </a:r>
            <a:r>
              <a:rPr lang="en-US" dirty="0"/>
              <a:t>the progression of time horizontally across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figures</a:t>
            </a:r>
            <a:r>
              <a:rPr lang="en-US" dirty="0"/>
              <a:t>, with each row showing the progress of an individual instruction.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Figure </a:t>
            </a:r>
            <a:r>
              <a:rPr lang="tr-TR" dirty="0" err="1" smtClean="0"/>
              <a:t>below</a:t>
            </a:r>
            <a:r>
              <a:rPr lang="tr-TR" dirty="0" smtClean="0"/>
              <a:t> </a:t>
            </a:r>
            <a:r>
              <a:rPr lang="en-US" dirty="0" smtClean="0"/>
              <a:t>shows </a:t>
            </a:r>
            <a:r>
              <a:rPr lang="en-US" dirty="0"/>
              <a:t>same sequence of events, with time progressing vertically down the figure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/>
              <a:t>and each row showing the state of the pipeline at a given point in time</a:t>
            </a:r>
            <a:r>
              <a:rPr lang="en-US" dirty="0" smtClean="0"/>
              <a:t>.</a:t>
            </a:r>
            <a:endParaRPr lang="tr-T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2002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127" y="18000"/>
            <a:ext cx="4513426" cy="68399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In </a:t>
            </a:r>
            <a:r>
              <a:rPr lang="tr-TR" dirty="0" smtClean="0"/>
              <a:t>f</a:t>
            </a:r>
            <a:r>
              <a:rPr lang="en-US" dirty="0" err="1" smtClean="0"/>
              <a:t>igure</a:t>
            </a:r>
            <a:r>
              <a:rPr lang="tr-TR" dirty="0" smtClean="0"/>
              <a:t> (</a:t>
            </a:r>
            <a:r>
              <a:rPr lang="en-US" dirty="0" smtClean="0"/>
              <a:t>a</a:t>
            </a:r>
            <a:r>
              <a:rPr lang="tr-TR" dirty="0" smtClean="0"/>
              <a:t>)</a:t>
            </a:r>
            <a:r>
              <a:rPr lang="en-US" dirty="0" smtClean="0"/>
              <a:t>, </a:t>
            </a:r>
            <a:r>
              <a:rPr lang="en-US" dirty="0"/>
              <a:t>the pipeline is full at time 6, with 6 different</a:t>
            </a:r>
            <a:r>
              <a:rPr lang="tr-TR" dirty="0"/>
              <a:t> </a:t>
            </a:r>
            <a:r>
              <a:rPr lang="en-US" dirty="0"/>
              <a:t>instructions in various stages of execution, and remains full through time 9;</a:t>
            </a:r>
            <a:r>
              <a:rPr lang="tr-TR" dirty="0"/>
              <a:t> </a:t>
            </a:r>
            <a:r>
              <a:rPr lang="en-US" dirty="0"/>
              <a:t>we assume that instruction I9 is the last instruction to be executed.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/>
              <a:t>Figure </a:t>
            </a:r>
            <a:r>
              <a:rPr lang="tr-TR" dirty="0" smtClean="0"/>
              <a:t>(</a:t>
            </a:r>
            <a:r>
              <a:rPr lang="en-US" dirty="0" smtClean="0"/>
              <a:t>b</a:t>
            </a:r>
            <a:r>
              <a:rPr lang="tr-TR" dirty="0" smtClean="0"/>
              <a:t>)</a:t>
            </a:r>
            <a:r>
              <a:rPr lang="en-US" dirty="0" smtClean="0"/>
              <a:t>, </a:t>
            </a:r>
            <a:r>
              <a:rPr lang="en-US" dirty="0"/>
              <a:t>the pipeline is full at times 6 and 7. At time 7,</a:t>
            </a:r>
            <a:r>
              <a:rPr lang="tr-TR" dirty="0"/>
              <a:t> </a:t>
            </a:r>
            <a:r>
              <a:rPr lang="en-US" dirty="0"/>
              <a:t>instruction 3 is in the execute stage and executes a branch to instruction 15. At this</a:t>
            </a:r>
            <a:r>
              <a:rPr lang="tr-TR" dirty="0"/>
              <a:t> </a:t>
            </a:r>
            <a:r>
              <a:rPr lang="en-US" dirty="0"/>
              <a:t>point, instructions I4 through I7 are flushed from the pipeline, so that at time 8, only</a:t>
            </a:r>
            <a:r>
              <a:rPr lang="tr-TR" dirty="0"/>
              <a:t> </a:t>
            </a:r>
            <a:r>
              <a:rPr lang="en-US" dirty="0"/>
              <a:t>two instructions are in the pipeline, I3 and I15.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41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3426" y="18000"/>
            <a:ext cx="7678574" cy="68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441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45253" cy="58118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From the preceding discussion, it might appear that the greater the number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stages </a:t>
            </a:r>
            <a:r>
              <a:rPr lang="en-US" dirty="0"/>
              <a:t>in the pipeline, the faster the execution rate. Some of the IBM S/360 </a:t>
            </a:r>
            <a:r>
              <a:rPr lang="en-US" dirty="0" smtClean="0"/>
              <a:t>designers</a:t>
            </a:r>
            <a:r>
              <a:rPr lang="tr-TR" dirty="0" smtClean="0"/>
              <a:t> </a:t>
            </a:r>
            <a:r>
              <a:rPr lang="en-US" dirty="0"/>
              <a:t>pointed out two factors that frustrate this seemingly simple pattern for </a:t>
            </a:r>
            <a:r>
              <a:rPr lang="en-US" dirty="0" smtClean="0"/>
              <a:t>high-performance</a:t>
            </a:r>
            <a:r>
              <a:rPr lang="tr-TR" dirty="0" smtClean="0"/>
              <a:t> </a:t>
            </a:r>
            <a:r>
              <a:rPr lang="en-US" dirty="0" smtClean="0"/>
              <a:t>design, </a:t>
            </a:r>
            <a:r>
              <a:rPr lang="en-US" dirty="0"/>
              <a:t>and they remain elements that designer must still consider</a:t>
            </a:r>
            <a:r>
              <a:rPr lang="en-US" dirty="0" smtClean="0"/>
              <a:t>:</a:t>
            </a:r>
            <a:endParaRPr lang="tr-TR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At each stage of the pipeline, there is some overhead involved in moving </a:t>
            </a:r>
            <a:r>
              <a:rPr lang="en-US" dirty="0" smtClean="0"/>
              <a:t>data</a:t>
            </a:r>
            <a:r>
              <a:rPr lang="tr-TR" dirty="0" smtClean="0"/>
              <a:t> </a:t>
            </a:r>
            <a:r>
              <a:rPr lang="en-US" dirty="0" smtClean="0"/>
              <a:t>from </a:t>
            </a:r>
            <a:r>
              <a:rPr lang="en-US" dirty="0"/>
              <a:t>buffer to buffer and in performing various preparation and </a:t>
            </a:r>
            <a:r>
              <a:rPr lang="en-US" dirty="0" smtClean="0"/>
              <a:t>delivery</a:t>
            </a:r>
            <a:r>
              <a:rPr lang="tr-TR" dirty="0" smtClean="0"/>
              <a:t> </a:t>
            </a:r>
            <a:r>
              <a:rPr lang="en-US" dirty="0" smtClean="0"/>
              <a:t>functions</a:t>
            </a:r>
            <a:r>
              <a:rPr lang="en-US" dirty="0"/>
              <a:t>. This overhead can appreciably lengthen the total execution time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single instruction. This is significant when sequential instructions are </a:t>
            </a:r>
            <a:r>
              <a:rPr lang="en-US" dirty="0" smtClean="0"/>
              <a:t>logically</a:t>
            </a:r>
            <a:r>
              <a:rPr lang="tr-TR" dirty="0" smtClean="0"/>
              <a:t> </a:t>
            </a:r>
            <a:r>
              <a:rPr lang="en-US" dirty="0" smtClean="0"/>
              <a:t>dependent</a:t>
            </a:r>
            <a:r>
              <a:rPr lang="en-US" dirty="0"/>
              <a:t>, either through heavy use of branching or through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access</a:t>
            </a:r>
            <a:r>
              <a:rPr lang="tr-TR" dirty="0" smtClean="0"/>
              <a:t> </a:t>
            </a:r>
            <a:r>
              <a:rPr lang="tr-TR" dirty="0" err="1"/>
              <a:t>dependencies</a:t>
            </a:r>
            <a:r>
              <a:rPr lang="tr-TR" dirty="0"/>
              <a:t>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amount of control logic required to handle memory and register </a:t>
            </a:r>
            <a:r>
              <a:rPr lang="en-US" dirty="0" smtClean="0"/>
              <a:t>dependencies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to optimize the use of the pipeline increases enormously with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number </a:t>
            </a:r>
            <a:r>
              <a:rPr lang="en-US" dirty="0"/>
              <a:t>of stages. This can lead to a situation where the logic controlling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gating </a:t>
            </a:r>
            <a:r>
              <a:rPr lang="en-US" dirty="0"/>
              <a:t>between stages is more complex than the stages being controlled.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4709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29211" cy="618005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Another consideration is latching delay: It takes time for pipeline buffers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operate </a:t>
            </a:r>
            <a:r>
              <a:rPr lang="en-US" dirty="0"/>
              <a:t>and this adds to instruction cycle time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Instruction pipelining is a powerful technique for enhancing performance </a:t>
            </a:r>
            <a:r>
              <a:rPr lang="en-US" dirty="0" smtClean="0"/>
              <a:t>but</a:t>
            </a:r>
            <a:r>
              <a:rPr lang="tr-TR" dirty="0" smtClean="0"/>
              <a:t> </a:t>
            </a:r>
            <a:r>
              <a:rPr lang="en-US" dirty="0" smtClean="0"/>
              <a:t>requires </a:t>
            </a:r>
            <a:r>
              <a:rPr lang="en-US" dirty="0"/>
              <a:t>careful design to achieve optimum results with reasonable complexity.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6779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0984832" cy="635635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b="1" dirty="0" err="1"/>
              <a:t>Pipeline</a:t>
            </a:r>
            <a:r>
              <a:rPr lang="tr-TR" b="1" dirty="0"/>
              <a:t> </a:t>
            </a:r>
            <a:r>
              <a:rPr lang="tr-TR" b="1" dirty="0" err="1" smtClean="0"/>
              <a:t>Performance</a:t>
            </a:r>
            <a:endParaRPr lang="tr-TR" b="1" dirty="0" smtClean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dirty="0" err="1" smtClean="0"/>
              <a:t>Now</a:t>
            </a:r>
            <a:r>
              <a:rPr lang="tr-TR" dirty="0" smtClean="0"/>
              <a:t>, </a:t>
            </a:r>
            <a:r>
              <a:rPr lang="en-US" dirty="0" smtClean="0"/>
              <a:t>we </a:t>
            </a:r>
            <a:r>
              <a:rPr lang="en-US" dirty="0"/>
              <a:t>develop some simple measures of pipeline performance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relative speedup. </a:t>
            </a:r>
            <a:r>
              <a:rPr lang="en-US" dirty="0"/>
              <a:t>The cycle time </a:t>
            </a:r>
            <a:r>
              <a:rPr lang="en-US" i="1" dirty="0"/>
              <a:t>t</a:t>
            </a:r>
            <a:r>
              <a:rPr lang="en-US" dirty="0"/>
              <a:t> of </a:t>
            </a:r>
            <a:r>
              <a:rPr lang="en-US" dirty="0" smtClean="0"/>
              <a:t>an</a:t>
            </a:r>
            <a:r>
              <a:rPr lang="tr-TR" dirty="0" smtClean="0"/>
              <a:t> </a:t>
            </a:r>
            <a:r>
              <a:rPr lang="en-US" b="1" dirty="0" smtClean="0"/>
              <a:t>instruction </a:t>
            </a:r>
            <a:r>
              <a:rPr lang="en-US" b="1" dirty="0"/>
              <a:t>pipeline </a:t>
            </a:r>
            <a:r>
              <a:rPr lang="en-US" dirty="0"/>
              <a:t>is the time needed to advance a set of instructions one </a:t>
            </a:r>
            <a:r>
              <a:rPr lang="en-US" dirty="0" smtClean="0"/>
              <a:t>stage</a:t>
            </a:r>
            <a:r>
              <a:rPr lang="tr-TR" dirty="0" smtClean="0"/>
              <a:t> </a:t>
            </a:r>
            <a:r>
              <a:rPr lang="en-US" dirty="0"/>
              <a:t>through the pipeline; each column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initial</a:t>
            </a:r>
            <a:r>
              <a:rPr lang="tr-TR" dirty="0" smtClean="0"/>
              <a:t> set of</a:t>
            </a:r>
            <a:r>
              <a:rPr lang="en-US" dirty="0" smtClean="0"/>
              <a:t> </a:t>
            </a:r>
            <a:r>
              <a:rPr lang="tr-TR" dirty="0" smtClean="0"/>
              <a:t>f</a:t>
            </a:r>
            <a:r>
              <a:rPr lang="en-US" dirty="0" err="1" smtClean="0"/>
              <a:t>igures</a:t>
            </a:r>
            <a:r>
              <a:rPr lang="en-US" dirty="0" smtClean="0"/>
              <a:t> </a:t>
            </a:r>
            <a:r>
              <a:rPr lang="tr-TR" dirty="0" err="1" smtClean="0"/>
              <a:t>above</a:t>
            </a:r>
            <a:r>
              <a:rPr lang="tr-TR" dirty="0" smtClean="0"/>
              <a:t> </a:t>
            </a:r>
            <a:r>
              <a:rPr lang="en-US" dirty="0" smtClean="0"/>
              <a:t>represents </a:t>
            </a:r>
            <a:r>
              <a:rPr lang="en-US" dirty="0"/>
              <a:t>one </a:t>
            </a:r>
            <a:r>
              <a:rPr lang="en-US" dirty="0" smtClean="0"/>
              <a:t>cycle</a:t>
            </a:r>
            <a:r>
              <a:rPr lang="tr-TR" dirty="0" smtClean="0"/>
              <a:t> </a:t>
            </a:r>
            <a:r>
              <a:rPr lang="en-US" dirty="0" smtClean="0"/>
              <a:t>time</a:t>
            </a:r>
            <a:r>
              <a:rPr lang="en-US" dirty="0"/>
              <a:t>. The cycle time can be determined </a:t>
            </a:r>
            <a:r>
              <a:rPr lang="en-US" dirty="0" smtClean="0"/>
              <a:t>as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where</a:t>
            </a:r>
            <a:endParaRPr lang="tr-TR" dirty="0"/>
          </a:p>
          <a:p>
            <a:r>
              <a:rPr lang="en-US" dirty="0" err="1"/>
              <a:t>t</a:t>
            </a:r>
            <a:r>
              <a:rPr lang="en-US" i="1" baseline="-25000" dirty="0" err="1"/>
              <a:t>i</a:t>
            </a:r>
            <a:r>
              <a:rPr lang="en-US" i="1" baseline="-25000" dirty="0"/>
              <a:t> </a:t>
            </a:r>
            <a:r>
              <a:rPr lang="en-US" dirty="0"/>
              <a:t>= time delay of the circuitry in the </a:t>
            </a:r>
            <a:r>
              <a:rPr lang="en-US" i="1" dirty="0" err="1"/>
              <a:t>i</a:t>
            </a:r>
            <a:r>
              <a:rPr lang="en-US" baseline="30000" dirty="0" err="1"/>
              <a:t>th</a:t>
            </a:r>
            <a:r>
              <a:rPr lang="en-US" dirty="0"/>
              <a:t> stage of the pipeline</a:t>
            </a:r>
          </a:p>
          <a:p>
            <a:r>
              <a:rPr lang="en-US" dirty="0"/>
              <a:t>t</a:t>
            </a:r>
            <a:r>
              <a:rPr lang="en-US" i="1" baseline="-25000" dirty="0"/>
              <a:t>m</a:t>
            </a:r>
            <a:r>
              <a:rPr lang="en-US" i="1" dirty="0"/>
              <a:t> </a:t>
            </a:r>
            <a:r>
              <a:rPr lang="en-US" dirty="0"/>
              <a:t>= maximum stage delay (delay through stage which experiences the </a:t>
            </a:r>
            <a:r>
              <a:rPr lang="en-US" dirty="0" smtClean="0"/>
              <a:t>largest</a:t>
            </a:r>
            <a:r>
              <a:rPr lang="tr-TR" dirty="0" smtClean="0"/>
              <a:t> </a:t>
            </a:r>
            <a:r>
              <a:rPr lang="tr-TR" dirty="0" err="1" smtClean="0"/>
              <a:t>delay</a:t>
            </a:r>
            <a:r>
              <a:rPr lang="tr-TR" dirty="0"/>
              <a:t>)</a:t>
            </a:r>
          </a:p>
          <a:p>
            <a:r>
              <a:rPr lang="en-US" i="1" dirty="0"/>
              <a:t>k </a:t>
            </a:r>
            <a:r>
              <a:rPr lang="en-US" dirty="0"/>
              <a:t>= number of stages in the instruction pipeline</a:t>
            </a:r>
          </a:p>
          <a:p>
            <a:r>
              <a:rPr lang="en-US" i="1" dirty="0"/>
              <a:t>d </a:t>
            </a:r>
            <a:r>
              <a:rPr lang="en-US" dirty="0"/>
              <a:t>= time delay of a latch, needed to advance signals and data from one </a:t>
            </a:r>
            <a:r>
              <a:rPr lang="en-US" dirty="0" smtClean="0"/>
              <a:t>stage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next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44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7089" y="2993915"/>
            <a:ext cx="7457821" cy="801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371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1065042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 general, the time delay </a:t>
            </a:r>
            <a:r>
              <a:rPr lang="en-US" i="1" dirty="0"/>
              <a:t>d </a:t>
            </a:r>
            <a:r>
              <a:rPr lang="en-US" dirty="0"/>
              <a:t>is equivalent to a clock pulse and t</a:t>
            </a:r>
            <a:r>
              <a:rPr lang="en-US" i="1" baseline="-25000" dirty="0"/>
              <a:t>m</a:t>
            </a:r>
            <a:r>
              <a:rPr lang="en-US" i="1" dirty="0"/>
              <a:t> </a:t>
            </a:r>
            <a:r>
              <a:rPr lang="tr-TR" dirty="0" smtClean="0"/>
              <a:t>&gt;&gt;</a:t>
            </a:r>
            <a:r>
              <a:rPr lang="en-US" dirty="0" smtClean="0"/>
              <a:t> </a:t>
            </a:r>
            <a:r>
              <a:rPr lang="en-US" i="1" dirty="0"/>
              <a:t>d</a:t>
            </a:r>
            <a:r>
              <a:rPr lang="en-US" dirty="0"/>
              <a:t>. </a:t>
            </a:r>
            <a:r>
              <a:rPr lang="en-US" dirty="0" smtClean="0"/>
              <a:t>Now</a:t>
            </a:r>
            <a:r>
              <a:rPr lang="tr-TR" dirty="0" smtClean="0"/>
              <a:t> </a:t>
            </a:r>
            <a:r>
              <a:rPr lang="en-US" dirty="0" smtClean="0"/>
              <a:t>suppose </a:t>
            </a:r>
            <a:r>
              <a:rPr lang="en-US" dirty="0"/>
              <a:t>that </a:t>
            </a:r>
            <a:r>
              <a:rPr lang="en-US" i="1" dirty="0"/>
              <a:t>n </a:t>
            </a:r>
            <a:r>
              <a:rPr lang="en-US" dirty="0"/>
              <a:t>instructions are processed, with no branches. Let </a:t>
            </a:r>
            <a:r>
              <a:rPr lang="en-US" i="1" dirty="0" err="1"/>
              <a:t>T</a:t>
            </a:r>
            <a:r>
              <a:rPr lang="en-US" i="1" baseline="-25000" dirty="0" err="1"/>
              <a:t>k</a:t>
            </a:r>
            <a:r>
              <a:rPr lang="en-US" baseline="-25000" dirty="0"/>
              <a:t>, </a:t>
            </a:r>
            <a:r>
              <a:rPr lang="en-US" i="1" baseline="-25000" dirty="0"/>
              <a:t>n</a:t>
            </a:r>
            <a:r>
              <a:rPr lang="en-US" i="1" dirty="0"/>
              <a:t> </a:t>
            </a:r>
            <a:r>
              <a:rPr lang="en-US" dirty="0"/>
              <a:t>be the </a:t>
            </a:r>
            <a:r>
              <a:rPr lang="en-US" dirty="0" smtClean="0"/>
              <a:t>total</a:t>
            </a:r>
            <a:r>
              <a:rPr lang="tr-TR" dirty="0" smtClean="0"/>
              <a:t> </a:t>
            </a:r>
            <a:r>
              <a:rPr lang="en-US" dirty="0" smtClean="0"/>
              <a:t>time </a:t>
            </a:r>
            <a:r>
              <a:rPr lang="en-US" dirty="0"/>
              <a:t>required for a pipeline with </a:t>
            </a:r>
            <a:r>
              <a:rPr lang="en-US" i="1" dirty="0"/>
              <a:t>k </a:t>
            </a:r>
            <a:r>
              <a:rPr lang="en-US" dirty="0"/>
              <a:t>stages to execute </a:t>
            </a:r>
            <a:r>
              <a:rPr lang="en-US" i="1" dirty="0"/>
              <a:t>n </a:t>
            </a:r>
            <a:r>
              <a:rPr lang="en-US" dirty="0"/>
              <a:t>instructions. </a:t>
            </a:r>
            <a:r>
              <a:rPr lang="en-US" dirty="0" smtClean="0"/>
              <a:t>Then</a:t>
            </a:r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pPr marL="0" indent="0">
              <a:buNone/>
            </a:pPr>
            <a:r>
              <a:rPr lang="en-US" dirty="0"/>
              <a:t>A total of </a:t>
            </a:r>
            <a:r>
              <a:rPr lang="en-US" i="1" dirty="0"/>
              <a:t>k </a:t>
            </a:r>
            <a:r>
              <a:rPr lang="en-US" dirty="0"/>
              <a:t>cycles are required to complete the execution of the first </a:t>
            </a:r>
            <a:r>
              <a:rPr lang="en-US" dirty="0" smtClean="0"/>
              <a:t>instruction,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the remaining </a:t>
            </a:r>
            <a:r>
              <a:rPr lang="en-US" i="1" dirty="0"/>
              <a:t>n </a:t>
            </a:r>
            <a:r>
              <a:rPr lang="en-US" dirty="0"/>
              <a:t>- 1 instructions require </a:t>
            </a:r>
            <a:r>
              <a:rPr lang="en-US" i="1" dirty="0"/>
              <a:t>n </a:t>
            </a:r>
            <a:r>
              <a:rPr lang="en-US" dirty="0"/>
              <a:t>- 1 cycles</a:t>
            </a:r>
            <a:r>
              <a:rPr lang="en-US" dirty="0" smtClean="0"/>
              <a:t>. </a:t>
            </a:r>
            <a:r>
              <a:rPr lang="en-US" dirty="0"/>
              <a:t>This equation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easily </a:t>
            </a:r>
            <a:r>
              <a:rPr lang="en-US" dirty="0"/>
              <a:t>verified from </a:t>
            </a:r>
            <a:r>
              <a:rPr lang="tr-TR" dirty="0" smtClean="0"/>
              <a:t>f</a:t>
            </a:r>
            <a:r>
              <a:rPr lang="en-US" dirty="0" err="1" smtClean="0"/>
              <a:t>igure</a:t>
            </a:r>
            <a:r>
              <a:rPr lang="tr-TR" dirty="0" smtClean="0"/>
              <a:t> </a:t>
            </a:r>
            <a:r>
              <a:rPr lang="tr-TR" dirty="0" err="1" smtClean="0"/>
              <a:t>without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branch</a:t>
            </a:r>
            <a:r>
              <a:rPr lang="tr-TR" dirty="0" smtClean="0"/>
              <a:t> </a:t>
            </a:r>
            <a:r>
              <a:rPr lang="tr-TR" dirty="0" err="1" smtClean="0"/>
              <a:t>condition</a:t>
            </a:r>
            <a:r>
              <a:rPr lang="en-US" dirty="0" smtClean="0"/>
              <a:t>. </a:t>
            </a:r>
            <a:r>
              <a:rPr lang="en-US" dirty="0"/>
              <a:t>The </a:t>
            </a:r>
            <a:r>
              <a:rPr lang="tr-TR" dirty="0" smtClean="0"/>
              <a:t>9</a:t>
            </a:r>
            <a:r>
              <a:rPr lang="en-US" baseline="30000" dirty="0" err="1" smtClean="0"/>
              <a:t>th</a:t>
            </a:r>
            <a:r>
              <a:rPr lang="en-US" dirty="0" smtClean="0"/>
              <a:t> </a:t>
            </a:r>
            <a:r>
              <a:rPr lang="en-US" dirty="0"/>
              <a:t>instruction completes at time cycle 14: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45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7506" y="1978860"/>
            <a:ext cx="4605748" cy="94080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5699" y="4851399"/>
            <a:ext cx="3560601" cy="785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974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Now consider a processor with equivalent functions but no pipeline,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assume </a:t>
            </a:r>
            <a:r>
              <a:rPr lang="en-US" dirty="0"/>
              <a:t>that the instruction cycle time is </a:t>
            </a:r>
            <a:r>
              <a:rPr lang="en-US" i="1" dirty="0"/>
              <a:t>k</a:t>
            </a:r>
            <a:r>
              <a:rPr lang="en-US" dirty="0"/>
              <a:t>t. The speedup factor for the </a:t>
            </a:r>
            <a:r>
              <a:rPr lang="en-US" dirty="0" smtClean="0"/>
              <a:t>instruction</a:t>
            </a:r>
            <a:r>
              <a:rPr lang="tr-TR" dirty="0" smtClean="0"/>
              <a:t> </a:t>
            </a:r>
            <a:r>
              <a:rPr lang="en-US" dirty="0" smtClean="0"/>
              <a:t>pipeline </a:t>
            </a:r>
            <a:r>
              <a:rPr lang="en-US" dirty="0"/>
              <a:t>compared to execution without the pipeline is defined as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46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5117" y="2317751"/>
            <a:ext cx="7972438" cy="1323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92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78" y="160421"/>
            <a:ext cx="5422118" cy="656105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Figure </a:t>
            </a:r>
            <a:r>
              <a:rPr lang="tr-TR" dirty="0" smtClean="0"/>
              <a:t>(</a:t>
            </a:r>
            <a:r>
              <a:rPr lang="en-US" dirty="0" smtClean="0"/>
              <a:t>a</a:t>
            </a:r>
            <a:r>
              <a:rPr lang="tr-TR" dirty="0" smtClean="0"/>
              <a:t>)</a:t>
            </a:r>
            <a:r>
              <a:rPr lang="en-US" dirty="0" smtClean="0"/>
              <a:t> </a:t>
            </a:r>
            <a:r>
              <a:rPr lang="en-US" dirty="0"/>
              <a:t>plots the speedup factor as a function of the number of </a:t>
            </a:r>
            <a:r>
              <a:rPr lang="en-US" dirty="0" smtClean="0"/>
              <a:t>instructions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are executed without a branch. As might be expected, at the limit (</a:t>
            </a:r>
            <a:r>
              <a:rPr lang="en-US" i="1" dirty="0"/>
              <a:t>n </a:t>
            </a:r>
            <a:r>
              <a:rPr lang="tr-TR" i="1" dirty="0" smtClean="0"/>
              <a:t>-&gt;</a:t>
            </a:r>
            <a:r>
              <a:rPr lang="tr-TR" dirty="0"/>
              <a:t>∞</a:t>
            </a:r>
            <a:r>
              <a:rPr lang="en-US" dirty="0" smtClean="0"/>
              <a:t>),</a:t>
            </a:r>
            <a:r>
              <a:rPr lang="tr-TR" dirty="0" smtClean="0"/>
              <a:t> </a:t>
            </a:r>
            <a:r>
              <a:rPr lang="en-US" dirty="0" smtClean="0"/>
              <a:t>we </a:t>
            </a:r>
            <a:r>
              <a:rPr lang="en-US" dirty="0"/>
              <a:t>have a </a:t>
            </a:r>
            <a:r>
              <a:rPr lang="en-US" i="1" dirty="0"/>
              <a:t>k</a:t>
            </a:r>
            <a:r>
              <a:rPr lang="en-US" dirty="0"/>
              <a:t>-fold speedup.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Figure </a:t>
            </a:r>
            <a:r>
              <a:rPr lang="tr-TR" dirty="0" smtClean="0"/>
              <a:t>(</a:t>
            </a:r>
            <a:r>
              <a:rPr lang="en-US" dirty="0" smtClean="0"/>
              <a:t>b</a:t>
            </a:r>
            <a:r>
              <a:rPr lang="tr-TR" dirty="0" smtClean="0"/>
              <a:t>)</a:t>
            </a:r>
            <a:r>
              <a:rPr lang="en-US" dirty="0" smtClean="0"/>
              <a:t> </a:t>
            </a:r>
            <a:r>
              <a:rPr lang="en-US" dirty="0"/>
              <a:t>shows the speedup factor as a function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number of stages in the instruction pipeline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/>
              <a:t>this case, the speedup </a:t>
            </a:r>
            <a:r>
              <a:rPr lang="en-US" dirty="0" smtClean="0"/>
              <a:t>factor</a:t>
            </a:r>
            <a:r>
              <a:rPr lang="tr-TR" dirty="0" smtClean="0"/>
              <a:t> </a:t>
            </a:r>
            <a:r>
              <a:rPr lang="en-US" dirty="0" smtClean="0"/>
              <a:t>approaches </a:t>
            </a:r>
            <a:r>
              <a:rPr lang="en-US" dirty="0"/>
              <a:t>the number of instructions that can be fed into the pipeline </a:t>
            </a:r>
            <a:r>
              <a:rPr lang="en-US" dirty="0" smtClean="0"/>
              <a:t>without</a:t>
            </a:r>
            <a:r>
              <a:rPr lang="tr-TR" dirty="0" smtClean="0"/>
              <a:t> </a:t>
            </a:r>
            <a:r>
              <a:rPr lang="en-US" dirty="0" smtClean="0"/>
              <a:t>branches</a:t>
            </a:r>
            <a:r>
              <a:rPr lang="en-US" dirty="0"/>
              <a:t>. Thus, the larger the number of pipeline stages, the greater the </a:t>
            </a:r>
            <a:r>
              <a:rPr lang="en-US" dirty="0" smtClean="0"/>
              <a:t>potential</a:t>
            </a:r>
            <a:r>
              <a:rPr lang="tr-TR" dirty="0" smtClean="0"/>
              <a:t> </a:t>
            </a:r>
            <a:r>
              <a:rPr lang="en-US" dirty="0" smtClean="0"/>
              <a:t>for </a:t>
            </a:r>
            <a:r>
              <a:rPr lang="en-US" dirty="0"/>
              <a:t>speedup.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However</a:t>
            </a:r>
            <a:r>
              <a:rPr lang="en-US" dirty="0"/>
              <a:t>, as a practical matter, the potential gains of additional </a:t>
            </a:r>
            <a:r>
              <a:rPr lang="en-US" dirty="0" smtClean="0"/>
              <a:t>pipeline</a:t>
            </a:r>
            <a:r>
              <a:rPr lang="tr-TR" dirty="0" smtClean="0"/>
              <a:t> </a:t>
            </a:r>
            <a:r>
              <a:rPr lang="en-US" dirty="0" smtClean="0"/>
              <a:t>stages </a:t>
            </a:r>
            <a:r>
              <a:rPr lang="en-US" dirty="0"/>
              <a:t>are countered by increases in cost, delays between stages, and the </a:t>
            </a:r>
            <a:r>
              <a:rPr lang="en-US" dirty="0" smtClean="0"/>
              <a:t>fact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branches will be encountered requiring the flushing of the pipeline.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47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2496" y="-9790"/>
            <a:ext cx="6569126" cy="68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74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1097126" cy="5811838"/>
          </a:xfrm>
        </p:spPr>
        <p:txBody>
          <a:bodyPr/>
          <a:lstStyle/>
          <a:p>
            <a:pPr marL="0" indent="0">
              <a:buNone/>
            </a:pPr>
            <a:r>
              <a:rPr lang="tr-TR" b="1" dirty="0" err="1"/>
              <a:t>Pipeline</a:t>
            </a:r>
            <a:r>
              <a:rPr lang="tr-TR" b="1" dirty="0"/>
              <a:t> </a:t>
            </a:r>
            <a:r>
              <a:rPr lang="tr-TR" b="1" dirty="0" err="1"/>
              <a:t>Hazards</a:t>
            </a:r>
            <a:endParaRPr lang="tr-TR" b="1" dirty="0"/>
          </a:p>
          <a:p>
            <a:pPr marL="0" indent="0">
              <a:buNone/>
            </a:pPr>
            <a:r>
              <a:rPr lang="en-US" dirty="0"/>
              <a:t>In the previous subsection, we mentioned some of the situations that can result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en-US" dirty="0" smtClean="0"/>
              <a:t>less </a:t>
            </a:r>
            <a:r>
              <a:rPr lang="en-US" dirty="0"/>
              <a:t>than optimal pipeline performance. In this subsection, </a:t>
            </a:r>
            <a:r>
              <a:rPr lang="tr-TR" dirty="0" smtClean="0"/>
              <a:t> </a:t>
            </a:r>
            <a:r>
              <a:rPr lang="en-US" dirty="0" smtClean="0"/>
              <a:t>we </a:t>
            </a:r>
            <a:r>
              <a:rPr lang="en-US" dirty="0"/>
              <a:t>examine this issue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tr-TR" dirty="0"/>
              <a:t>a </a:t>
            </a:r>
            <a:r>
              <a:rPr lang="tr-TR" dirty="0" err="1"/>
              <a:t>more</a:t>
            </a:r>
            <a:r>
              <a:rPr lang="tr-TR" dirty="0"/>
              <a:t> </a:t>
            </a:r>
            <a:r>
              <a:rPr lang="tr-TR" dirty="0" err="1"/>
              <a:t>systematic</a:t>
            </a:r>
            <a:r>
              <a:rPr lang="tr-TR" dirty="0"/>
              <a:t> </a:t>
            </a:r>
            <a:r>
              <a:rPr lang="tr-TR" dirty="0" err="1"/>
              <a:t>way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A </a:t>
            </a:r>
            <a:r>
              <a:rPr lang="en-US" b="1" dirty="0"/>
              <a:t>pipeline hazard </a:t>
            </a:r>
            <a:r>
              <a:rPr lang="en-US" dirty="0"/>
              <a:t>occurs when the pipeline, or some portion of the </a:t>
            </a:r>
            <a:r>
              <a:rPr lang="en-US" dirty="0" smtClean="0"/>
              <a:t>pipeline,</a:t>
            </a:r>
            <a:r>
              <a:rPr lang="tr-TR" dirty="0" smtClean="0"/>
              <a:t> </a:t>
            </a:r>
            <a:r>
              <a:rPr lang="en-US" dirty="0" smtClean="0"/>
              <a:t>must </a:t>
            </a:r>
            <a:r>
              <a:rPr lang="en-US" dirty="0"/>
              <a:t>stall because conditions do not permit continued execution. Such a </a:t>
            </a:r>
            <a:r>
              <a:rPr lang="en-US" dirty="0" smtClean="0"/>
              <a:t>pipeline</a:t>
            </a:r>
            <a:r>
              <a:rPr lang="tr-TR" dirty="0" smtClean="0"/>
              <a:t> </a:t>
            </a:r>
            <a:r>
              <a:rPr lang="en-US" dirty="0" smtClean="0"/>
              <a:t>stall </a:t>
            </a:r>
            <a:r>
              <a:rPr lang="en-US" dirty="0"/>
              <a:t>is also referred to as a </a:t>
            </a:r>
            <a:r>
              <a:rPr lang="en-US" i="1" dirty="0"/>
              <a:t>pipeline bubble</a:t>
            </a:r>
            <a:r>
              <a:rPr lang="en-US" dirty="0"/>
              <a:t>. There are three types of </a:t>
            </a:r>
            <a:r>
              <a:rPr lang="en-US" dirty="0" smtClean="0"/>
              <a:t>hazards:</a:t>
            </a:r>
            <a:r>
              <a:rPr lang="tr-TR" dirty="0" smtClean="0"/>
              <a:t> </a:t>
            </a:r>
            <a:r>
              <a:rPr lang="tr-TR" dirty="0" err="1" smtClean="0"/>
              <a:t>resource</a:t>
            </a:r>
            <a:r>
              <a:rPr lang="tr-TR" dirty="0"/>
              <a:t>, data,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control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254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1032958" cy="6196096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/>
              <a:t>RESOURCE HAZARDS </a:t>
            </a:r>
            <a:r>
              <a:rPr lang="en-US" dirty="0"/>
              <a:t>A resource hazard occurs when two (or more) </a:t>
            </a:r>
            <a:r>
              <a:rPr lang="en-US" dirty="0" smtClean="0"/>
              <a:t>instructions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are already in the pipeline need the same resource. The result is that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instructions </a:t>
            </a:r>
            <a:r>
              <a:rPr lang="en-US" dirty="0"/>
              <a:t>must be executed in serial rather than parallel for a portion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pipeline</a:t>
            </a:r>
            <a:r>
              <a:rPr lang="en-US" dirty="0"/>
              <a:t>. A resource hazard is sometime referred to as a </a:t>
            </a:r>
            <a:r>
              <a:rPr lang="en-US" i="1" dirty="0"/>
              <a:t>structural hazard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Let us consider a simple example of a resource hazard. Assume a </a:t>
            </a:r>
            <a:r>
              <a:rPr lang="en-US" dirty="0" smtClean="0"/>
              <a:t>simplified</a:t>
            </a:r>
            <a:r>
              <a:rPr lang="tr-TR" dirty="0" smtClean="0"/>
              <a:t> </a:t>
            </a:r>
            <a:r>
              <a:rPr lang="en-US" dirty="0" smtClean="0"/>
              <a:t>five-stage </a:t>
            </a:r>
            <a:r>
              <a:rPr lang="en-US" dirty="0"/>
              <a:t>pipeline, in which each stage takes one clock cycle.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624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29211" cy="476768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To do these things, it should be clear that </a:t>
            </a:r>
            <a:r>
              <a:rPr lang="tr-TR" dirty="0" smtClean="0"/>
              <a:t>t</a:t>
            </a:r>
            <a:r>
              <a:rPr lang="en-US" dirty="0" smtClean="0"/>
              <a:t>he </a:t>
            </a:r>
            <a:r>
              <a:rPr lang="en-US" dirty="0"/>
              <a:t>processor needs to store </a:t>
            </a:r>
            <a:r>
              <a:rPr lang="en-US" dirty="0" smtClean="0"/>
              <a:t>some</a:t>
            </a:r>
            <a:r>
              <a:rPr lang="tr-TR" dirty="0" smtClean="0"/>
              <a:t> </a:t>
            </a:r>
            <a:r>
              <a:rPr lang="en-US" dirty="0" smtClean="0"/>
              <a:t>data </a:t>
            </a:r>
            <a:r>
              <a:rPr lang="en-US" dirty="0"/>
              <a:t>temporarily. </a:t>
            </a:r>
            <a:r>
              <a:rPr lang="en-US" dirty="0" smtClean="0"/>
              <a:t>It </a:t>
            </a:r>
            <a:r>
              <a:rPr lang="en-US" dirty="0"/>
              <a:t>must remember the location of the last instruction so that it </a:t>
            </a:r>
            <a:r>
              <a:rPr lang="en-US" dirty="0" smtClean="0"/>
              <a:t>can</a:t>
            </a:r>
            <a:r>
              <a:rPr lang="tr-TR" dirty="0" smtClean="0"/>
              <a:t> </a:t>
            </a:r>
            <a:r>
              <a:rPr lang="en-US" dirty="0" smtClean="0"/>
              <a:t>know </a:t>
            </a:r>
            <a:r>
              <a:rPr lang="en-US" dirty="0"/>
              <a:t>where to get the next instruction. </a:t>
            </a:r>
            <a:r>
              <a:rPr lang="en-US" dirty="0" smtClean="0"/>
              <a:t>It </a:t>
            </a:r>
            <a:r>
              <a:rPr lang="en-US" dirty="0"/>
              <a:t>needs to store instructions and data </a:t>
            </a:r>
            <a:r>
              <a:rPr lang="en-US" dirty="0" smtClean="0"/>
              <a:t>temporarily</a:t>
            </a:r>
            <a:r>
              <a:rPr lang="tr-TR" dirty="0" smtClean="0"/>
              <a:t> </a:t>
            </a:r>
            <a:r>
              <a:rPr lang="en-US" dirty="0" smtClean="0"/>
              <a:t>while </a:t>
            </a:r>
            <a:r>
              <a:rPr lang="en-US" dirty="0"/>
              <a:t>an instruction is being executed.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/>
              <a:t>other words, the processor </a:t>
            </a:r>
            <a:r>
              <a:rPr lang="en-US" dirty="0" smtClean="0"/>
              <a:t>needs</a:t>
            </a:r>
            <a:r>
              <a:rPr lang="tr-TR" dirty="0" smtClean="0"/>
              <a:t> a </a:t>
            </a:r>
            <a:r>
              <a:rPr lang="tr-TR" dirty="0" err="1"/>
              <a:t>small</a:t>
            </a:r>
            <a:r>
              <a:rPr lang="tr-TR" dirty="0"/>
              <a:t> </a:t>
            </a:r>
            <a:r>
              <a:rPr lang="tr-TR" dirty="0" err="1"/>
              <a:t>internal</a:t>
            </a:r>
            <a:r>
              <a:rPr lang="tr-TR" dirty="0"/>
              <a:t> </a:t>
            </a:r>
            <a:r>
              <a:rPr lang="tr-TR" dirty="0" err="1"/>
              <a:t>memory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514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560" y="144378"/>
            <a:ext cx="6284210" cy="671362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 err="1"/>
              <a:t>Figure</a:t>
            </a:r>
            <a:r>
              <a:rPr lang="tr-TR" dirty="0"/>
              <a:t> </a:t>
            </a:r>
            <a:r>
              <a:rPr lang="tr-TR" dirty="0" smtClean="0"/>
              <a:t>(a) </a:t>
            </a:r>
            <a:r>
              <a:rPr lang="tr-TR" dirty="0" err="1" smtClean="0"/>
              <a:t>shows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ideal case, in which a new instruction enters the pipeline each clock cycle. </a:t>
            </a:r>
            <a:r>
              <a:rPr lang="en-US" dirty="0" smtClean="0"/>
              <a:t>Now</a:t>
            </a:r>
            <a:r>
              <a:rPr lang="tr-TR" dirty="0" smtClean="0"/>
              <a:t> </a:t>
            </a:r>
            <a:r>
              <a:rPr lang="en-US" dirty="0" smtClean="0"/>
              <a:t>assume </a:t>
            </a:r>
            <a:r>
              <a:rPr lang="en-US" dirty="0"/>
              <a:t>that main memory has a single port and that all instruction fetches and </a:t>
            </a:r>
            <a:r>
              <a:rPr lang="en-US" dirty="0" smtClean="0"/>
              <a:t>data</a:t>
            </a:r>
            <a:r>
              <a:rPr lang="tr-TR" dirty="0" smtClean="0"/>
              <a:t> </a:t>
            </a:r>
            <a:r>
              <a:rPr lang="en-US" dirty="0" smtClean="0"/>
              <a:t>reads </a:t>
            </a:r>
            <a:r>
              <a:rPr lang="en-US" dirty="0"/>
              <a:t>and writes must be performed one at a time. Further, ignore the cache. In </a:t>
            </a:r>
            <a:r>
              <a:rPr lang="en-US" dirty="0" smtClean="0"/>
              <a:t>this</a:t>
            </a:r>
            <a:r>
              <a:rPr lang="tr-TR" dirty="0" smtClean="0"/>
              <a:t> </a:t>
            </a:r>
            <a:r>
              <a:rPr lang="en-US" dirty="0"/>
              <a:t>case, an operand read to or write from memory cannot be performed in </a:t>
            </a:r>
            <a:r>
              <a:rPr lang="en-US" dirty="0" smtClean="0"/>
              <a:t>parallel</a:t>
            </a:r>
            <a:r>
              <a:rPr lang="tr-TR" dirty="0" smtClean="0"/>
              <a:t> </a:t>
            </a:r>
            <a:r>
              <a:rPr lang="en-US" dirty="0" smtClean="0"/>
              <a:t>with </a:t>
            </a:r>
            <a:r>
              <a:rPr lang="en-US" dirty="0"/>
              <a:t>an instruction fetch.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This </a:t>
            </a:r>
            <a:r>
              <a:rPr lang="en-US" dirty="0"/>
              <a:t>is illustrated in </a:t>
            </a:r>
            <a:r>
              <a:rPr lang="tr-TR" dirty="0" smtClean="0"/>
              <a:t>f</a:t>
            </a:r>
            <a:r>
              <a:rPr lang="en-US" dirty="0" err="1" smtClean="0"/>
              <a:t>igure</a:t>
            </a:r>
            <a:r>
              <a:rPr lang="en-US" dirty="0" smtClean="0"/>
              <a:t> </a:t>
            </a:r>
            <a:r>
              <a:rPr lang="tr-TR" dirty="0" smtClean="0"/>
              <a:t>(</a:t>
            </a:r>
            <a:r>
              <a:rPr lang="en-US" dirty="0" smtClean="0"/>
              <a:t>b</a:t>
            </a:r>
            <a:r>
              <a:rPr lang="tr-TR" dirty="0" smtClean="0"/>
              <a:t>)</a:t>
            </a:r>
            <a:r>
              <a:rPr lang="en-US" dirty="0" smtClean="0"/>
              <a:t>, </a:t>
            </a:r>
            <a:r>
              <a:rPr lang="en-US" dirty="0"/>
              <a:t>which assumes that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source </a:t>
            </a:r>
            <a:r>
              <a:rPr lang="en-US" dirty="0"/>
              <a:t>operand for instruction I1 is in memory, rather than a register. </a:t>
            </a:r>
            <a:r>
              <a:rPr lang="en-US" dirty="0" smtClean="0"/>
              <a:t>Therefore,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fetch instruction stage of the pipeline must idle for one cycle before </a:t>
            </a:r>
            <a:r>
              <a:rPr lang="en-US" dirty="0" smtClean="0"/>
              <a:t>beginning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instruction fetch for instruction I3. The figure assumes that all other </a:t>
            </a:r>
            <a:r>
              <a:rPr lang="en-US" dirty="0" smtClean="0"/>
              <a:t>operands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/>
              <a:t>in </a:t>
            </a:r>
            <a:r>
              <a:rPr lang="tr-TR" dirty="0" err="1"/>
              <a:t>registers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50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9770" y="32084"/>
            <a:ext cx="5856670" cy="67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558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45253" cy="614797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Another example of a resource conflict is a situation in which multiple </a:t>
            </a:r>
            <a:r>
              <a:rPr lang="en-US" dirty="0" smtClean="0"/>
              <a:t>instructions</a:t>
            </a:r>
            <a:r>
              <a:rPr lang="tr-TR" dirty="0" smtClean="0"/>
              <a:t> </a:t>
            </a:r>
            <a:r>
              <a:rPr lang="en-US" dirty="0" smtClean="0"/>
              <a:t>are </a:t>
            </a:r>
            <a:r>
              <a:rPr lang="en-US" dirty="0"/>
              <a:t>ready to enter the execute instruction phase and there is a single ALU.</a:t>
            </a:r>
          </a:p>
          <a:p>
            <a:pPr marL="0" indent="0">
              <a:buNone/>
            </a:pPr>
            <a:r>
              <a:rPr lang="en-US" dirty="0"/>
              <a:t>One </a:t>
            </a:r>
            <a:r>
              <a:rPr lang="en-US" dirty="0" smtClean="0"/>
              <a:t>solution </a:t>
            </a:r>
            <a:r>
              <a:rPr lang="en-US" dirty="0"/>
              <a:t>to such resource hazards is to increase available resources, such </a:t>
            </a:r>
            <a:r>
              <a:rPr lang="en-US" dirty="0" smtClean="0"/>
              <a:t>as</a:t>
            </a:r>
            <a:r>
              <a:rPr lang="tr-TR" dirty="0" smtClean="0"/>
              <a:t> </a:t>
            </a:r>
            <a:r>
              <a:rPr lang="en-US" dirty="0" smtClean="0"/>
              <a:t>having </a:t>
            </a:r>
            <a:r>
              <a:rPr lang="en-US" dirty="0"/>
              <a:t>multiple ports into main memory and multiple ALU units.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6680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4"/>
            <a:ext cx="11049000" cy="5991225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/>
              <a:t>DATA HAZARDS </a:t>
            </a:r>
            <a:r>
              <a:rPr lang="en-US" dirty="0"/>
              <a:t>A data hazard occurs when there is a conflict in the access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an </a:t>
            </a:r>
            <a:r>
              <a:rPr lang="en-US" dirty="0"/>
              <a:t>operand location. In general terms, we can state the hazard in this form: </a:t>
            </a:r>
            <a:r>
              <a:rPr lang="en-US" dirty="0" smtClean="0"/>
              <a:t>Two</a:t>
            </a:r>
            <a:r>
              <a:rPr lang="tr-TR" dirty="0" smtClean="0"/>
              <a:t> </a:t>
            </a:r>
            <a:r>
              <a:rPr lang="en-US" dirty="0" smtClean="0"/>
              <a:t>instructions </a:t>
            </a:r>
            <a:r>
              <a:rPr lang="en-US" dirty="0"/>
              <a:t>in a program are to be executed in sequence and both access a </a:t>
            </a:r>
            <a:r>
              <a:rPr lang="en-US" dirty="0" smtClean="0"/>
              <a:t>particular</a:t>
            </a:r>
            <a:r>
              <a:rPr lang="tr-TR" dirty="0" smtClean="0"/>
              <a:t> </a:t>
            </a:r>
            <a:r>
              <a:rPr lang="en-US" dirty="0" smtClean="0"/>
              <a:t>memory </a:t>
            </a:r>
            <a:r>
              <a:rPr lang="en-US" dirty="0"/>
              <a:t>or register operand. If the two instructions are executed in strict sequence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/>
              <a:t>no problem occurs.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However</a:t>
            </a:r>
            <a:r>
              <a:rPr lang="en-US" dirty="0"/>
              <a:t>, if the instructions are executed in a pipeline, </a:t>
            </a:r>
            <a:r>
              <a:rPr lang="en-US" dirty="0" smtClean="0"/>
              <a:t>then</a:t>
            </a:r>
            <a:r>
              <a:rPr lang="tr-TR" dirty="0" smtClean="0"/>
              <a:t> </a:t>
            </a:r>
            <a:r>
              <a:rPr lang="en-US" dirty="0" smtClean="0"/>
              <a:t>it </a:t>
            </a:r>
            <a:r>
              <a:rPr lang="en-US" dirty="0"/>
              <a:t>is possible for the operand value to be updated in such a way as to produce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different </a:t>
            </a:r>
            <a:r>
              <a:rPr lang="en-US" dirty="0"/>
              <a:t>result than would occur with strict sequential execution. In other </a:t>
            </a:r>
            <a:r>
              <a:rPr lang="en-US" dirty="0" smtClean="0"/>
              <a:t>words,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program produces an incorrect result because of the use of pipelining.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3507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4"/>
            <a:ext cx="11161295" cy="63563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As an example, consider the following x86 machine instruction sequence:</a:t>
            </a:r>
          </a:p>
          <a:p>
            <a:pPr marL="0" indent="0" algn="ctr">
              <a:buNone/>
            </a:pPr>
            <a:r>
              <a:rPr lang="tr-TR" dirty="0"/>
              <a:t>ADD EAX, EBX </a:t>
            </a:r>
            <a:r>
              <a:rPr lang="tr-TR" dirty="0" smtClean="0"/>
              <a:t>    /* </a:t>
            </a:r>
            <a:r>
              <a:rPr lang="tr-TR" dirty="0"/>
              <a:t>EAX = EAX + </a:t>
            </a:r>
            <a:r>
              <a:rPr lang="tr-TR" dirty="0" smtClean="0"/>
              <a:t>EBX */</a:t>
            </a:r>
            <a:endParaRPr lang="tr-TR" dirty="0"/>
          </a:p>
          <a:p>
            <a:pPr marL="0" indent="0" algn="ctr">
              <a:buNone/>
            </a:pPr>
            <a:r>
              <a:rPr lang="tr-TR" dirty="0"/>
              <a:t>SUB ECX, EAX </a:t>
            </a:r>
            <a:r>
              <a:rPr lang="tr-TR" dirty="0" smtClean="0"/>
              <a:t>   /* </a:t>
            </a:r>
            <a:r>
              <a:rPr lang="tr-TR" dirty="0"/>
              <a:t>ECX = ECX </a:t>
            </a:r>
            <a:r>
              <a:rPr lang="tr-TR" dirty="0" smtClean="0"/>
              <a:t>– EAX */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The first instruction adds the contents of the 32-bit registers EAX and </a:t>
            </a:r>
            <a:r>
              <a:rPr lang="en-US" dirty="0" smtClean="0"/>
              <a:t>EBX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stores the result in EAX. The second instruction subtracts the contents of </a:t>
            </a:r>
            <a:r>
              <a:rPr lang="en-US" dirty="0" smtClean="0"/>
              <a:t>EAX</a:t>
            </a:r>
            <a:r>
              <a:rPr lang="tr-TR" dirty="0" smtClean="0"/>
              <a:t> </a:t>
            </a:r>
            <a:r>
              <a:rPr lang="en-US" dirty="0" smtClean="0"/>
              <a:t>from </a:t>
            </a:r>
            <a:r>
              <a:rPr lang="en-US" dirty="0"/>
              <a:t>ECX and stores the result in ECX. Figure </a:t>
            </a:r>
            <a:r>
              <a:rPr lang="tr-TR" dirty="0" err="1" smtClean="0"/>
              <a:t>below</a:t>
            </a:r>
            <a:r>
              <a:rPr lang="en-US" dirty="0" smtClean="0"/>
              <a:t> </a:t>
            </a:r>
            <a:r>
              <a:rPr lang="en-US" dirty="0"/>
              <a:t>shows the pipeline behavior.</a:t>
            </a:r>
          </a:p>
          <a:p>
            <a:pPr marL="0" indent="0">
              <a:buNone/>
            </a:pPr>
            <a:r>
              <a:rPr lang="en-US" dirty="0"/>
              <a:t>The ADD instruction does not update register EAX until the end of stage 5, </a:t>
            </a:r>
            <a:r>
              <a:rPr lang="en-US" dirty="0" smtClean="0"/>
              <a:t>which</a:t>
            </a:r>
            <a:r>
              <a:rPr lang="tr-TR" dirty="0" smtClean="0"/>
              <a:t> </a:t>
            </a:r>
            <a:r>
              <a:rPr lang="en-US" dirty="0" smtClean="0"/>
              <a:t>occurs </a:t>
            </a:r>
            <a:r>
              <a:rPr lang="en-US" dirty="0"/>
              <a:t>at clock cycle 5. But the SUB instruction needs that value at the beginning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its </a:t>
            </a:r>
            <a:r>
              <a:rPr lang="en-US" dirty="0"/>
              <a:t>stage 2, which occurs at clock cycle 4. To maintain correct operation, the </a:t>
            </a:r>
            <a:r>
              <a:rPr lang="en-US" dirty="0" smtClean="0"/>
              <a:t>pipeline</a:t>
            </a:r>
            <a:r>
              <a:rPr lang="tr-TR" dirty="0" smtClean="0"/>
              <a:t> </a:t>
            </a:r>
            <a:r>
              <a:rPr lang="en-US" dirty="0" smtClean="0"/>
              <a:t>must </a:t>
            </a:r>
            <a:r>
              <a:rPr lang="en-US" dirty="0"/>
              <a:t>stall for two clocks cycles. Thus, in the absence of special hardware and </a:t>
            </a:r>
            <a:r>
              <a:rPr lang="en-US" dirty="0" smtClean="0"/>
              <a:t>specific</a:t>
            </a:r>
            <a:r>
              <a:rPr lang="tr-TR" dirty="0" smtClean="0"/>
              <a:t> </a:t>
            </a:r>
            <a:r>
              <a:rPr lang="en-US" dirty="0" smtClean="0"/>
              <a:t>avoidance </a:t>
            </a:r>
            <a:r>
              <a:rPr lang="en-US" dirty="0"/>
              <a:t>algorithms, such a data hazard results in inefficient pipeline usage.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7935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209421" cy="61479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There are three types of data hazards;</a:t>
            </a:r>
          </a:p>
          <a:p>
            <a:pPr lvl="1"/>
            <a:r>
              <a:rPr lang="en-US" b="1" dirty="0" smtClean="0"/>
              <a:t>Read </a:t>
            </a:r>
            <a:r>
              <a:rPr lang="en-US" b="1" dirty="0"/>
              <a:t>after write (RAW), or true dependency: </a:t>
            </a:r>
            <a:r>
              <a:rPr lang="en-US" dirty="0"/>
              <a:t>An instruction modifies a </a:t>
            </a:r>
            <a:r>
              <a:rPr lang="en-US" dirty="0" smtClean="0"/>
              <a:t>register</a:t>
            </a:r>
            <a:r>
              <a:rPr lang="tr-TR" dirty="0" smtClean="0"/>
              <a:t> </a:t>
            </a:r>
            <a:r>
              <a:rPr lang="en-US" dirty="0" smtClean="0"/>
              <a:t>or </a:t>
            </a:r>
            <a:r>
              <a:rPr lang="en-US" dirty="0"/>
              <a:t>memory location and a succeeding instruction reads the data in </a:t>
            </a:r>
            <a:r>
              <a:rPr lang="en-US" dirty="0" smtClean="0"/>
              <a:t>that</a:t>
            </a:r>
            <a:r>
              <a:rPr lang="tr-TR" dirty="0" smtClean="0"/>
              <a:t> </a:t>
            </a:r>
            <a:r>
              <a:rPr lang="en-US" dirty="0" smtClean="0"/>
              <a:t>memory </a:t>
            </a:r>
            <a:r>
              <a:rPr lang="en-US" dirty="0"/>
              <a:t>or register location. A hazard occurs if the read takes place </a:t>
            </a:r>
            <a:r>
              <a:rPr lang="en-US" dirty="0" smtClean="0"/>
              <a:t>before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write operation is complete.</a:t>
            </a:r>
          </a:p>
          <a:p>
            <a:pPr lvl="1"/>
            <a:r>
              <a:rPr lang="en-US" b="1" dirty="0" smtClean="0"/>
              <a:t>Write </a:t>
            </a:r>
            <a:r>
              <a:rPr lang="en-US" b="1" dirty="0"/>
              <a:t>after read (WAR), or </a:t>
            </a:r>
            <a:r>
              <a:rPr lang="en-US" b="1" dirty="0" err="1"/>
              <a:t>antidependency</a:t>
            </a:r>
            <a:r>
              <a:rPr lang="en-US" b="1" dirty="0"/>
              <a:t>: </a:t>
            </a:r>
            <a:r>
              <a:rPr lang="en-US" dirty="0"/>
              <a:t>An instruction reads a register </a:t>
            </a:r>
            <a:r>
              <a:rPr lang="en-US" dirty="0" smtClean="0"/>
              <a:t>or</a:t>
            </a:r>
            <a:r>
              <a:rPr lang="tr-TR" dirty="0" smtClean="0"/>
              <a:t> </a:t>
            </a:r>
            <a:r>
              <a:rPr lang="en-US" dirty="0" smtClean="0"/>
              <a:t>memory </a:t>
            </a:r>
            <a:r>
              <a:rPr lang="en-US" dirty="0"/>
              <a:t>location and a succeeding instruction writes to the location. A </a:t>
            </a:r>
            <a:r>
              <a:rPr lang="en-US" dirty="0" smtClean="0"/>
              <a:t>hazard</a:t>
            </a:r>
            <a:r>
              <a:rPr lang="tr-TR" dirty="0" smtClean="0"/>
              <a:t> </a:t>
            </a:r>
            <a:r>
              <a:rPr lang="en-US" dirty="0" smtClean="0"/>
              <a:t>occurs </a:t>
            </a:r>
            <a:r>
              <a:rPr lang="en-US" dirty="0"/>
              <a:t>if the write operation completes before the read operation takes place.</a:t>
            </a:r>
          </a:p>
          <a:p>
            <a:pPr lvl="1"/>
            <a:r>
              <a:rPr lang="en-US" b="1" dirty="0" smtClean="0"/>
              <a:t>Write </a:t>
            </a:r>
            <a:r>
              <a:rPr lang="en-US" b="1" dirty="0"/>
              <a:t>after write (WAW), or output dependency: </a:t>
            </a:r>
            <a:r>
              <a:rPr lang="en-US" dirty="0"/>
              <a:t>Two instructions both </a:t>
            </a:r>
            <a:r>
              <a:rPr lang="en-US" dirty="0" smtClean="0"/>
              <a:t>write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the same location. A hazard occurs if the write operations take place in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reverse </a:t>
            </a:r>
            <a:r>
              <a:rPr lang="en-US" dirty="0"/>
              <a:t>order of the intended sequence.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515413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example </a:t>
            </a:r>
            <a:r>
              <a:rPr lang="tr-TR" dirty="0" err="1" smtClean="0"/>
              <a:t>above</a:t>
            </a:r>
            <a:r>
              <a:rPr lang="tr-TR" dirty="0" smtClean="0"/>
              <a:t> (</a:t>
            </a:r>
            <a:r>
              <a:rPr lang="tr-TR" dirty="0" err="1" smtClean="0"/>
              <a:t>shown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figure</a:t>
            </a:r>
            <a:r>
              <a:rPr lang="tr-TR" dirty="0" smtClean="0"/>
              <a:t>) </a:t>
            </a:r>
            <a:r>
              <a:rPr lang="en-US" dirty="0" smtClean="0"/>
              <a:t>is </a:t>
            </a:r>
            <a:r>
              <a:rPr lang="en-US" dirty="0"/>
              <a:t>a RAW hazard.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55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7706" y="2522537"/>
            <a:ext cx="9696588" cy="3744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95924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1016916" cy="5811838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/>
              <a:t>CONTROL HAZARDS </a:t>
            </a:r>
            <a:r>
              <a:rPr lang="en-US" dirty="0"/>
              <a:t>A control hazard, also known as a </a:t>
            </a:r>
            <a:r>
              <a:rPr lang="en-US" i="1" dirty="0"/>
              <a:t>branch hazard, </a:t>
            </a:r>
            <a:r>
              <a:rPr lang="en-US" dirty="0" smtClean="0"/>
              <a:t>occurs</a:t>
            </a:r>
            <a:r>
              <a:rPr lang="tr-TR" dirty="0" smtClean="0"/>
              <a:t> </a:t>
            </a:r>
            <a:r>
              <a:rPr lang="en-US" dirty="0" smtClean="0"/>
              <a:t>when </a:t>
            </a:r>
            <a:r>
              <a:rPr lang="en-US" dirty="0"/>
              <a:t>the pipeline makes the wrong decision on a branch prediction and </a:t>
            </a:r>
            <a:r>
              <a:rPr lang="en-US" dirty="0" smtClean="0"/>
              <a:t>therefore</a:t>
            </a:r>
            <a:r>
              <a:rPr lang="tr-TR" dirty="0" smtClean="0"/>
              <a:t> </a:t>
            </a:r>
            <a:r>
              <a:rPr lang="en-US" dirty="0" smtClean="0"/>
              <a:t>brings </a:t>
            </a:r>
            <a:r>
              <a:rPr lang="en-US" dirty="0"/>
              <a:t>instructions into the pipeline that must subsequently be discarded. 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313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0632" y="365125"/>
            <a:ext cx="6010692" cy="635635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Figure </a:t>
            </a:r>
            <a:r>
              <a:rPr lang="en-US" dirty="0" smtClean="0"/>
              <a:t>is </a:t>
            </a:r>
            <a:r>
              <a:rPr lang="en-US" dirty="0"/>
              <a:t>a simplified view of a processor, indicating its connection to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rest </a:t>
            </a:r>
            <a:r>
              <a:rPr lang="en-US" dirty="0"/>
              <a:t>of the system via the system bus. A similar interface would be needed for </a:t>
            </a:r>
            <a:r>
              <a:rPr lang="en-US" dirty="0" smtClean="0"/>
              <a:t>any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interconnection </a:t>
            </a:r>
            <a:r>
              <a:rPr lang="en-US" dirty="0" smtClean="0"/>
              <a:t>structures</a:t>
            </a:r>
            <a:r>
              <a:rPr lang="tr-TR" dirty="0" smtClean="0"/>
              <a:t>.</a:t>
            </a:r>
            <a:r>
              <a:rPr lang="en-US" dirty="0" smtClean="0"/>
              <a:t> 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en-US" dirty="0" smtClean="0"/>
              <a:t>will </a:t>
            </a:r>
            <a:r>
              <a:rPr lang="en-US" dirty="0"/>
              <a:t>recall </a:t>
            </a:r>
            <a:r>
              <a:rPr lang="en-US" dirty="0" smtClean="0"/>
              <a:t>that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major components of the processor are an </a:t>
            </a:r>
            <a:r>
              <a:rPr lang="en-US" i="1" dirty="0"/>
              <a:t>arithmetic and logic unit </a:t>
            </a:r>
            <a:r>
              <a:rPr lang="en-US" dirty="0"/>
              <a:t>(ALU)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i="1" dirty="0"/>
              <a:t>control unit </a:t>
            </a:r>
            <a:r>
              <a:rPr lang="en-US" dirty="0"/>
              <a:t>(CU). The ALU does the actual computation or processing of data.</a:t>
            </a:r>
          </a:p>
          <a:p>
            <a:pPr marL="0" indent="0">
              <a:buNone/>
            </a:pPr>
            <a:r>
              <a:rPr lang="en-US" dirty="0"/>
              <a:t>The control unit controls the movement of data and instructions into and out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processor </a:t>
            </a:r>
            <a:r>
              <a:rPr lang="en-US" dirty="0"/>
              <a:t>and controls the operation of the ALU. In addition, the figure shows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minimal </a:t>
            </a:r>
            <a:r>
              <a:rPr lang="en-US" dirty="0"/>
              <a:t>internal memory, consisting of a set of storage locations, called </a:t>
            </a:r>
            <a:r>
              <a:rPr lang="en-US" i="1" dirty="0"/>
              <a:t>registers.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51324" y="799430"/>
            <a:ext cx="5940676" cy="5130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736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338" y="365124"/>
            <a:ext cx="5134374" cy="633412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Figure </a:t>
            </a:r>
            <a:r>
              <a:rPr lang="tr-TR" dirty="0" err="1" smtClean="0"/>
              <a:t>gives</a:t>
            </a:r>
            <a:r>
              <a:rPr lang="en-US" dirty="0" smtClean="0"/>
              <a:t> </a:t>
            </a:r>
            <a:r>
              <a:rPr lang="en-US" dirty="0"/>
              <a:t>a slightly more detailed view of the processor. The data </a:t>
            </a:r>
            <a:r>
              <a:rPr lang="en-US" dirty="0" smtClean="0"/>
              <a:t>transfer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logic control paths are indicated, including an element labeled </a:t>
            </a:r>
            <a:r>
              <a:rPr lang="en-US" i="1" dirty="0" smtClean="0"/>
              <a:t>internal</a:t>
            </a:r>
            <a:r>
              <a:rPr lang="tr-TR" i="1" dirty="0" smtClean="0"/>
              <a:t> </a:t>
            </a:r>
            <a:r>
              <a:rPr lang="en-US" i="1" dirty="0"/>
              <a:t>processor bus. </a:t>
            </a:r>
            <a:r>
              <a:rPr lang="en-US" dirty="0"/>
              <a:t>This element is needed to transfer data between the various </a:t>
            </a:r>
            <a:r>
              <a:rPr lang="en-US" dirty="0" smtClean="0"/>
              <a:t>registers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the ALU because the ALU in fact operates only on data in the internal </a:t>
            </a:r>
            <a:r>
              <a:rPr lang="en-US" dirty="0" smtClean="0"/>
              <a:t>processor</a:t>
            </a:r>
            <a:r>
              <a:rPr lang="tr-TR" dirty="0" smtClean="0"/>
              <a:t> </a:t>
            </a:r>
            <a:r>
              <a:rPr lang="en-US" dirty="0" smtClean="0"/>
              <a:t>memory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figure also shows typical basic elements of the ALU. Note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similarity </a:t>
            </a:r>
            <a:r>
              <a:rPr lang="en-US" dirty="0"/>
              <a:t>between the internal structure of the computer as a whole and the </a:t>
            </a:r>
            <a:r>
              <a:rPr lang="en-US" dirty="0" smtClean="0"/>
              <a:t>internal</a:t>
            </a:r>
            <a:r>
              <a:rPr lang="tr-TR" dirty="0" smtClean="0"/>
              <a:t> </a:t>
            </a:r>
            <a:r>
              <a:rPr lang="en-US" dirty="0" smtClean="0"/>
              <a:t>structure </a:t>
            </a:r>
            <a:r>
              <a:rPr lang="en-US" dirty="0"/>
              <a:t>of the processor. In both cases, there is a small collection of major </a:t>
            </a:r>
            <a:r>
              <a:rPr lang="en-US" dirty="0" smtClean="0"/>
              <a:t>elements</a:t>
            </a:r>
            <a:r>
              <a:rPr lang="tr-TR" dirty="0" smtClean="0"/>
              <a:t> (</a:t>
            </a:r>
            <a:r>
              <a:rPr lang="tr-TR" dirty="0" err="1" smtClean="0"/>
              <a:t>computer</a:t>
            </a:r>
            <a:r>
              <a:rPr lang="tr-TR" dirty="0"/>
              <a:t>: </a:t>
            </a:r>
            <a:r>
              <a:rPr lang="tr-TR" dirty="0" err="1"/>
              <a:t>processor</a:t>
            </a:r>
            <a:r>
              <a:rPr lang="tr-TR" dirty="0"/>
              <a:t>, I/O, </a:t>
            </a:r>
            <a:r>
              <a:rPr lang="tr-TR" dirty="0" err="1"/>
              <a:t>memory</a:t>
            </a:r>
            <a:r>
              <a:rPr lang="tr-TR" dirty="0"/>
              <a:t>; </a:t>
            </a:r>
            <a:r>
              <a:rPr lang="tr-TR" dirty="0" err="1"/>
              <a:t>processor</a:t>
            </a:r>
            <a:r>
              <a:rPr lang="tr-TR" dirty="0"/>
              <a:t>: </a:t>
            </a:r>
            <a:r>
              <a:rPr lang="tr-TR" dirty="0" err="1"/>
              <a:t>control</a:t>
            </a:r>
            <a:r>
              <a:rPr lang="tr-TR" dirty="0"/>
              <a:t> </a:t>
            </a:r>
            <a:r>
              <a:rPr lang="tr-TR" dirty="0" err="1"/>
              <a:t>unit</a:t>
            </a:r>
            <a:r>
              <a:rPr lang="tr-TR" dirty="0"/>
              <a:t>, ALU, </a:t>
            </a:r>
            <a:r>
              <a:rPr lang="tr-TR" dirty="0" err="1" smtClean="0"/>
              <a:t>registers</a:t>
            </a:r>
            <a:r>
              <a:rPr lang="tr-TR" dirty="0" smtClean="0"/>
              <a:t>) </a:t>
            </a:r>
            <a:r>
              <a:rPr lang="tr-TR" dirty="0" err="1" smtClean="0"/>
              <a:t>connected</a:t>
            </a:r>
            <a:r>
              <a:rPr lang="tr-TR" dirty="0" smtClean="0"/>
              <a:t> </a:t>
            </a:r>
            <a:r>
              <a:rPr lang="tr-TR" dirty="0" err="1"/>
              <a:t>by</a:t>
            </a:r>
            <a:r>
              <a:rPr lang="tr-TR" dirty="0"/>
              <a:t> data </a:t>
            </a:r>
            <a:r>
              <a:rPr lang="tr-TR" dirty="0" err="1"/>
              <a:t>paths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7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2712" y="495633"/>
            <a:ext cx="6929288" cy="55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0610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REGISTER ORGANIZATION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77337" cy="489585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As we discussed </a:t>
            </a:r>
            <a:r>
              <a:rPr lang="tr-TR" dirty="0" err="1" smtClean="0"/>
              <a:t>earlier</a:t>
            </a:r>
            <a:r>
              <a:rPr lang="en-US" dirty="0" smtClean="0"/>
              <a:t>, </a:t>
            </a:r>
            <a:r>
              <a:rPr lang="en-US" dirty="0"/>
              <a:t>a computer system employs a memory hierarchy. </a:t>
            </a:r>
            <a:r>
              <a:rPr lang="en-US" dirty="0" smtClean="0"/>
              <a:t>At</a:t>
            </a:r>
            <a:r>
              <a:rPr lang="tr-TR" dirty="0" smtClean="0"/>
              <a:t> </a:t>
            </a:r>
            <a:r>
              <a:rPr lang="en-US" dirty="0" smtClean="0"/>
              <a:t>higher </a:t>
            </a:r>
            <a:r>
              <a:rPr lang="en-US" dirty="0"/>
              <a:t>levels of the hierarchy, memory is faster, smaller, and more expensive (</a:t>
            </a:r>
            <a:r>
              <a:rPr lang="en-US" dirty="0" smtClean="0"/>
              <a:t>per</a:t>
            </a:r>
            <a:r>
              <a:rPr lang="tr-TR" dirty="0" smtClean="0"/>
              <a:t> </a:t>
            </a:r>
            <a:r>
              <a:rPr lang="en-US" dirty="0" smtClean="0"/>
              <a:t>bit</a:t>
            </a:r>
            <a:r>
              <a:rPr lang="en-US" dirty="0"/>
              <a:t>). Within the processor, there is a set of registers that function as a level of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en-US" dirty="0" smtClean="0"/>
              <a:t>above </a:t>
            </a:r>
            <a:r>
              <a:rPr lang="en-US" dirty="0"/>
              <a:t>main memory and cache in the hierarchy. The registers in the </a:t>
            </a:r>
            <a:r>
              <a:rPr lang="en-US" dirty="0" smtClean="0"/>
              <a:t>processor</a:t>
            </a:r>
            <a:r>
              <a:rPr lang="tr-TR" dirty="0" smtClean="0"/>
              <a:t> </a:t>
            </a:r>
            <a:r>
              <a:rPr lang="tr-TR" dirty="0" err="1" smtClean="0"/>
              <a:t>perform</a:t>
            </a:r>
            <a:r>
              <a:rPr lang="tr-TR" dirty="0" smtClean="0"/>
              <a:t>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roles</a:t>
            </a:r>
            <a:r>
              <a:rPr lang="tr-TR" dirty="0"/>
              <a:t>:</a:t>
            </a:r>
          </a:p>
          <a:p>
            <a:pPr lvl="1"/>
            <a:r>
              <a:rPr lang="en-US" b="1" dirty="0" smtClean="0"/>
              <a:t>User-visible </a:t>
            </a:r>
            <a:r>
              <a:rPr lang="en-US" b="1" dirty="0"/>
              <a:t>registers: </a:t>
            </a:r>
            <a:r>
              <a:rPr lang="en-US" dirty="0"/>
              <a:t>Enable the machine- or assembly language </a:t>
            </a:r>
            <a:r>
              <a:rPr lang="en-US" dirty="0" smtClean="0"/>
              <a:t>programmer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minimize main memory references by optimizing use of registers.</a:t>
            </a:r>
          </a:p>
          <a:p>
            <a:pPr lvl="1"/>
            <a:r>
              <a:rPr lang="en-US" b="1" dirty="0" smtClean="0"/>
              <a:t>Control </a:t>
            </a:r>
            <a:r>
              <a:rPr lang="en-US" b="1" dirty="0"/>
              <a:t>and status registers: </a:t>
            </a:r>
            <a:r>
              <a:rPr lang="en-US" dirty="0"/>
              <a:t>Used by the control unit to control the </a:t>
            </a:r>
            <a:r>
              <a:rPr lang="en-US" dirty="0" smtClean="0"/>
              <a:t>operation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processor and by privileged, operating system programs to control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execution</a:t>
            </a:r>
            <a:r>
              <a:rPr lang="tr-TR" dirty="0" smtClean="0"/>
              <a:t> </a:t>
            </a:r>
            <a:r>
              <a:rPr lang="tr-TR" dirty="0"/>
              <a:t>of </a:t>
            </a:r>
            <a:r>
              <a:rPr lang="tr-TR" dirty="0" err="1"/>
              <a:t>programs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en-US" dirty="0"/>
              <a:t>There is not a clean separation of registers into these two categories. </a:t>
            </a:r>
            <a:r>
              <a:rPr lang="en-US" dirty="0" smtClean="0"/>
              <a:t>For</a:t>
            </a:r>
            <a:r>
              <a:rPr lang="tr-TR" dirty="0" smtClean="0"/>
              <a:t> </a:t>
            </a:r>
            <a:r>
              <a:rPr lang="en-US" dirty="0" smtClean="0"/>
              <a:t>example</a:t>
            </a:r>
            <a:r>
              <a:rPr lang="en-US" dirty="0"/>
              <a:t>, on some machines the program counter is user visible (e.g., x86), but </a:t>
            </a:r>
            <a:r>
              <a:rPr lang="en-US" dirty="0" smtClean="0"/>
              <a:t>on</a:t>
            </a:r>
            <a:r>
              <a:rPr lang="tr-TR" dirty="0" smtClean="0"/>
              <a:t> </a:t>
            </a:r>
            <a:r>
              <a:rPr lang="en-US" dirty="0" smtClean="0"/>
              <a:t>many </a:t>
            </a:r>
            <a:r>
              <a:rPr lang="en-US" dirty="0"/>
              <a:t>it is not. For purposes of the following discussion, however, we will use </a:t>
            </a:r>
            <a:r>
              <a:rPr lang="en-US" dirty="0" smtClean="0"/>
              <a:t>these</a:t>
            </a:r>
            <a:r>
              <a:rPr lang="tr-TR" dirty="0" smtClean="0"/>
              <a:t> </a:t>
            </a:r>
            <a:r>
              <a:rPr lang="tr-TR" dirty="0" err="1" smtClean="0"/>
              <a:t>categories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1421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1097126" cy="58118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User-</a:t>
            </a:r>
            <a:r>
              <a:rPr lang="tr-TR" b="1" dirty="0" err="1"/>
              <a:t>Visible</a:t>
            </a:r>
            <a:r>
              <a:rPr lang="tr-TR" b="1" dirty="0"/>
              <a:t> </a:t>
            </a:r>
            <a:r>
              <a:rPr lang="tr-TR" b="1" dirty="0" err="1"/>
              <a:t>Registers</a:t>
            </a:r>
            <a:endParaRPr lang="tr-TR" b="1" dirty="0"/>
          </a:p>
          <a:p>
            <a:pPr marL="0" indent="0">
              <a:buNone/>
            </a:pPr>
            <a:r>
              <a:rPr lang="en-US" dirty="0"/>
              <a:t>A user-visible register is one that may be referenced by means of the </a:t>
            </a:r>
            <a:r>
              <a:rPr lang="en-US" dirty="0" smtClean="0"/>
              <a:t>machine</a:t>
            </a:r>
            <a:r>
              <a:rPr lang="tr-TR" dirty="0" smtClean="0"/>
              <a:t> </a:t>
            </a:r>
            <a:r>
              <a:rPr lang="en-US" dirty="0" smtClean="0"/>
              <a:t>language </a:t>
            </a:r>
            <a:r>
              <a:rPr lang="en-US" dirty="0"/>
              <a:t>that the processor executes. We can characterize these in the </a:t>
            </a:r>
            <a:r>
              <a:rPr lang="en-US" dirty="0" smtClean="0"/>
              <a:t>following</a:t>
            </a:r>
            <a:r>
              <a:rPr lang="tr-TR" dirty="0" smtClean="0"/>
              <a:t> </a:t>
            </a:r>
            <a:r>
              <a:rPr lang="tr-TR" dirty="0" err="1" smtClean="0"/>
              <a:t>categories</a:t>
            </a:r>
            <a:r>
              <a:rPr lang="tr-TR" dirty="0"/>
              <a:t>:</a:t>
            </a:r>
          </a:p>
          <a:p>
            <a:pPr lvl="1"/>
            <a:r>
              <a:rPr lang="tr-TR" dirty="0" smtClean="0"/>
              <a:t>General </a:t>
            </a:r>
            <a:r>
              <a:rPr lang="tr-TR" dirty="0" err="1"/>
              <a:t>purpose</a:t>
            </a:r>
            <a:endParaRPr lang="tr-TR" dirty="0"/>
          </a:p>
          <a:p>
            <a:pPr lvl="1"/>
            <a:r>
              <a:rPr lang="tr-TR" dirty="0" smtClean="0"/>
              <a:t>Data</a:t>
            </a:r>
            <a:endParaRPr lang="tr-TR" dirty="0"/>
          </a:p>
          <a:p>
            <a:pPr lvl="1"/>
            <a:r>
              <a:rPr lang="tr-TR" dirty="0" err="1" smtClean="0"/>
              <a:t>Address</a:t>
            </a:r>
            <a:endParaRPr lang="tr-TR" dirty="0"/>
          </a:p>
          <a:p>
            <a:pPr lvl="1"/>
            <a:r>
              <a:rPr lang="tr-TR" dirty="0" err="1" smtClean="0"/>
              <a:t>Condition</a:t>
            </a:r>
            <a:r>
              <a:rPr lang="tr-TR" dirty="0" smtClean="0"/>
              <a:t> </a:t>
            </a:r>
            <a:r>
              <a:rPr lang="tr-TR" dirty="0" err="1"/>
              <a:t>codes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5622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747</TotalTime>
  <Words>5981</Words>
  <Application>Microsoft Office PowerPoint</Application>
  <PresentationFormat>Custom</PresentationFormat>
  <Paragraphs>305</Paragraphs>
  <Slides>56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57" baseType="lpstr">
      <vt:lpstr>Office Theme</vt:lpstr>
      <vt:lpstr>COM/BLM 325 Microprocessors  Chapter 14 Processor Structure and Function</vt:lpstr>
      <vt:lpstr>Outline</vt:lpstr>
      <vt:lpstr>PowerPoint Presentation</vt:lpstr>
      <vt:lpstr>PROCESSOR ORGANIZATION</vt:lpstr>
      <vt:lpstr>PowerPoint Presentation</vt:lpstr>
      <vt:lpstr>PowerPoint Presentation</vt:lpstr>
      <vt:lpstr>PowerPoint Presentation</vt:lpstr>
      <vt:lpstr>REGISTER ORGANIZATION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Table lists the advantages and disadvantages of condition codes.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INSTRUCTION CYCLE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INSTRUCTION PIPELINING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COM/BLM 376 Computer Architecture</dc:title>
  <dc:creator>Erkan</dc:creator>
  <cp:lastModifiedBy>Erkan</cp:lastModifiedBy>
  <cp:revision>198</cp:revision>
  <dcterms:created xsi:type="dcterms:W3CDTF">2017-02-20T05:55:41Z</dcterms:created>
  <dcterms:modified xsi:type="dcterms:W3CDTF">2017-12-09T19:41:45Z</dcterms:modified>
</cp:coreProperties>
</file>