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6" r:id="rId6"/>
    <p:sldId id="267" r:id="rId7"/>
    <p:sldId id="271" r:id="rId8"/>
    <p:sldId id="27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rtlCol="0" anchor="b">
            <a:normAutofit/>
          </a:bodyPr>
          <a:lstStyle>
            <a:lvl1pPr algn="ctr">
              <a:defRPr sz="48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 smtClean="0"/>
              <a:t>Asıl alt başlık stilini düzenlemek için tıklatın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sı İçeren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rtlCol="0" anchor="ctr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rtlCol="0"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751116" y="75416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tr-TR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7918169" y="29935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tr-TR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rtlCol="0"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Resim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7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8" name="Metin Yer Tutucusu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9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0" name="Metin Yer Tutucusu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1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2" name="Metin Yer Tutucusu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Resim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Başlık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9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0" name="Resim Yer Tutucusu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1" name="Metin Yer Tutucusu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2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3" name="Resim Yer Tutucusu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4" name="Metin Yer Tutucusu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5" name="Metin Yer Tutucusu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26" name="Resim Yer Tutucusu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27" name="Metin Yer Tutucusu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1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8" name="Dikey Metin Yer Tutucusu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Başlı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Resim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rtlCol="0" anchor="b">
            <a:normAutofit/>
          </a:bodyPr>
          <a:lstStyle>
            <a:lvl1pPr>
              <a:defRPr sz="40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2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13" name="İçerik Yer Tutucusu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Başlık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2" name="İçerik Yer Tutucusu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rtlCol="0"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13" name="İçerik Yer Tutucusu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10" name="İçerik Yer Tutucusu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 rtlCol="0"/>
          <a:lstStyle/>
          <a:p>
            <a:pPr lvl="0" rtl="0"/>
            <a:r>
              <a:rPr lang="tr-TR" noProof="0" smtClean="0"/>
              <a:t>Asıl metin stillerini düzenlemek için tıklatın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4451227" cy="2023254"/>
          </a:xfrm>
        </p:spPr>
        <p:txBody>
          <a:bodyPr rtlCol="0" anchor="b"/>
          <a:lstStyle>
            <a:lvl1pPr algn="ctr">
              <a:defRPr sz="3200"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/>
          <p:cNvSpPr>
            <a:spLocks noGrp="1" noChangeAspect="1"/>
          </p:cNvSpPr>
          <p:nvPr>
            <p:ph type="pic" idx="1"/>
          </p:nvPr>
        </p:nvSpPr>
        <p:spPr>
          <a:xfrm>
            <a:off x="5568602" y="609601"/>
            <a:ext cx="244151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451212" cy="3158347"/>
          </a:xfrm>
        </p:spPr>
        <p:txBody>
          <a:bodyPr rtlCol="0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düzenlemek için tıklatın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BC3558D-C8FC-43EA-9569-063AD07AD3F2}" type="datetimeFigureOut">
              <a:rPr lang="tr-TR" smtClean="0"/>
              <a:pPr/>
              <a:t>29.04.2020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087958-DB19-41CC-935A-39F0B032EB0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13259" y="1000108"/>
            <a:ext cx="6517482" cy="341409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tr-TR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Toplantılarda Uygulanması Gereken Protokol Kuralları</a:t>
            </a:r>
            <a:endParaRPr lang="tr-TR" b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938273"/>
          </a:xfrm>
        </p:spPr>
        <p:txBody>
          <a:bodyPr/>
          <a:lstStyle/>
          <a:p>
            <a:r>
              <a:rPr lang="tr-TR" b="1" dirty="0">
                <a:solidFill>
                  <a:srgbClr val="002060"/>
                </a:solidFill>
              </a:rPr>
              <a:t>TOPLANTI </a:t>
            </a:r>
            <a:r>
              <a:rPr lang="tr-TR" b="1" dirty="0" smtClean="0">
                <a:solidFill>
                  <a:srgbClr val="002060"/>
                </a:solidFill>
              </a:rPr>
              <a:t>PROTOKOLÜ 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1428736"/>
            <a:ext cx="7772870" cy="5000659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>
              <a:lnSpc>
                <a:spcPct val="14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Toplantı daveti telefonla değil, yazı ile yapılmalıdır. </a:t>
            </a:r>
          </a:p>
          <a:p>
            <a:pPr>
              <a:lnSpc>
                <a:spcPct val="14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Toplantıya katılacak kişilere gönderilecek davet yazısında toplantı yeri, tarihi ve saati, katılacak kişiler ve toplantı konusu ve gündemi bulunmalıdır. </a:t>
            </a:r>
          </a:p>
          <a:p>
            <a:pPr>
              <a:lnSpc>
                <a:spcPct val="14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Davet yazısında toplantı için ne kadar süre ayrıldığının (başlangıç ve bitiş saatleri) bildirilmesi nazik bir davranıştır.</a:t>
            </a:r>
          </a:p>
          <a:p>
            <a:pPr>
              <a:lnSpc>
                <a:spcPct val="14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Gündemin katılımcılara dağıtımı (davet yazısı ile gönderilmemişse) toplantı tarihinden en fazla üç ya da dört gün önce yapılmalıdır. </a:t>
            </a:r>
          </a:p>
          <a:p>
            <a:pPr>
              <a:lnSpc>
                <a:spcPct val="14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Toplantıya şehir dışından katılacaklar için otel rezervasyonu yaptırmak ve ulaşımı organize etmek uygun bir davranıştır.</a:t>
            </a:r>
          </a:p>
          <a:p>
            <a:pPr>
              <a:lnSpc>
                <a:spcPct val="14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Toplantıya katılamayacak ya da yerine bir başkasını gönderecek kişilerin, bu durumu toplantıyı düzenleyen kişi ya da kuruma önceden bildirmeleri uygun bir davranıştır.  </a:t>
            </a:r>
          </a:p>
        </p:txBody>
      </p:sp>
    </p:spTree>
    <p:extLst>
      <p:ext uri="{BB962C8B-B14F-4D97-AF65-F5344CB8AC3E}">
        <p14:creationId xmlns="" xmlns:p14="http://schemas.microsoft.com/office/powerpoint/2010/main" val="54584382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14348" y="0"/>
            <a:ext cx="7773338" cy="1154298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TOPLANTI PROTOKOLU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1071546"/>
            <a:ext cx="7772870" cy="4719655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Hazırlık aşamasında yönetici asistanı toplantı düzeni konusunda yöneticinin ya da toplantı başkanının fikrini almalıdır. 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Yüz yüze etkileşim amaçlanıyorsa “halka” ya da “u” şekli tercih edilmelidir.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Toplantılarda başkan katılımcılara hakim bir yerde oturmalıdır.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Toplantının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telefon görüşmeleri ya da ziyaretçiler tarafından bölünmesine izin verilmemelidir. </a:t>
            </a:r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Toplantının sonunda başkan tarafından herkese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söz hakkı verilmeli,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ancak konuşmalar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birkaç cümleyi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geçmemelidir. </a:t>
            </a:r>
          </a:p>
          <a:p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Başkan toplantıyı kapatırken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herkese katılım ve katkılarından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dolayı teşekkür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etmelidir.</a:t>
            </a:r>
          </a:p>
          <a:p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cap="none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957926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5332" y="618519"/>
            <a:ext cx="7773338" cy="5062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002060"/>
                </a:solidFill>
              </a:rPr>
              <a:t>TOPLANTI </a:t>
            </a:r>
            <a:r>
              <a:rPr lang="tr-TR" b="1" dirty="0" smtClean="0">
                <a:solidFill>
                  <a:srgbClr val="002060"/>
                </a:solidFill>
              </a:rPr>
              <a:t>PROTOKOLÜ 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85330" y="1484784"/>
            <a:ext cx="7772870" cy="4306417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r>
              <a:rPr lang="tr-TR" dirty="0">
                <a:solidFill>
                  <a:srgbClr val="002060"/>
                </a:solidFill>
              </a:rPr>
              <a:t>Toplantı mutlaka bildirildiği saatte </a:t>
            </a:r>
            <a:r>
              <a:rPr lang="tr-TR" dirty="0" err="1" smtClean="0">
                <a:solidFill>
                  <a:srgbClr val="002060"/>
                </a:solidFill>
              </a:rPr>
              <a:t>başlaNmalıdır</a:t>
            </a:r>
            <a:r>
              <a:rPr lang="tr-TR" dirty="0">
                <a:solidFill>
                  <a:srgbClr val="002060"/>
                </a:solidFill>
              </a:rPr>
              <a:t>. Gecikenler nedeniyle toplantıya geç </a:t>
            </a:r>
            <a:r>
              <a:rPr lang="tr-TR" dirty="0" smtClean="0">
                <a:solidFill>
                  <a:srgbClr val="002060"/>
                </a:solidFill>
              </a:rPr>
              <a:t>başlamak, </a:t>
            </a:r>
            <a:r>
              <a:rPr lang="tr-TR" dirty="0">
                <a:solidFill>
                  <a:srgbClr val="002060"/>
                </a:solidFill>
              </a:rPr>
              <a:t>zamanında gelenlere karşı saygısızlık olarak nitelendirilir. 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tr-TR" dirty="0" smtClean="0">
                <a:solidFill>
                  <a:srgbClr val="002060"/>
                </a:solidFill>
              </a:rPr>
              <a:t>Toplantı </a:t>
            </a:r>
            <a:r>
              <a:rPr lang="tr-TR" dirty="0">
                <a:solidFill>
                  <a:srgbClr val="002060"/>
                </a:solidFill>
              </a:rPr>
              <a:t>sırasında kullanılacak </a:t>
            </a:r>
            <a:r>
              <a:rPr lang="tr-TR" dirty="0" smtClean="0">
                <a:solidFill>
                  <a:srgbClr val="002060"/>
                </a:solidFill>
              </a:rPr>
              <a:t>materyal, </a:t>
            </a:r>
            <a:r>
              <a:rPr lang="tr-TR" dirty="0">
                <a:solidFill>
                  <a:srgbClr val="002060"/>
                </a:solidFill>
              </a:rPr>
              <a:t>katılımcı sayısı kadar çoğaltılmalı ve toplantıya başlamadan dağıtımı yapılmalıdır. 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tr-TR" dirty="0" smtClean="0">
                <a:solidFill>
                  <a:srgbClr val="002060"/>
                </a:solidFill>
              </a:rPr>
              <a:t>Haklı </a:t>
            </a:r>
            <a:r>
              <a:rPr lang="tr-TR" dirty="0">
                <a:solidFill>
                  <a:srgbClr val="002060"/>
                </a:solidFill>
              </a:rPr>
              <a:t>bir gerekçe olmadan gündem maddeleri öngörülenden daha uzun süre tartışılmamalıdır. 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tr-TR" dirty="0" smtClean="0">
                <a:solidFill>
                  <a:srgbClr val="002060"/>
                </a:solidFill>
              </a:rPr>
              <a:t>Toplantı </a:t>
            </a:r>
            <a:r>
              <a:rPr lang="tr-TR" dirty="0">
                <a:solidFill>
                  <a:srgbClr val="002060"/>
                </a:solidFill>
              </a:rPr>
              <a:t>salonunda herkesin görebileceği bir yerde kalan sürenin anlaşılması için bir saat bulundurmak uygun olacaktır. 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dirty="0" smtClean="0">
                <a:solidFill>
                  <a:srgbClr val="002060"/>
                </a:solidFill>
              </a:rPr>
              <a:t>Toplantı </a:t>
            </a:r>
            <a:r>
              <a:rPr lang="tr-TR" dirty="0">
                <a:solidFill>
                  <a:srgbClr val="002060"/>
                </a:solidFill>
              </a:rPr>
              <a:t>başkanının her öneriye fırsat tanıması uygun bir davranıştır. 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tr-TR" dirty="0" smtClean="0">
                <a:solidFill>
                  <a:srgbClr val="002060"/>
                </a:solidFill>
              </a:rPr>
              <a:t>Aynı </a:t>
            </a:r>
            <a:r>
              <a:rPr lang="tr-TR" dirty="0">
                <a:solidFill>
                  <a:srgbClr val="002060"/>
                </a:solidFill>
              </a:rPr>
              <a:t>anda birden fazla kişinin konuşması ve konuşmaların gündemin dışına çıkması toplantı başkanı tarafından engellenmelidir. </a:t>
            </a:r>
            <a:endParaRPr lang="tr-TR" dirty="0" smtClean="0">
              <a:solidFill>
                <a:srgbClr val="002060"/>
              </a:solidFill>
            </a:endParaRPr>
          </a:p>
          <a:p>
            <a:r>
              <a:rPr lang="tr-TR" dirty="0" smtClean="0">
                <a:solidFill>
                  <a:srgbClr val="002060"/>
                </a:solidFill>
              </a:rPr>
              <a:t>Konuşmalar </a:t>
            </a:r>
            <a:r>
              <a:rPr lang="tr-TR" dirty="0">
                <a:solidFill>
                  <a:srgbClr val="002060"/>
                </a:solidFill>
              </a:rPr>
              <a:t>asla kişiselleştirilmemelidir, kişilik çatışmalarına meydan verilmemelidir. </a:t>
            </a:r>
          </a:p>
        </p:txBody>
      </p:sp>
    </p:spTree>
    <p:extLst>
      <p:ext uri="{BB962C8B-B14F-4D97-AF65-F5344CB8AC3E}">
        <p14:creationId xmlns="" xmlns:p14="http://schemas.microsoft.com/office/powerpoint/2010/main" val="393311700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2976" y="5072074"/>
            <a:ext cx="6858048" cy="733097"/>
          </a:xfrm>
        </p:spPr>
        <p:txBody>
          <a:bodyPr>
            <a:normAutofit/>
          </a:bodyPr>
          <a:lstStyle/>
          <a:p>
            <a:r>
              <a:rPr lang="sv-SE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TİYATRO VE KONSER SALON</a:t>
            </a:r>
            <a:r>
              <a:rPr lang="tr-TR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LARI</a:t>
            </a:r>
            <a:r>
              <a:rPr lang="sv-SE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NDA GÖRGÜ KURALLARI</a:t>
            </a:r>
            <a:r>
              <a:rPr lang="tr-TR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…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010" y="1062202"/>
            <a:ext cx="5797769" cy="3784957"/>
          </a:xfrm>
          <a:prstGeom prst="rect">
            <a:avLst/>
          </a:prstGeom>
          <a:effectLst>
            <a:softEdge rad="254000"/>
          </a:effectLst>
        </p:spPr>
      </p:pic>
    </p:spTree>
    <p:extLst>
      <p:ext uri="{BB962C8B-B14F-4D97-AF65-F5344CB8AC3E}">
        <p14:creationId xmlns="" xmlns:p14="http://schemas.microsoft.com/office/powerpoint/2010/main" val="7338305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7818738" cy="660440"/>
          </a:xfrm>
        </p:spPr>
        <p:txBody>
          <a:bodyPr>
            <a:normAutofit fontScale="90000"/>
          </a:bodyPr>
          <a:lstStyle/>
          <a:p>
            <a:r>
              <a:rPr lang="sv-SE" b="1" cap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Tiyatro </a:t>
            </a:r>
            <a:r>
              <a:rPr lang="tr-TR" b="1" cap="none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</a:t>
            </a:r>
            <a:r>
              <a:rPr lang="sv-SE" b="1" cap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 Konser Salon</a:t>
            </a:r>
            <a:r>
              <a:rPr lang="tr-TR" b="1" cap="none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ları</a:t>
            </a:r>
            <a:r>
              <a:rPr lang="sv-SE" b="1" cap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nda Görgü Kurallar</a:t>
            </a:r>
            <a:r>
              <a:rPr lang="tr-TR" b="1" cap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ı…</a:t>
            </a:r>
            <a:endParaRPr lang="tr-TR" cap="none" dirty="0"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513159" y="1371600"/>
            <a:ext cx="8130807" cy="527211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Temsil sırasında konuşulmamalıdır.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Oyun sırasında salon terk edilmemelidir.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Perde açılmadan 10 dakika önce salonda olunmalıdır.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Geç kalındığı takdirde ilk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perde bitinceye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kadar dışarıda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beklenilmesi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gereklidir.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Gösteri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bittiğinde önce erkekler, daha sonra kadınlar çıkar. </a:t>
            </a:r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Gösteri ile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ilgili yorumlar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oyun sırasında değil,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perde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aralarını ya da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eser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sonlarında yapılmalıdır. </a:t>
            </a:r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Beğenilerimizi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yüksek sesle konuşarak değil, gösteri salonunda ayağa kalkarak uzun süreli ve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hararetli bir şekilde alkışlayarak ifade etmek daha doğru bir davranıştır.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Gösteri sanatçılarına çiçek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göndermek nezaketli bir </a:t>
            </a: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davranıştır.</a:t>
            </a:r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9012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0034" y="342864"/>
            <a:ext cx="8066294" cy="1036424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b="1" cap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Konferans Salonunda Dikkat </a:t>
            </a:r>
            <a:r>
              <a:rPr lang="tr-TR" b="1" cap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Edilmesi Gereken </a:t>
            </a:r>
            <a:r>
              <a:rPr lang="tr-TR" b="1" cap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Kurallar </a:t>
            </a:r>
            <a:endParaRPr lang="tr-TR" b="1" cap="none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500034" y="1500174"/>
            <a:ext cx="7773617" cy="5214974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Konferans seminer gibi yerlere giderken not kâğıdı ve kalem bulundurulmalıdır. </a:t>
            </a:r>
          </a:p>
          <a:p>
            <a:pPr algn="just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Konuşmacının sözleri dikkatli bir şekilde dinlemeli ve soru sorarken karşı tarafı kırıcı davranışlardan kaçınılmalıdır. </a:t>
            </a:r>
          </a:p>
          <a:p>
            <a:pPr algn="just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 Konferans sırasında konuşmacının dikkatini dağıtıcı mimikler yapılmamalı, yanda oturan kişilerle konuşulmamalıdır. </a:t>
            </a:r>
          </a:p>
          <a:p>
            <a:pPr algn="just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Konferans veren kişiye sorulacak sorular kısa ve anlaşılır şekilde olmalıdır.</a:t>
            </a:r>
            <a:endParaRPr lang="tr-TR" cap="none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algn="just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Konferans verecek kişiler ve dinleyiciler vaktinde salonda olmaya dikkat etmelidir. </a:t>
            </a:r>
          </a:p>
          <a:p>
            <a:pPr algn="just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Davet edilen konuşmacı ile ilgilenilmeli, ikram ve geliş-gidiş konusunda kendisine araç sağlanmalıdır. </a:t>
            </a:r>
          </a:p>
          <a:p>
            <a:pPr algn="just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Konferans sonunda ya kurumsal bir hediye ya da güzel bir çiçek buketinin konuşmacıya takdim edilmesi şık bir davranış olacaktır. </a:t>
            </a:r>
          </a:p>
          <a:p>
            <a:pPr algn="just">
              <a:lnSpc>
                <a:spcPct val="14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tr-TR" cap="none" dirty="0" smtClean="0">
                <a:solidFill>
                  <a:srgbClr val="002060"/>
                </a:solidFill>
                <a:latin typeface="Comic Sans MS" pitchFamily="66" charset="0"/>
              </a:rPr>
              <a:t>Konuşma sonunda alkışlanmalıdır.</a:t>
            </a:r>
          </a:p>
          <a:p>
            <a:pPr algn="just">
              <a:lnSpc>
                <a:spcPct val="140000"/>
              </a:lnSpc>
              <a:spcBef>
                <a:spcPts val="600"/>
              </a:spcBef>
            </a:pPr>
            <a:endParaRPr lang="tr-TR" cap="none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55486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28596" y="1214422"/>
            <a:ext cx="7773338" cy="59590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KAYNAKÇA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685330" y="2000240"/>
            <a:ext cx="7772870" cy="3576505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AYTÜRK, Nihat (2014). Protokol Yönetimi.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AYTÜRK, Nihat (2007). Davranış Bilgisi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DAFT, Richard (t.y.). Liderlik.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URGANCI, Hakan (2008). Ben Kim Konuşmak Kim?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URGANCI, Hakan (2009). Herkes İçin Karizma.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Milli Eğitim Bakanlığı (2011). Protokol ve Görgü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SEZER, Adem. Davet, Karşılama, Ağırlama ve Uğurlama…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TECİMER, Yasemin (2016). Kamusal Alanda Protokol Kuralları.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bg1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omic Sans MS" pitchFamily="66" charset="0"/>
              </a:rPr>
              <a:t>TECİMER, Yasemin (2016). Adabı Muaşeret.</a:t>
            </a:r>
          </a:p>
          <a:p>
            <a:pPr marL="274320" marR="0" lvl="0" indent="-27432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36807301_TF34316244.potx" id="{F8BBB03F-00B0-4112-AA57-211D078A0F11}" vid="{7FAC0621-AE91-47A5-AFB6-43EAE191C12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153</TotalTime>
  <Words>599</Words>
  <Application>Microsoft Office PowerPoint</Application>
  <PresentationFormat>Ekran Gösterisi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Tema1</vt:lpstr>
      <vt:lpstr>Toplantılarda Uygulanması Gereken Protokol Kuralları</vt:lpstr>
      <vt:lpstr>TOPLANTI PROTOKOLÜ </vt:lpstr>
      <vt:lpstr>TOPLANTI PROTOKOLU </vt:lpstr>
      <vt:lpstr>TOPLANTI PROTOKOLÜ </vt:lpstr>
      <vt:lpstr>TİYATRO VE KONSER SALONLARINDA GÖRGÜ KURALLARI…</vt:lpstr>
      <vt:lpstr>Tiyatro ve Konser Salonlarında Görgü Kuralları…</vt:lpstr>
      <vt:lpstr>Konferans Salonunda Dikkat Edilmesi Gereken Kurallar 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8</cp:revision>
  <dcterms:created xsi:type="dcterms:W3CDTF">2020-04-26T01:38:14Z</dcterms:created>
  <dcterms:modified xsi:type="dcterms:W3CDTF">2020-04-28T22:19:27Z</dcterms:modified>
</cp:coreProperties>
</file>