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44" r:id="rId3"/>
    <p:sldId id="318" r:id="rId4"/>
    <p:sldId id="312" r:id="rId5"/>
    <p:sldId id="319" r:id="rId6"/>
    <p:sldId id="320" r:id="rId7"/>
    <p:sldId id="321" r:id="rId8"/>
    <p:sldId id="322" r:id="rId9"/>
    <p:sldId id="323" r:id="rId10"/>
    <p:sldId id="324" r:id="rId11"/>
    <p:sldId id="327" r:id="rId12"/>
    <p:sldId id="325" r:id="rId13"/>
    <p:sldId id="326" r:id="rId14"/>
    <p:sldId id="328" r:id="rId15"/>
    <p:sldId id="329" r:id="rId16"/>
    <p:sldId id="330" r:id="rId17"/>
    <p:sldId id="331" r:id="rId18"/>
    <p:sldId id="345" r:id="rId19"/>
    <p:sldId id="332" r:id="rId20"/>
    <p:sldId id="333" r:id="rId21"/>
    <p:sldId id="334" r:id="rId22"/>
    <p:sldId id="338" r:id="rId23"/>
    <p:sldId id="335" r:id="rId24"/>
    <p:sldId id="340" r:id="rId25"/>
    <p:sldId id="341" r:id="rId26"/>
    <p:sldId id="342" r:id="rId27"/>
    <p:sldId id="343" r:id="rId28"/>
    <p:sldId id="346" r:id="rId29"/>
    <p:sldId id="336" r:id="rId30"/>
    <p:sldId id="337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557B00-2377-A19F-E529-5B3639A78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74C6DA-5226-A438-9112-5E9176EE7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526AF6-54AD-5951-3067-9A87551D4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6164E-3500-4433-B371-D84D80196595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9905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1FCA9D-E746-7974-EA15-E1005C806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8D6F94-648A-FDA6-17DC-FB32051B0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AA89F7-EC6C-9959-7522-246F6A19F6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AC907-9E5E-43A9-9D55-68E09DE12853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1686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8729E9-1C95-2360-5702-843E45003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3EF5E5-FD9C-D85A-45DB-8C117324E1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A56B61-A6AE-C26A-C683-A8B44F1F7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6619C-1A8B-43B3-8735-9D0272F76558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05906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D1B54B-3BE9-43D2-9D54-D49A8DC57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2D65F1-C9D5-68CC-4DC3-296F12B8B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40656C-ABDE-2F7C-5157-497E0A5C5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56C6D-ACDA-4774-A1E4-875875635465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3016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DF371C-698A-B005-A5B4-4F90A17ED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F84BCC-0D47-580C-B818-6B7ADF5DC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4A0CA-2A02-95C7-9679-03E80BE9B1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A56-7623-4EB0-9F7F-A94956F45D84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7543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8B3B9-4148-CF04-FE32-8D45623DC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FFEDC-28D9-81B1-9F18-FE81ABBD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1DF0C-6DE2-0683-44CC-936395C0CE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C83B6-E2B8-4831-9008-34E76C84B1C4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9672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68E982-0FD6-7520-1940-3220B54EA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5458A2-EC0A-18EE-C5C7-AF3791A614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2C000E-99BC-412F-5C29-E35EE3B92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BB20D-1A1D-4FEA-9231-7B77E69F6013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7306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732E05B-53AB-D001-F57C-367E15DA0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D98521-C5C9-169F-8A86-9C7CFA6E4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3A049D-ABDE-A06B-8ED4-DDA8C1431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F752C-9FDC-4E80-A70F-07A87F0E828A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2122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6C533A-28E1-B0B9-3B2C-ECD300A8E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9F857E-044C-3F44-BE14-0632B7B3C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E11A13-4736-28EB-ACD2-B190688EA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98BDA-A9C3-4E76-A13D-8C8CFD1C304C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3729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2B19BB-458F-42E0-A476-B51B49987F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92E613-1EFA-10D2-755D-5919B7A551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150F3-213A-8EE4-A7E0-CDA8C7F1A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1A1DC-EC75-4BAD-8CFD-922E28BCC492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6208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BC26D-DE77-C6E7-D385-136AE1850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2269E-4D74-0BCD-C615-5609603EC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BF6DF-ADD1-D5EF-232F-18AD9A016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DDCFC-6019-4047-A4E5-4729129AFDF7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2629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AFF4A2-F88A-A334-7FD1-5CA871995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ED324C-B247-6D01-1262-3192D8B4C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B437541-7AFF-B264-ECCD-3383D8B8F5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747BD2-483D-58B8-5543-96D497329A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7FAC0D-A9BC-23FE-2402-63A9CE29D3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E77262-3A99-458A-A749-24F7666B34C6}" type="slidenum">
              <a:rPr lang="en-US" altLang="tr-TR"/>
              <a:pPr/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50A1A1E5-268D-5CBA-E668-7C647ECC1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60325"/>
            <a:ext cx="50292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b="1">
                <a:solidFill>
                  <a:schemeClr val="bg1"/>
                </a:solidFill>
              </a:rPr>
              <a:t>MARS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Ekvator Çapı:		6794 km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Kütle:			0.107 M</a:t>
            </a:r>
            <a:r>
              <a:rPr lang="tr-TR" altLang="tr-TR" sz="2400" baseline="-15000">
                <a:solidFill>
                  <a:schemeClr val="bg1"/>
                </a:solidFill>
              </a:rPr>
              <a:t>yer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Ortalama Yoğ.:	3934 kg/m</a:t>
            </a:r>
            <a:r>
              <a:rPr lang="tr-TR" altLang="tr-TR" sz="2400" baseline="30000">
                <a:solidFill>
                  <a:schemeClr val="bg1"/>
                </a:solidFill>
              </a:rPr>
              <a:t>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Kurtulma Hızı: 	5.0 km/sn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Albedo:		0.15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Yörünge basıklığı:	0.093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Yörünge eğimi:	1.85</a:t>
            </a:r>
            <a:r>
              <a:rPr lang="tr-TR" altLang="tr-TR" sz="2400">
                <a:solidFill>
                  <a:schemeClr val="bg1"/>
                </a:solidFill>
                <a:cs typeface="Times New Roman" panose="02020603050405020304" pitchFamily="18" charset="0"/>
              </a:rPr>
              <a:t>°</a:t>
            </a:r>
            <a:endParaRPr lang="tr-TR" altLang="tr-TR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Ekvatorun yörüngeye eğimi:	 25.19</a:t>
            </a:r>
            <a:r>
              <a:rPr lang="tr-TR" altLang="tr-TR" sz="2400">
                <a:solidFill>
                  <a:schemeClr val="bg1"/>
                </a:solidFill>
                <a:cs typeface="Times New Roman" panose="02020603050405020304" pitchFamily="18" charset="0"/>
              </a:rPr>
              <a:t>°</a:t>
            </a:r>
            <a:endParaRPr lang="tr-TR" altLang="tr-TR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Güneş’e uzaklık   	Ort:	1.524 AB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			Enberi:	1.381 AB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			Enöte:	1.666 AB</a:t>
            </a:r>
            <a:endParaRPr lang="en-US" altLang="tr-TR" sz="2400">
              <a:solidFill>
                <a:schemeClr val="bg1"/>
              </a:solidFill>
            </a:endParaRPr>
          </a:p>
        </p:txBody>
      </p:sp>
      <p:pic>
        <p:nvPicPr>
          <p:cNvPr id="2051" name="Picture 6" descr="00_marskapak">
            <a:extLst>
              <a:ext uri="{FF2B5EF4-FFF2-40B4-BE49-F238E27FC236}">
                <a16:creationId xmlns:a16="http://schemas.microsoft.com/office/drawing/2014/main" id="{42BBBDB2-4451-198A-4FF7-E380AB5D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0"/>
            <a:ext cx="3913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07_kanyon">
            <a:extLst>
              <a:ext uri="{FF2B5EF4-FFF2-40B4-BE49-F238E27FC236}">
                <a16:creationId xmlns:a16="http://schemas.microsoft.com/office/drawing/2014/main" id="{81B0750D-3CBD-85AB-FFB3-1B3770DF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5532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08_kuzeykutupbasligi">
            <a:extLst>
              <a:ext uri="{FF2B5EF4-FFF2-40B4-BE49-F238E27FC236}">
                <a16:creationId xmlns:a16="http://schemas.microsoft.com/office/drawing/2014/main" id="{E75974EA-CFE0-C3F6-7147-9A52D9880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5775"/>
            <a:ext cx="58674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09_camurakinti">
            <a:extLst>
              <a:ext uri="{FF2B5EF4-FFF2-40B4-BE49-F238E27FC236}">
                <a16:creationId xmlns:a16="http://schemas.microsoft.com/office/drawing/2014/main" id="{AD6292E3-9B81-C4CD-42AA-76BD6DB8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6294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10_Marineris_sediment">
            <a:extLst>
              <a:ext uri="{FF2B5EF4-FFF2-40B4-BE49-F238E27FC236}">
                <a16:creationId xmlns:a16="http://schemas.microsoft.com/office/drawing/2014/main" id="{BBE0C5B7-305B-EE22-7D4D-0169EE3C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27088"/>
            <a:ext cx="6705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11_guneykutup_cukur">
            <a:extLst>
              <a:ext uri="{FF2B5EF4-FFF2-40B4-BE49-F238E27FC236}">
                <a16:creationId xmlns:a16="http://schemas.microsoft.com/office/drawing/2014/main" id="{E5986D7B-4127-5D3F-F187-2E639B5E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96913"/>
            <a:ext cx="57150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12_volkanustubulut">
            <a:extLst>
              <a:ext uri="{FF2B5EF4-FFF2-40B4-BE49-F238E27FC236}">
                <a16:creationId xmlns:a16="http://schemas.microsoft.com/office/drawing/2014/main" id="{DE26D27D-113F-C357-768F-771AA082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6100"/>
            <a:ext cx="59436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13_atmosferevrim">
            <a:extLst>
              <a:ext uri="{FF2B5EF4-FFF2-40B4-BE49-F238E27FC236}">
                <a16:creationId xmlns:a16="http://schemas.microsoft.com/office/drawing/2014/main" id="{6DC91FF7-4960-E10B-2861-BC533CE6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14_vikinglander">
            <a:extLst>
              <a:ext uri="{FF2B5EF4-FFF2-40B4-BE49-F238E27FC236}">
                <a16:creationId xmlns:a16="http://schemas.microsoft.com/office/drawing/2014/main" id="{00D195AE-BB37-1B68-1618-6C779894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6925"/>
            <a:ext cx="7467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3_marsyuzeyharita">
            <a:extLst>
              <a:ext uri="{FF2B5EF4-FFF2-40B4-BE49-F238E27FC236}">
                <a16:creationId xmlns:a16="http://schemas.microsoft.com/office/drawing/2014/main" id="{530AC56D-7688-FC43-52E1-96E44617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15_vikinglander1site">
            <a:extLst>
              <a:ext uri="{FF2B5EF4-FFF2-40B4-BE49-F238E27FC236}">
                <a16:creationId xmlns:a16="http://schemas.microsoft.com/office/drawing/2014/main" id="{06938FC7-3D3A-3ADD-A1B4-D0927204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2088"/>
            <a:ext cx="876300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3">
            <a:extLst>
              <a:ext uri="{FF2B5EF4-FFF2-40B4-BE49-F238E27FC236}">
                <a16:creationId xmlns:a16="http://schemas.microsoft.com/office/drawing/2014/main" id="{68B04901-CD87-F3B6-05BA-BA5093D3A0E2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1557338"/>
            <a:ext cx="5689600" cy="4598987"/>
            <a:chOff x="1403648" y="1128936"/>
            <a:chExt cx="5688632" cy="460012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55B1F7-123A-D20E-7724-85D08350A0CB}"/>
                </a:ext>
              </a:extLst>
            </p:cNvPr>
            <p:cNvCxnSpPr/>
            <p:nvPr/>
          </p:nvCxnSpPr>
          <p:spPr>
            <a:xfrm>
              <a:off x="2051238" y="3420266"/>
              <a:ext cx="50410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77" name="Group 4">
              <a:extLst>
                <a:ext uri="{FF2B5EF4-FFF2-40B4-BE49-F238E27FC236}">
                  <a16:creationId xmlns:a16="http://schemas.microsoft.com/office/drawing/2014/main" id="{AABE7223-841D-7D7E-9164-169571D7CA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1936" y="1128936"/>
              <a:ext cx="4600128" cy="4600128"/>
              <a:chOff x="2132112" y="1560984"/>
              <a:chExt cx="4600128" cy="4600128"/>
            </a:xfrm>
          </p:grpSpPr>
          <p:sp>
            <p:nvSpPr>
              <p:cNvPr id="2" name="Sun 1">
                <a:extLst>
                  <a:ext uri="{FF2B5EF4-FFF2-40B4-BE49-F238E27FC236}">
                    <a16:creationId xmlns:a16="http://schemas.microsoft.com/office/drawing/2014/main" id="{4F946F19-1031-6461-6289-2EF2D962D67C}"/>
                  </a:ext>
                </a:extLst>
              </p:cNvPr>
              <p:cNvSpPr/>
              <p:nvPr/>
            </p:nvSpPr>
            <p:spPr>
              <a:xfrm>
                <a:off x="4144646" y="3572845"/>
                <a:ext cx="574577" cy="576406"/>
              </a:xfrm>
              <a:prstGeom prst="su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r-TR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C7DD241-EE5D-A5F9-055A-EED953470D58}"/>
                  </a:ext>
                </a:extLst>
              </p:cNvPr>
              <p:cNvSpPr/>
              <p:nvPr/>
            </p:nvSpPr>
            <p:spPr>
              <a:xfrm>
                <a:off x="3063742" y="2493077"/>
                <a:ext cx="2736384" cy="273594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r-TR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991DBE7-756C-B7C9-E75F-8DD4444CAB3B}"/>
                  </a:ext>
                </a:extLst>
              </p:cNvPr>
              <p:cNvSpPr/>
              <p:nvPr/>
            </p:nvSpPr>
            <p:spPr>
              <a:xfrm>
                <a:off x="2132039" y="1560984"/>
                <a:ext cx="4599792" cy="46001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r-TR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CF2515-0687-743D-0A25-7AE36A02EC97}"/>
                </a:ext>
              </a:extLst>
            </p:cNvPr>
            <p:cNvSpPr/>
            <p:nvPr/>
          </p:nvSpPr>
          <p:spPr>
            <a:xfrm>
              <a:off x="3095635" y="3320230"/>
              <a:ext cx="215863" cy="217541"/>
            </a:xfrm>
            <a:prstGeom prst="ellipse">
              <a:avLst/>
            </a:prstGeom>
            <a:solidFill>
              <a:srgbClr val="33CCFF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F3F01A-93CA-E795-ECA4-9950EA2FED50}"/>
                </a:ext>
              </a:extLst>
            </p:cNvPr>
            <p:cNvSpPr/>
            <p:nvPr/>
          </p:nvSpPr>
          <p:spPr>
            <a:xfrm>
              <a:off x="2200437" y="3348812"/>
              <a:ext cx="142851" cy="14449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080" name="Rectangle 10">
              <a:extLst>
                <a:ext uri="{FF2B5EF4-FFF2-40B4-BE49-F238E27FC236}">
                  <a16:creationId xmlns:a16="http://schemas.microsoft.com/office/drawing/2014/main" id="{2D64FDAE-05A1-37CD-1931-E53065081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129" y="3638980"/>
              <a:ext cx="9717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tr-TR" altLang="tr-TR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Güneş</a:t>
              </a:r>
              <a:endParaRPr lang="tr-TR" altLang="tr-T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81" name="Rectangle 11">
              <a:extLst>
                <a:ext uri="{FF2B5EF4-FFF2-40B4-BE49-F238E27FC236}">
                  <a16:creationId xmlns:a16="http://schemas.microsoft.com/office/drawing/2014/main" id="{FB447FFF-0A58-3E23-181C-C1989F654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882" y="2952701"/>
              <a:ext cx="5745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tr-TR" altLang="tr-TR">
                  <a:solidFill>
                    <a:srgbClr val="33CC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Yer</a:t>
              </a:r>
            </a:p>
          </p:txBody>
        </p:sp>
        <p:sp>
          <p:nvSpPr>
            <p:cNvPr id="3082" name="Rectangle 12">
              <a:extLst>
                <a:ext uri="{FF2B5EF4-FFF2-40B4-BE49-F238E27FC236}">
                  <a16:creationId xmlns:a16="http://schemas.microsoft.com/office/drawing/2014/main" id="{169AE845-6302-AE5F-181E-9DF73FC43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2943960"/>
              <a:ext cx="817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tr-TR" altLang="tr-TR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Mars</a:t>
              </a:r>
            </a:p>
          </p:txBody>
        </p:sp>
      </p:grpSp>
      <p:sp>
        <p:nvSpPr>
          <p:cNvPr id="3075" name="Rectangle 14">
            <a:extLst>
              <a:ext uri="{FF2B5EF4-FFF2-40B4-BE49-F238E27FC236}">
                <a16:creationId xmlns:a16="http://schemas.microsoft.com/office/drawing/2014/main" id="{1AA1697F-CAC0-8650-2B16-82629DB13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404813"/>
            <a:ext cx="4537075" cy="584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tr-TR" altLang="tr-T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Karşı-konum (Oppozisyon)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6_vikinglander2site">
            <a:extLst>
              <a:ext uri="{FF2B5EF4-FFF2-40B4-BE49-F238E27FC236}">
                <a16:creationId xmlns:a16="http://schemas.microsoft.com/office/drawing/2014/main" id="{5F85FAE3-6429-A9BD-3315-0F6E5D03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0200"/>
            <a:ext cx="7496175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17_sojourner">
            <a:extLst>
              <a:ext uri="{FF2B5EF4-FFF2-40B4-BE49-F238E27FC236}">
                <a16:creationId xmlns:a16="http://schemas.microsoft.com/office/drawing/2014/main" id="{4E92262F-DDF6-D3E5-954C-41A72D4A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01000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mpf_movie_sol21_256x248">
            <a:extLst>
              <a:ext uri="{FF2B5EF4-FFF2-40B4-BE49-F238E27FC236}">
                <a16:creationId xmlns:a16="http://schemas.microsoft.com/office/drawing/2014/main" id="{C40411D3-1A03-754A-2E37-67226CE7EF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2011363"/>
            <a:ext cx="29257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8_pathfinderimg">
            <a:extLst>
              <a:ext uri="{FF2B5EF4-FFF2-40B4-BE49-F238E27FC236}">
                <a16:creationId xmlns:a16="http://schemas.microsoft.com/office/drawing/2014/main" id="{1C8BC8ED-E054-226B-7770-6DB9417A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76200"/>
            <a:ext cx="501808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Sol1162B_P2299_L257atc_br">
            <a:extLst>
              <a:ext uri="{FF2B5EF4-FFF2-40B4-BE49-F238E27FC236}">
                <a16:creationId xmlns:a16="http://schemas.microsoft.com/office/drawing/2014/main" id="{F839E360-BC46-3E6D-7FC6-BD7244E9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860800"/>
            <a:ext cx="6656388" cy="276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5" descr="1198865273_31824-1_Sol1369A_WestValley_L257F_br">
            <a:extLst>
              <a:ext uri="{FF2B5EF4-FFF2-40B4-BE49-F238E27FC236}">
                <a16:creationId xmlns:a16="http://schemas.microsoft.com/office/drawing/2014/main" id="{F54F17F0-DEEE-3468-A932-58D56B35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7210425" cy="1971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2" descr="mer-high-1_br">
            <a:extLst>
              <a:ext uri="{FF2B5EF4-FFF2-40B4-BE49-F238E27FC236}">
                <a16:creationId xmlns:a16="http://schemas.microsoft.com/office/drawing/2014/main" id="{5D709A95-B73D-EDD6-8FD1-CA88455F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123950"/>
            <a:ext cx="2089150" cy="20891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3" descr="rover1_400">
            <a:extLst>
              <a:ext uri="{FF2B5EF4-FFF2-40B4-BE49-F238E27FC236}">
                <a16:creationId xmlns:a16="http://schemas.microsoft.com/office/drawing/2014/main" id="{C94083D8-1681-A227-115A-82A3F9EB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2160588" cy="17287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4">
            <a:extLst>
              <a:ext uri="{FF2B5EF4-FFF2-40B4-BE49-F238E27FC236}">
                <a16:creationId xmlns:a16="http://schemas.microsoft.com/office/drawing/2014/main" id="{62E9079E-E244-BA7F-7BC5-FF0153C51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15888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 b="1">
                <a:solidFill>
                  <a:schemeClr val="bg1"/>
                </a:solidFill>
              </a:rPr>
              <a:t>Spirit ve Opportunity (Ocak 2004)</a:t>
            </a:r>
          </a:p>
        </p:txBody>
      </p:sp>
      <p:sp>
        <p:nvSpPr>
          <p:cNvPr id="25607" name="Text Box 8">
            <a:extLst>
              <a:ext uri="{FF2B5EF4-FFF2-40B4-BE49-F238E27FC236}">
                <a16:creationId xmlns:a16="http://schemas.microsoft.com/office/drawing/2014/main" id="{04A73C8D-E6BE-7DC2-8D51-C02776CE1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116263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http://marsrovers.nasa.gov/home/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>
            <a:extLst>
              <a:ext uri="{FF2B5EF4-FFF2-40B4-BE49-F238E27FC236}">
                <a16:creationId xmlns:a16="http://schemas.microsoft.com/office/drawing/2014/main" id="{57C673F2-4F89-B13D-3954-8B5158D6E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15888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 b="1">
                <a:solidFill>
                  <a:schemeClr val="bg1"/>
                </a:solidFill>
              </a:rPr>
              <a:t>Phoenix (Mayıs 2008)</a:t>
            </a:r>
          </a:p>
        </p:txBody>
      </p:sp>
      <p:sp>
        <p:nvSpPr>
          <p:cNvPr id="26627" name="Text Box 7">
            <a:extLst>
              <a:ext uri="{FF2B5EF4-FFF2-40B4-BE49-F238E27FC236}">
                <a16:creationId xmlns:a16="http://schemas.microsoft.com/office/drawing/2014/main" id="{7649C1E6-06E0-D148-AFE1-E011E5759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052513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http://phoenix.lpl.arizona.edu/</a:t>
            </a:r>
          </a:p>
        </p:txBody>
      </p:sp>
      <p:pic>
        <p:nvPicPr>
          <p:cNvPr id="26628" name="Picture 14" descr="lg_25263">
            <a:extLst>
              <a:ext uri="{FF2B5EF4-FFF2-40B4-BE49-F238E27FC236}">
                <a16:creationId xmlns:a16="http://schemas.microsoft.com/office/drawing/2014/main" id="{6D4F035D-1389-9EC0-7716-D6E6E4D1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36838"/>
            <a:ext cx="4110037" cy="4110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6" descr="md_4865">
            <a:extLst>
              <a:ext uri="{FF2B5EF4-FFF2-40B4-BE49-F238E27FC236}">
                <a16:creationId xmlns:a16="http://schemas.microsoft.com/office/drawing/2014/main" id="{6F3A6993-6F11-3455-9649-4F2ED946D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85988"/>
            <a:ext cx="5113337" cy="340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18" descr="sm_66">
            <a:extLst>
              <a:ext uri="{FF2B5EF4-FFF2-40B4-BE49-F238E27FC236}">
                <a16:creationId xmlns:a16="http://schemas.microsoft.com/office/drawing/2014/main" id="{51383814-0C9A-D29F-D0B3-0ABDC12F8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3676650" cy="26273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77441main_pia16063-43_800-600">
            <a:extLst>
              <a:ext uri="{FF2B5EF4-FFF2-40B4-BE49-F238E27FC236}">
                <a16:creationId xmlns:a16="http://schemas.microsoft.com/office/drawing/2014/main" id="{8CBBFDD7-EC9A-1DBA-3F25-3C1A049D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274E4C1A-EB3E-6177-DB5D-2C077ECE4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60350"/>
            <a:ext cx="40322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>
                <a:solidFill>
                  <a:srgbClr val="FFFF00"/>
                </a:solidFill>
                <a:latin typeface="Verdana" panose="020B0604030504040204" pitchFamily="34" charset="0"/>
              </a:rPr>
              <a:t>NASA – Curiosity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>
                <a:solidFill>
                  <a:srgbClr val="FFFF00"/>
                </a:solidFill>
                <a:latin typeface="Verdana" panose="020B0604030504040204" pitchFamily="34" charset="0"/>
              </a:rPr>
              <a:t>Mars Bilim Laboratuvarı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C87C34CC-109A-1CBD-3945-3BA8D5F8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404813"/>
            <a:ext cx="22320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İniş: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06 Ağustos 2012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tr-TR" altLang="tr-TR" sz="140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>
                <a:solidFill>
                  <a:srgbClr val="FF0000"/>
                </a:solidFill>
                <a:latin typeface="Verdana" panose="020B0604030504040204" pitchFamily="34" charset="0"/>
              </a:rPr>
              <a:t>ChemCAM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13F04694-1281-4BC8-52DC-31A257B3B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08725"/>
            <a:ext cx="3879850" cy="366713"/>
          </a:xfrm>
          <a:prstGeom prst="rect">
            <a:avLst/>
          </a:prstGeom>
          <a:solidFill>
            <a:schemeClr val="tx1">
              <a:alpha val="5607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rgbClr val="FFFF00"/>
                </a:solidFill>
                <a:latin typeface="Arial" panose="020B0604020202020204" pitchFamily="34" charset="0"/>
              </a:rPr>
              <a:t>http://marsprogram.jpl.nasa.gov/msl/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6ECBEB3-743C-A9AD-34D5-4C33C5D3E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1725"/>
            <a:ext cx="326866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">
            <a:extLst>
              <a:ext uri="{FF2B5EF4-FFF2-40B4-BE49-F238E27FC236}">
                <a16:creationId xmlns:a16="http://schemas.microsoft.com/office/drawing/2014/main" id="{1B1B3166-BE42-C5C6-C155-A62DCF4A1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3">
            <a:extLst>
              <a:ext uri="{FF2B5EF4-FFF2-40B4-BE49-F238E27FC236}">
                <a16:creationId xmlns:a16="http://schemas.microsoft.com/office/drawing/2014/main" id="{418DF34C-B306-5806-F226-B398620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875" y="115888"/>
            <a:ext cx="40322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>
                <a:solidFill>
                  <a:srgbClr val="FFFF00"/>
                </a:solidFill>
                <a:latin typeface="Verdana" panose="020B0604030504040204" pitchFamily="34" charset="0"/>
              </a:rPr>
              <a:t>NASA – InSight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998016AB-FC01-B75A-DE46-BA01C2F3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17525"/>
            <a:ext cx="318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rgbClr val="FFFF00"/>
                </a:solidFill>
                <a:latin typeface="Arial" panose="020B0604020202020204" pitchFamily="34" charset="0"/>
              </a:rPr>
              <a:t>https://mars.nasa.gov/insight/</a:t>
            </a:r>
          </a:p>
        </p:txBody>
      </p:sp>
      <p:pic>
        <p:nvPicPr>
          <p:cNvPr id="28678" name="Picture 3">
            <a:extLst>
              <a:ext uri="{FF2B5EF4-FFF2-40B4-BE49-F238E27FC236}">
                <a16:creationId xmlns:a16="http://schemas.microsoft.com/office/drawing/2014/main" id="{74CCA39A-7707-D8DB-BBE9-A8BECF736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57600"/>
            <a:ext cx="3244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4">
            <a:extLst>
              <a:ext uri="{FF2B5EF4-FFF2-40B4-BE49-F238E27FC236}">
                <a16:creationId xmlns:a16="http://schemas.microsoft.com/office/drawing/2014/main" id="{8BCAB2E5-F442-4651-CFFA-9FAA946C6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5" y="3929063"/>
            <a:ext cx="2232025" cy="23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İniş: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26 Kasım 2018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tr-TR" altLang="tr-TR" sz="140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Hassas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Sismograf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tr-TR" altLang="tr-TR" sz="140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5m sondaj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Isı akışı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ölçümü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46A63D1-66C6-5D72-20A3-3A70ED5A3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4730B94E-0304-D092-8D2D-43130675A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875" y="115888"/>
            <a:ext cx="40322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>
                <a:solidFill>
                  <a:srgbClr val="FFFF00"/>
                </a:solidFill>
                <a:latin typeface="Verdana" panose="020B0604030504040204" pitchFamily="34" charset="0"/>
              </a:rPr>
              <a:t>NASA – Mars 2020</a:t>
            </a:r>
          </a:p>
        </p:txBody>
      </p:sp>
      <p:sp>
        <p:nvSpPr>
          <p:cNvPr id="29700" name="Text Box 5">
            <a:extLst>
              <a:ext uri="{FF2B5EF4-FFF2-40B4-BE49-F238E27FC236}">
                <a16:creationId xmlns:a16="http://schemas.microsoft.com/office/drawing/2014/main" id="{F7A65156-B90C-7A5D-3772-4D1544050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17525"/>
            <a:ext cx="354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rgbClr val="FFFF00"/>
                </a:solidFill>
                <a:latin typeface="Arial" panose="020B0604020202020204" pitchFamily="34" charset="0"/>
              </a:rPr>
              <a:t>https://mars.nasa.gov/mars2020/</a:t>
            </a:r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BC705DD8-A115-EAD8-660E-76F308C9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61913"/>
            <a:ext cx="2232025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Mars Yüzeyine İniş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18 Şubat 2021</a:t>
            </a:r>
          </a:p>
        </p:txBody>
      </p:sp>
      <p:sp>
        <p:nvSpPr>
          <p:cNvPr id="29702" name="Text Box 4">
            <a:extLst>
              <a:ext uri="{FF2B5EF4-FFF2-40B4-BE49-F238E27FC236}">
                <a16:creationId xmlns:a16="http://schemas.microsoft.com/office/drawing/2014/main" id="{BDD6B426-D6BC-2014-33A5-C0302D536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420938"/>
            <a:ext cx="14398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Perseverance</a:t>
            </a:r>
          </a:p>
        </p:txBody>
      </p:sp>
      <p:sp>
        <p:nvSpPr>
          <p:cNvPr id="29703" name="Text Box 4">
            <a:extLst>
              <a:ext uri="{FF2B5EF4-FFF2-40B4-BE49-F238E27FC236}">
                <a16:creationId xmlns:a16="http://schemas.microsoft.com/office/drawing/2014/main" id="{4EBA3463-39C7-BDB3-0C8D-2B5F202D7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589588"/>
            <a:ext cx="14398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Ingenuity</a:t>
            </a:r>
          </a:p>
        </p:txBody>
      </p:sp>
      <p:pic>
        <p:nvPicPr>
          <p:cNvPr id="29704" name="Picture 3">
            <a:extLst>
              <a:ext uri="{FF2B5EF4-FFF2-40B4-BE49-F238E27FC236}">
                <a16:creationId xmlns:a16="http://schemas.microsoft.com/office/drawing/2014/main" id="{98E33378-D3E7-AFA4-D46F-CF473389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11200"/>
            <a:ext cx="31226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 Box 4">
            <a:extLst>
              <a:ext uri="{FF2B5EF4-FFF2-40B4-BE49-F238E27FC236}">
                <a16:creationId xmlns:a16="http://schemas.microsoft.com/office/drawing/2014/main" id="{884AF758-5E14-A0BE-FB77-144A70C29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905125"/>
            <a:ext cx="14398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rgbClr val="FFFF00"/>
                </a:solidFill>
                <a:latin typeface="Verdana" panose="020B0604030504040204" pitchFamily="34" charset="0"/>
              </a:rPr>
              <a:t>Jezero Krateri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19_marshortum">
            <a:extLst>
              <a:ext uri="{FF2B5EF4-FFF2-40B4-BE49-F238E27FC236}">
                <a16:creationId xmlns:a16="http://schemas.microsoft.com/office/drawing/2014/main" id="{842E1344-6201-D0FD-3929-7F215D5F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04800"/>
            <a:ext cx="6234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Mars_40cmtel">
            <a:extLst>
              <a:ext uri="{FF2B5EF4-FFF2-40B4-BE49-F238E27FC236}">
                <a16:creationId xmlns:a16="http://schemas.microsoft.com/office/drawing/2014/main" id="{ECC940F8-3BCC-4F26-D89C-D2AA59C8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85800"/>
            <a:ext cx="431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Mars_Hubble">
            <a:extLst>
              <a:ext uri="{FF2B5EF4-FFF2-40B4-BE49-F238E27FC236}">
                <a16:creationId xmlns:a16="http://schemas.microsoft.com/office/drawing/2014/main" id="{14480C25-C292-3C43-F592-0B4DF482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838200"/>
            <a:ext cx="3708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6">
            <a:extLst>
              <a:ext uri="{FF2B5EF4-FFF2-40B4-BE49-F238E27FC236}">
                <a16:creationId xmlns:a16="http://schemas.microsoft.com/office/drawing/2014/main" id="{A1C82361-2B2D-0E0E-C396-5F7720EF3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105400"/>
            <a:ext cx="3124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40 cm teleskop ile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Yer yüzeyinden</a:t>
            </a:r>
            <a:endParaRPr lang="en-US" altLang="tr-TR" sz="2400">
              <a:solidFill>
                <a:schemeClr val="bg1"/>
              </a:solidFill>
            </a:endParaRPr>
          </a:p>
        </p:txBody>
      </p:sp>
      <p:sp>
        <p:nvSpPr>
          <p:cNvPr id="4101" name="Text Box 7">
            <a:extLst>
              <a:ext uri="{FF2B5EF4-FFF2-40B4-BE49-F238E27FC236}">
                <a16:creationId xmlns:a16="http://schemas.microsoft.com/office/drawing/2014/main" id="{C1EC80AC-7BC7-65DA-7594-759CB593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105400"/>
            <a:ext cx="3124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HUBBLE Uzay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>
                <a:solidFill>
                  <a:schemeClr val="bg1"/>
                </a:solidFill>
              </a:rPr>
              <a:t>teleskobu ile</a:t>
            </a:r>
            <a:endParaRPr lang="en-US" altLang="tr-TR" sz="2400">
              <a:solidFill>
                <a:schemeClr val="bg1"/>
              </a:solidFill>
            </a:endParaRPr>
          </a:p>
        </p:txBody>
      </p:sp>
      <p:sp>
        <p:nvSpPr>
          <p:cNvPr id="4102" name="Text Box 8">
            <a:extLst>
              <a:ext uri="{FF2B5EF4-FFF2-40B4-BE49-F238E27FC236}">
                <a16:creationId xmlns:a16="http://schemas.microsoft.com/office/drawing/2014/main" id="{87F2511B-B5FC-F7F9-304A-29A8F8E09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762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400" b="1">
                <a:solidFill>
                  <a:schemeClr val="bg1"/>
                </a:solidFill>
              </a:rPr>
              <a:t>17 Mart 1997 deki karşı-konum</a:t>
            </a:r>
            <a:endParaRPr lang="en-US" altLang="tr-TR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20_marsuydular">
            <a:extLst>
              <a:ext uri="{FF2B5EF4-FFF2-40B4-BE49-F238E27FC236}">
                <a16:creationId xmlns:a16="http://schemas.microsoft.com/office/drawing/2014/main" id="{16E4B969-0869-18BB-8485-1FFCFC81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87450"/>
            <a:ext cx="8001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01_marsyorunge">
            <a:extLst>
              <a:ext uri="{FF2B5EF4-FFF2-40B4-BE49-F238E27FC236}">
                <a16:creationId xmlns:a16="http://schemas.microsoft.com/office/drawing/2014/main" id="{5D27AB7F-93D9-4ED0-243B-C27BFCEF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12875"/>
            <a:ext cx="4125913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>
            <a:extLst>
              <a:ext uri="{FF2B5EF4-FFF2-40B4-BE49-F238E27FC236}">
                <a16:creationId xmlns:a16="http://schemas.microsoft.com/office/drawing/2014/main" id="{5D6CF56A-D7A9-7904-6879-466DC2AA1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6700"/>
            <a:ext cx="6470650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2_marsgenelyuzey">
            <a:extLst>
              <a:ext uri="{FF2B5EF4-FFF2-40B4-BE49-F238E27FC236}">
                <a16:creationId xmlns:a16="http://schemas.microsoft.com/office/drawing/2014/main" id="{B835FD70-48E5-7BD8-C58B-26C33D76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2484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03_marsyuzeyharita">
            <a:extLst>
              <a:ext uri="{FF2B5EF4-FFF2-40B4-BE49-F238E27FC236}">
                <a16:creationId xmlns:a16="http://schemas.microsoft.com/office/drawing/2014/main" id="{866A3C4D-B5C7-F383-657B-AC9C8BE6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04_olympusmons">
            <a:extLst>
              <a:ext uri="{FF2B5EF4-FFF2-40B4-BE49-F238E27FC236}">
                <a16:creationId xmlns:a16="http://schemas.microsoft.com/office/drawing/2014/main" id="{A124EDBA-64B2-6227-9B50-B25691DB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04863"/>
            <a:ext cx="73914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05_marinerisvadi">
            <a:extLst>
              <a:ext uri="{FF2B5EF4-FFF2-40B4-BE49-F238E27FC236}">
                <a16:creationId xmlns:a16="http://schemas.microsoft.com/office/drawing/2014/main" id="{B886C92D-3194-C589-8DEB-70442EC8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5532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06_nehiryatak_ve_sel">
            <a:extLst>
              <a:ext uri="{FF2B5EF4-FFF2-40B4-BE49-F238E27FC236}">
                <a16:creationId xmlns:a16="http://schemas.microsoft.com/office/drawing/2014/main" id="{1587DFBD-E684-F040-C658-95A3DE6A0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>
            <a:extLst>
              <a:ext uri="{FF2B5EF4-FFF2-40B4-BE49-F238E27FC236}">
                <a16:creationId xmlns:a16="http://schemas.microsoft.com/office/drawing/2014/main" id="{8B96BE4F-DB8D-C24F-BF40-B7591233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533400" cy="434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206</Words>
  <Application>Microsoft Office PowerPoint</Application>
  <PresentationFormat>On-screen Show (4:3)</PresentationFormat>
  <Paragraphs>50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Times New Roman</vt:lpstr>
      <vt:lpstr>Arial</vt:lpstr>
      <vt:lpstr>Calibri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astpc7</dc:creator>
  <cp:lastModifiedBy>Selim.Selam</cp:lastModifiedBy>
  <cp:revision>75</cp:revision>
  <dcterms:created xsi:type="dcterms:W3CDTF">2002-09-24T06:32:53Z</dcterms:created>
  <dcterms:modified xsi:type="dcterms:W3CDTF">2023-09-13T08:22:11Z</dcterms:modified>
</cp:coreProperties>
</file>