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67" r:id="rId4"/>
    <p:sldId id="258" r:id="rId5"/>
    <p:sldId id="259" r:id="rId6"/>
    <p:sldId id="260" r:id="rId7"/>
    <p:sldId id="261" r:id="rId8"/>
    <p:sldId id="262" r:id="rId9"/>
    <p:sldId id="263" r:id="rId10"/>
    <p:sldId id="264" r:id="rId11"/>
    <p:sldId id="268"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04E2D39-7264-4BB4-A9DF-9C5E65C8BCD9}" type="datetimeFigureOut">
              <a:rPr lang="tr-TR" smtClean="0"/>
              <a:t>28.02.2018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AF9C35-ED3A-4D59-9D70-E8387DAE720D}" type="slidenum">
              <a:rPr lang="tr-TR" smtClean="0"/>
              <a:t>‹#›</a:t>
            </a:fld>
            <a:endParaRPr lang="tr-TR"/>
          </a:p>
        </p:txBody>
      </p:sp>
    </p:spTree>
    <p:extLst>
      <p:ext uri="{BB962C8B-B14F-4D97-AF65-F5344CB8AC3E}">
        <p14:creationId xmlns:p14="http://schemas.microsoft.com/office/powerpoint/2010/main" val="2861870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04E2D39-7264-4BB4-A9DF-9C5E65C8BCD9}" type="datetimeFigureOut">
              <a:rPr lang="tr-TR" smtClean="0"/>
              <a:t>28.02.2018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AF9C35-ED3A-4D59-9D70-E8387DAE720D}" type="slidenum">
              <a:rPr lang="tr-TR" smtClean="0"/>
              <a:t>‹#›</a:t>
            </a:fld>
            <a:endParaRPr lang="tr-TR"/>
          </a:p>
        </p:txBody>
      </p:sp>
    </p:spTree>
    <p:extLst>
      <p:ext uri="{BB962C8B-B14F-4D97-AF65-F5344CB8AC3E}">
        <p14:creationId xmlns:p14="http://schemas.microsoft.com/office/powerpoint/2010/main" val="2763672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04E2D39-7264-4BB4-A9DF-9C5E65C8BCD9}" type="datetimeFigureOut">
              <a:rPr lang="tr-TR" smtClean="0"/>
              <a:t>28.02.2018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AF9C35-ED3A-4D59-9D70-E8387DAE720D}" type="slidenum">
              <a:rPr lang="tr-TR" smtClean="0"/>
              <a:t>‹#›</a:t>
            </a:fld>
            <a:endParaRPr lang="tr-TR"/>
          </a:p>
        </p:txBody>
      </p:sp>
    </p:spTree>
    <p:extLst>
      <p:ext uri="{BB962C8B-B14F-4D97-AF65-F5344CB8AC3E}">
        <p14:creationId xmlns:p14="http://schemas.microsoft.com/office/powerpoint/2010/main" val="14318801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736167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929299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1648574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658585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133027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373515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562726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40024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04E2D39-7264-4BB4-A9DF-9C5E65C8BCD9}" type="datetimeFigureOut">
              <a:rPr lang="tr-TR" smtClean="0"/>
              <a:t>28.02.2018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AF9C35-ED3A-4D59-9D70-E8387DAE720D}" type="slidenum">
              <a:rPr lang="tr-TR" smtClean="0"/>
              <a:t>‹#›</a:t>
            </a:fld>
            <a:endParaRPr lang="tr-TR"/>
          </a:p>
        </p:txBody>
      </p:sp>
    </p:spTree>
    <p:extLst>
      <p:ext uri="{BB962C8B-B14F-4D97-AF65-F5344CB8AC3E}">
        <p14:creationId xmlns:p14="http://schemas.microsoft.com/office/powerpoint/2010/main" val="25072869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439992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488191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453810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62012798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52669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3467995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806427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866784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13502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490466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04E2D39-7264-4BB4-A9DF-9C5E65C8BCD9}" type="datetimeFigureOut">
              <a:rPr lang="tr-TR" smtClean="0"/>
              <a:t>28.02.2018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AF9C35-ED3A-4D59-9D70-E8387DAE720D}" type="slidenum">
              <a:rPr lang="tr-TR" smtClean="0"/>
              <a:t>‹#›</a:t>
            </a:fld>
            <a:endParaRPr lang="tr-TR"/>
          </a:p>
        </p:txBody>
      </p:sp>
    </p:spTree>
    <p:extLst>
      <p:ext uri="{BB962C8B-B14F-4D97-AF65-F5344CB8AC3E}">
        <p14:creationId xmlns:p14="http://schemas.microsoft.com/office/powerpoint/2010/main" val="323376324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939219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7314982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551166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71393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04E2D39-7264-4BB4-A9DF-9C5E65C8BCD9}" type="datetimeFigureOut">
              <a:rPr lang="tr-TR" smtClean="0"/>
              <a:t>28.02.2018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AF9C35-ED3A-4D59-9D70-E8387DAE720D}" type="slidenum">
              <a:rPr lang="tr-TR" smtClean="0"/>
              <a:t>‹#›</a:t>
            </a:fld>
            <a:endParaRPr lang="tr-TR"/>
          </a:p>
        </p:txBody>
      </p:sp>
    </p:spTree>
    <p:extLst>
      <p:ext uri="{BB962C8B-B14F-4D97-AF65-F5344CB8AC3E}">
        <p14:creationId xmlns:p14="http://schemas.microsoft.com/office/powerpoint/2010/main" val="446498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04E2D39-7264-4BB4-A9DF-9C5E65C8BCD9}" type="datetimeFigureOut">
              <a:rPr lang="tr-TR" smtClean="0"/>
              <a:t>28.02.2018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6AF9C35-ED3A-4D59-9D70-E8387DAE720D}" type="slidenum">
              <a:rPr lang="tr-TR" smtClean="0"/>
              <a:t>‹#›</a:t>
            </a:fld>
            <a:endParaRPr lang="tr-TR"/>
          </a:p>
        </p:txBody>
      </p:sp>
    </p:spTree>
    <p:extLst>
      <p:ext uri="{BB962C8B-B14F-4D97-AF65-F5344CB8AC3E}">
        <p14:creationId xmlns:p14="http://schemas.microsoft.com/office/powerpoint/2010/main" val="2644609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04E2D39-7264-4BB4-A9DF-9C5E65C8BCD9}" type="datetimeFigureOut">
              <a:rPr lang="tr-TR" smtClean="0"/>
              <a:t>28.02.2018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6AF9C35-ED3A-4D59-9D70-E8387DAE720D}" type="slidenum">
              <a:rPr lang="tr-TR" smtClean="0"/>
              <a:t>‹#›</a:t>
            </a:fld>
            <a:endParaRPr lang="tr-TR"/>
          </a:p>
        </p:txBody>
      </p:sp>
    </p:spTree>
    <p:extLst>
      <p:ext uri="{BB962C8B-B14F-4D97-AF65-F5344CB8AC3E}">
        <p14:creationId xmlns:p14="http://schemas.microsoft.com/office/powerpoint/2010/main" val="3706157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04E2D39-7264-4BB4-A9DF-9C5E65C8BCD9}" type="datetimeFigureOut">
              <a:rPr lang="tr-TR" smtClean="0"/>
              <a:t>28.02.2018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6AF9C35-ED3A-4D59-9D70-E8387DAE720D}" type="slidenum">
              <a:rPr lang="tr-TR" smtClean="0"/>
              <a:t>‹#›</a:t>
            </a:fld>
            <a:endParaRPr lang="tr-TR"/>
          </a:p>
        </p:txBody>
      </p:sp>
    </p:spTree>
    <p:extLst>
      <p:ext uri="{BB962C8B-B14F-4D97-AF65-F5344CB8AC3E}">
        <p14:creationId xmlns:p14="http://schemas.microsoft.com/office/powerpoint/2010/main" val="3492643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04E2D39-7264-4BB4-A9DF-9C5E65C8BCD9}" type="datetimeFigureOut">
              <a:rPr lang="tr-TR" smtClean="0"/>
              <a:t>28.02.2018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AF9C35-ED3A-4D59-9D70-E8387DAE720D}" type="slidenum">
              <a:rPr lang="tr-TR" smtClean="0"/>
              <a:t>‹#›</a:t>
            </a:fld>
            <a:endParaRPr lang="tr-TR"/>
          </a:p>
        </p:txBody>
      </p:sp>
    </p:spTree>
    <p:extLst>
      <p:ext uri="{BB962C8B-B14F-4D97-AF65-F5344CB8AC3E}">
        <p14:creationId xmlns:p14="http://schemas.microsoft.com/office/powerpoint/2010/main" val="4025575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04E2D39-7264-4BB4-A9DF-9C5E65C8BCD9}" type="datetimeFigureOut">
              <a:rPr lang="tr-TR" smtClean="0"/>
              <a:t>28.02.2018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AF9C35-ED3A-4D59-9D70-E8387DAE720D}" type="slidenum">
              <a:rPr lang="tr-TR" smtClean="0"/>
              <a:t>‹#›</a:t>
            </a:fld>
            <a:endParaRPr lang="tr-TR"/>
          </a:p>
        </p:txBody>
      </p:sp>
    </p:spTree>
    <p:extLst>
      <p:ext uri="{BB962C8B-B14F-4D97-AF65-F5344CB8AC3E}">
        <p14:creationId xmlns:p14="http://schemas.microsoft.com/office/powerpoint/2010/main" val="1095225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
              <a:srgbClr val="002060">
                <a:alpha val="99000"/>
              </a:srgbClr>
            </a:gs>
            <a:gs pos="16000">
              <a:schemeClr val="accent1">
                <a:lumMod val="45000"/>
                <a:lumOff val="55000"/>
              </a:schemeClr>
            </a:gs>
            <a:gs pos="100000">
              <a:srgbClr val="002060"/>
            </a:gs>
            <a:gs pos="55000">
              <a:srgbClr val="92D050"/>
            </a:gs>
            <a:gs pos="84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4E2D39-7264-4BB4-A9DF-9C5E65C8BCD9}" type="datetimeFigureOut">
              <a:rPr lang="tr-TR" smtClean="0"/>
              <a:t>28.02.2018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AF9C35-ED3A-4D59-9D70-E8387DAE720D}" type="slidenum">
              <a:rPr lang="tr-TR" smtClean="0"/>
              <a:t>‹#›</a:t>
            </a:fld>
            <a:endParaRPr lang="tr-TR"/>
          </a:p>
        </p:txBody>
      </p:sp>
    </p:spTree>
    <p:extLst>
      <p:ext uri="{BB962C8B-B14F-4D97-AF65-F5344CB8AC3E}">
        <p14:creationId xmlns:p14="http://schemas.microsoft.com/office/powerpoint/2010/main" val="18171423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
              <a:srgbClr val="002060">
                <a:alpha val="99000"/>
              </a:srgbClr>
            </a:gs>
            <a:gs pos="16000">
              <a:schemeClr val="accent1">
                <a:lumMod val="45000"/>
                <a:lumOff val="55000"/>
              </a:schemeClr>
            </a:gs>
            <a:gs pos="100000">
              <a:srgbClr val="002060"/>
            </a:gs>
            <a:gs pos="55000">
              <a:srgbClr val="92D050"/>
            </a:gs>
            <a:gs pos="84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051403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
              <a:srgbClr val="002060"/>
            </a:gs>
            <a:gs pos="16000">
              <a:schemeClr val="accent1">
                <a:lumMod val="45000"/>
                <a:lumOff val="55000"/>
              </a:schemeClr>
            </a:gs>
            <a:gs pos="100000">
              <a:srgbClr val="002060"/>
            </a:gs>
            <a:gs pos="55000">
              <a:srgbClr val="92D050"/>
            </a:gs>
            <a:gs pos="84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A9E8D8-CA59-4F8F-988A-3C7BBB12F0C2}" type="datetimeFigureOut">
              <a:rPr lang="tr-TR" smtClean="0">
                <a:solidFill>
                  <a:prstClr val="black">
                    <a:tint val="75000"/>
                  </a:prstClr>
                </a:solidFill>
              </a:rPr>
              <a:pPr/>
              <a:t>28.02.2018</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52F756-3622-4CF2-848C-333879E19B29}"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572521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68994" y="1310391"/>
            <a:ext cx="8199129" cy="1415519"/>
          </a:xfrm>
        </p:spPr>
        <p:txBody>
          <a:bodyPr>
            <a:normAutofit/>
          </a:bodyPr>
          <a:lstStyle/>
          <a:p>
            <a:r>
              <a:rPr lang="en-US" b="1" dirty="0" smtClean="0">
                <a:latin typeface="Algerian" panose="04020705040A02060702" pitchFamily="82" charset="0"/>
              </a:rPr>
              <a:t>       </a:t>
            </a:r>
            <a:r>
              <a:rPr lang="en-US" sz="8800" b="1" dirty="0" smtClean="0">
                <a:latin typeface="Algerian" panose="04020705040A02060702" pitchFamily="82" charset="0"/>
              </a:rPr>
              <a:t>KÖK HÜCRE</a:t>
            </a:r>
            <a:endParaRPr lang="en-US" sz="8800" b="1" dirty="0">
              <a:latin typeface="Algerian" panose="04020705040A02060702" pitchFamily="82" charset="0"/>
            </a:endParaRPr>
          </a:p>
        </p:txBody>
      </p:sp>
      <p:sp>
        <p:nvSpPr>
          <p:cNvPr id="3" name="Subtitle 2"/>
          <p:cNvSpPr>
            <a:spLocks noGrp="1"/>
          </p:cNvSpPr>
          <p:nvPr>
            <p:ph type="subTitle" idx="1"/>
          </p:nvPr>
        </p:nvSpPr>
        <p:spPr>
          <a:xfrm>
            <a:off x="3143626" y="2725910"/>
            <a:ext cx="6305933" cy="632223"/>
          </a:xfrm>
        </p:spPr>
        <p:txBody>
          <a:bodyPr/>
          <a:lstStyle/>
          <a:p>
            <a:r>
              <a:rPr lang="en-US" b="1" dirty="0" smtClean="0"/>
              <a:t>PROF. DR. E. SÜMER ARAS</a:t>
            </a:r>
            <a:endParaRPr lang="en-US" b="1" dirty="0"/>
          </a:p>
        </p:txBody>
      </p:sp>
      <p:sp>
        <p:nvSpPr>
          <p:cNvPr id="4" name="Dikdörtgen 3"/>
          <p:cNvSpPr/>
          <p:nvPr/>
        </p:nvSpPr>
        <p:spPr>
          <a:xfrm>
            <a:off x="4472728" y="3621862"/>
            <a:ext cx="3647730" cy="1015663"/>
          </a:xfrm>
          <a:prstGeom prst="rect">
            <a:avLst/>
          </a:prstGeom>
        </p:spPr>
        <p:txBody>
          <a:bodyPr wrap="none">
            <a:spAutoFit/>
          </a:bodyPr>
          <a:lstStyle/>
          <a:p>
            <a:r>
              <a:rPr lang="tr-TR" sz="6000" b="1" u="sng" dirty="0" smtClean="0">
                <a:solidFill>
                  <a:prstClr val="black"/>
                </a:solidFill>
                <a:latin typeface="Times New Roman" panose="02020603050405020304" pitchFamily="18" charset="0"/>
                <a:cs typeface="Times New Roman" panose="02020603050405020304" pitchFamily="18" charset="0"/>
              </a:rPr>
              <a:t>3. HAFTA</a:t>
            </a:r>
            <a:r>
              <a:rPr lang="tr-TR" b="1" u="sng" dirty="0" smtClean="0">
                <a:solidFill>
                  <a:prstClr val="black"/>
                </a:solidFill>
                <a:latin typeface="Times New Roman" panose="02020603050405020304" pitchFamily="18" charset="0"/>
                <a:cs typeface="Times New Roman" panose="02020603050405020304" pitchFamily="18" charset="0"/>
              </a:rPr>
              <a:t> </a:t>
            </a:r>
            <a:endParaRPr lang="tr-TR" u="sng" dirty="0">
              <a:solidFill>
                <a:prstClr val="black"/>
              </a:solidFill>
            </a:endParaRPr>
          </a:p>
        </p:txBody>
      </p:sp>
    </p:spTree>
    <p:extLst>
      <p:ext uri="{BB962C8B-B14F-4D97-AF65-F5344CB8AC3E}">
        <p14:creationId xmlns:p14="http://schemas.microsoft.com/office/powerpoint/2010/main" val="3527572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32138" y="502276"/>
            <a:ext cx="10515600" cy="1046744"/>
          </a:xfrm>
        </p:spPr>
        <p:txBody>
          <a:bodyPr>
            <a:normAutofit/>
          </a:bodyPr>
          <a:lstStyle/>
          <a:p>
            <a:pPr algn="ctr"/>
            <a:r>
              <a:rPr lang="tr-TR" sz="4000" b="1" u="sng" dirty="0">
                <a:latin typeface="+mn-lt"/>
              </a:rPr>
              <a:t>Hücre Adezyonu</a:t>
            </a:r>
          </a:p>
        </p:txBody>
      </p:sp>
      <p:sp>
        <p:nvSpPr>
          <p:cNvPr id="3" name="2 İçerik Yer Tutucusu"/>
          <p:cNvSpPr>
            <a:spLocks noGrp="1"/>
          </p:cNvSpPr>
          <p:nvPr>
            <p:ph idx="1"/>
          </p:nvPr>
        </p:nvSpPr>
        <p:spPr>
          <a:xfrm>
            <a:off x="425846" y="1331540"/>
            <a:ext cx="11190898" cy="5146533"/>
          </a:xfrm>
        </p:spPr>
        <p:txBody>
          <a:bodyPr>
            <a:noAutofit/>
          </a:bodyPr>
          <a:lstStyle/>
          <a:p>
            <a:pPr marL="571500" indent="-457200" algn="just">
              <a:lnSpc>
                <a:spcPct val="100000"/>
              </a:lnSpc>
              <a:buAutoNum type="arabicPeriod"/>
            </a:pPr>
            <a:r>
              <a:rPr lang="tr-TR" sz="3200" b="1" dirty="0"/>
              <a:t>Yeniden kümelenen mezoderm, iç epidermal yüzeye tutunarak epidermise göre merkezi olarak göç eder</a:t>
            </a:r>
            <a:r>
              <a:rPr lang="tr-TR" sz="3200" b="1" dirty="0" smtClean="0"/>
              <a:t>.</a:t>
            </a:r>
          </a:p>
          <a:p>
            <a:pPr marL="571500" indent="-457200" algn="just">
              <a:lnSpc>
                <a:spcPct val="100000"/>
              </a:lnSpc>
              <a:buAutoNum type="arabicPeriod"/>
            </a:pPr>
            <a:endParaRPr lang="tr-TR" sz="3200" b="1" dirty="0" smtClean="0"/>
          </a:p>
          <a:p>
            <a:pPr marL="571500" indent="-457200" algn="just">
              <a:lnSpc>
                <a:spcPct val="100000"/>
              </a:lnSpc>
              <a:buAutoNum type="arabicPeriod"/>
            </a:pPr>
            <a:r>
              <a:rPr lang="tr-TR" sz="3200" b="1" dirty="0" smtClean="0"/>
              <a:t> </a:t>
            </a:r>
            <a:r>
              <a:rPr lang="tr-TR" sz="3200" b="1" dirty="0"/>
              <a:t>Mezoderm de bağırsak veya endoderme göre merkezi olarak göç eder</a:t>
            </a:r>
            <a:r>
              <a:rPr lang="tr-TR" sz="3200" b="1" dirty="0" smtClean="0"/>
              <a:t>.</a:t>
            </a:r>
          </a:p>
          <a:p>
            <a:pPr marL="571500" indent="-457200" algn="just">
              <a:lnSpc>
                <a:spcPct val="100000"/>
              </a:lnSpc>
              <a:buAutoNum type="arabicPeriod"/>
            </a:pPr>
            <a:endParaRPr lang="tr-TR" sz="3200" b="1" dirty="0"/>
          </a:p>
          <a:p>
            <a:pPr marL="571500" indent="-457200" algn="just">
              <a:lnSpc>
                <a:spcPct val="100000"/>
              </a:lnSpc>
              <a:buFont typeface="+mj-lt"/>
              <a:buAutoNum type="arabicPeriod"/>
            </a:pPr>
            <a:r>
              <a:rPr lang="tr-TR" sz="3200" b="1" dirty="0"/>
              <a:t> Üç germ tabakası birbiriyle karıştırıldığında; endoderm ektoderm ve mezodermden ayrılır ve daha sonra bunlar tarafından çevrelenerek sarılır</a:t>
            </a:r>
            <a:r>
              <a:rPr lang="tr-TR" sz="3200" b="1" dirty="0" smtClean="0"/>
              <a:t>.</a:t>
            </a:r>
            <a:endParaRPr lang="tr-TR" sz="3200" b="1" dirty="0"/>
          </a:p>
        </p:txBody>
      </p:sp>
    </p:spTree>
    <p:extLst>
      <p:ext uri="{BB962C8B-B14F-4D97-AF65-F5344CB8AC3E}">
        <p14:creationId xmlns:p14="http://schemas.microsoft.com/office/powerpoint/2010/main" val="24000575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3349" y="782436"/>
            <a:ext cx="11435366" cy="5772909"/>
          </a:xfrm>
        </p:spPr>
        <p:txBody>
          <a:bodyPr>
            <a:normAutofit/>
          </a:bodyPr>
          <a:lstStyle/>
          <a:p>
            <a:pPr marL="114300" indent="0" algn="just">
              <a:lnSpc>
                <a:spcPct val="150000"/>
              </a:lnSpc>
              <a:buNone/>
            </a:pPr>
            <a:r>
              <a:rPr lang="tr-TR" sz="3200" b="1" dirty="0"/>
              <a:t>4. Normal </a:t>
            </a:r>
            <a:r>
              <a:rPr lang="tr-TR" sz="3200" b="1" dirty="0" err="1"/>
              <a:t>embriyonik</a:t>
            </a:r>
            <a:r>
              <a:rPr lang="tr-TR" sz="3200" b="1" dirty="0"/>
              <a:t> yapının hücre yığınları tarafından taklit edilmesi, </a:t>
            </a:r>
            <a:r>
              <a:rPr lang="tr-TR" sz="3200" b="1" dirty="0" err="1"/>
              <a:t>epidermis</a:t>
            </a:r>
            <a:r>
              <a:rPr lang="tr-TR" sz="3200" b="1" dirty="0"/>
              <a:t> ve </a:t>
            </a:r>
            <a:r>
              <a:rPr lang="tr-TR" sz="3200" b="1" dirty="0" err="1"/>
              <a:t>nöral</a:t>
            </a:r>
            <a:r>
              <a:rPr lang="tr-TR" sz="3200" b="1" dirty="0"/>
              <a:t> tabaka hücrelerin yeniden birleştirilmesinde de görülmektedir.</a:t>
            </a:r>
          </a:p>
          <a:p>
            <a:pPr marL="114300" indent="0" algn="just">
              <a:lnSpc>
                <a:spcPct val="150000"/>
              </a:lnSpc>
              <a:buNone/>
            </a:pPr>
            <a:endParaRPr lang="tr-TR" sz="3200" b="1" dirty="0"/>
          </a:p>
          <a:p>
            <a:pPr marL="114300" indent="0" algn="just">
              <a:lnSpc>
                <a:spcPct val="150000"/>
              </a:lnSpc>
              <a:buNone/>
            </a:pPr>
            <a:r>
              <a:rPr lang="tr-TR" sz="3200" b="1" dirty="0"/>
              <a:t>5. </a:t>
            </a:r>
            <a:r>
              <a:rPr lang="tr-TR" sz="3200" b="1" dirty="0" err="1"/>
              <a:t>Aksiyal</a:t>
            </a:r>
            <a:r>
              <a:rPr lang="tr-TR" sz="3200" b="1" dirty="0"/>
              <a:t> mezoderm hücreleri, hücre ayrışması bir dış </a:t>
            </a:r>
            <a:r>
              <a:rPr lang="tr-TR" sz="3200" b="1" dirty="0" err="1"/>
              <a:t>epidermal</a:t>
            </a:r>
            <a:r>
              <a:rPr lang="tr-TR" sz="3200" b="1" dirty="0"/>
              <a:t> tabaka, merkezi olarak konumlanmış bir </a:t>
            </a:r>
            <a:r>
              <a:rPr lang="tr-TR" sz="3200" b="1" dirty="0" err="1"/>
              <a:t>nöral</a:t>
            </a:r>
            <a:r>
              <a:rPr lang="tr-TR" sz="3200" b="1" dirty="0"/>
              <a:t> doku ve her ikisinin arasında bir </a:t>
            </a:r>
            <a:r>
              <a:rPr lang="tr-TR" sz="3200" b="1" dirty="0" err="1"/>
              <a:t>mezodermal</a:t>
            </a:r>
            <a:r>
              <a:rPr lang="tr-TR" sz="3200" b="1" dirty="0"/>
              <a:t> doku ile sonuçlanır. </a:t>
            </a:r>
          </a:p>
          <a:p>
            <a:endParaRPr lang="en-US" dirty="0"/>
          </a:p>
        </p:txBody>
      </p:sp>
    </p:spTree>
    <p:extLst>
      <p:ext uri="{BB962C8B-B14F-4D97-AF65-F5344CB8AC3E}">
        <p14:creationId xmlns:p14="http://schemas.microsoft.com/office/powerpoint/2010/main" val="2494327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249216"/>
            <a:ext cx="10515600" cy="1325563"/>
          </a:xfrm>
        </p:spPr>
        <p:txBody>
          <a:bodyPr>
            <a:normAutofit/>
          </a:bodyPr>
          <a:lstStyle/>
          <a:p>
            <a:pPr algn="ctr"/>
            <a:r>
              <a:rPr lang="tr-TR" sz="4000" b="1" u="sng" dirty="0">
                <a:latin typeface="+mn-lt"/>
              </a:rPr>
              <a:t>Hücre Adezyonu</a:t>
            </a:r>
          </a:p>
        </p:txBody>
      </p:sp>
      <p:sp>
        <p:nvSpPr>
          <p:cNvPr id="3" name="2 İçerik Yer Tutucusu"/>
          <p:cNvSpPr>
            <a:spLocks noGrp="1"/>
          </p:cNvSpPr>
          <p:nvPr>
            <p:ph idx="1"/>
          </p:nvPr>
        </p:nvSpPr>
        <p:spPr>
          <a:xfrm>
            <a:off x="275286" y="1374865"/>
            <a:ext cx="11641428" cy="5309270"/>
          </a:xfrm>
        </p:spPr>
        <p:txBody>
          <a:bodyPr>
            <a:noAutofit/>
          </a:bodyPr>
          <a:lstStyle/>
          <a:p>
            <a:pPr algn="just">
              <a:lnSpc>
                <a:spcPct val="100000"/>
              </a:lnSpc>
            </a:pPr>
            <a:r>
              <a:rPr lang="tr-TR" sz="3200" b="1" dirty="0"/>
              <a:t>Her hücre tipinde hücre membranı farklı protein kümelerine sahiptir.</a:t>
            </a:r>
          </a:p>
          <a:p>
            <a:pPr algn="just">
              <a:lnSpc>
                <a:spcPct val="100000"/>
              </a:lnSpc>
            </a:pPr>
            <a:r>
              <a:rPr lang="tr-TR" sz="3200" b="1" dirty="0"/>
              <a:t>Bu farklılıkların bazıları, gelişim sırasında dokuların ve organların yapılarının oluşturulmasından sorumludur</a:t>
            </a:r>
            <a:r>
              <a:rPr lang="tr-TR" sz="3200" b="1" dirty="0" smtClean="0"/>
              <a:t>.</a:t>
            </a:r>
          </a:p>
          <a:p>
            <a:pPr algn="just">
              <a:lnSpc>
                <a:spcPct val="100000"/>
              </a:lnSpc>
            </a:pPr>
            <a:r>
              <a:rPr lang="tr-TR" sz="3200" b="1" dirty="0" smtClean="0"/>
              <a:t>Seçici </a:t>
            </a:r>
            <a:r>
              <a:rPr lang="tr-TR" sz="3200" b="1" dirty="0" err="1"/>
              <a:t>afinite</a:t>
            </a:r>
            <a:r>
              <a:rPr lang="tr-TR" sz="3200" b="1" dirty="0"/>
              <a:t>: Ektodermin iç yüzeyi </a:t>
            </a:r>
            <a:r>
              <a:rPr lang="tr-TR" sz="3200" b="1" dirty="0" err="1"/>
              <a:t>mezodermal</a:t>
            </a:r>
            <a:r>
              <a:rPr lang="tr-TR" sz="3200" b="1" dirty="0"/>
              <a:t> hücreler için pozitif </a:t>
            </a:r>
            <a:r>
              <a:rPr lang="tr-TR" sz="3200" b="1" dirty="0" err="1"/>
              <a:t>afinite</a:t>
            </a:r>
            <a:r>
              <a:rPr lang="tr-TR" sz="3200" b="1" dirty="0"/>
              <a:t> ve </a:t>
            </a:r>
            <a:r>
              <a:rPr lang="tr-TR" sz="3200" b="1" dirty="0" err="1"/>
              <a:t>endodermal</a:t>
            </a:r>
            <a:r>
              <a:rPr lang="tr-TR" sz="3200" b="1" dirty="0"/>
              <a:t> hücreler için negatif </a:t>
            </a:r>
            <a:r>
              <a:rPr lang="tr-TR" sz="3200" b="1" dirty="0" err="1"/>
              <a:t>afiniteye</a:t>
            </a:r>
            <a:r>
              <a:rPr lang="tr-TR" sz="3200" b="1" dirty="0"/>
              <a:t> sahipken, mezoderm hücrelerinin hem </a:t>
            </a:r>
            <a:r>
              <a:rPr lang="tr-TR" sz="3200" b="1" dirty="0" err="1"/>
              <a:t>ektodermal</a:t>
            </a:r>
            <a:r>
              <a:rPr lang="tr-TR" sz="3200" b="1" dirty="0"/>
              <a:t> hem de </a:t>
            </a:r>
            <a:r>
              <a:rPr lang="tr-TR" sz="3200" b="1" dirty="0" err="1"/>
              <a:t>endodermal</a:t>
            </a:r>
            <a:r>
              <a:rPr lang="tr-TR" sz="3200" b="1" dirty="0"/>
              <a:t> hücreler için pozitif </a:t>
            </a:r>
            <a:r>
              <a:rPr lang="tr-TR" sz="3200" b="1" dirty="0" err="1"/>
              <a:t>afinitesi</a:t>
            </a:r>
            <a:r>
              <a:rPr lang="tr-TR" sz="3200" b="1" dirty="0"/>
              <a:t> vardır.</a:t>
            </a:r>
            <a:endParaRPr lang="tr-TR" sz="3200" b="1" dirty="0" smtClean="0"/>
          </a:p>
        </p:txBody>
      </p:sp>
    </p:spTree>
    <p:extLst>
      <p:ext uri="{BB962C8B-B14F-4D97-AF65-F5344CB8AC3E}">
        <p14:creationId xmlns:p14="http://schemas.microsoft.com/office/powerpoint/2010/main" val="25721030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z="3600" b="1" u="sng" dirty="0">
                <a:latin typeface="+mn-lt"/>
              </a:rPr>
              <a:t>Hücre Adezyonu</a:t>
            </a:r>
          </a:p>
        </p:txBody>
      </p:sp>
      <p:sp>
        <p:nvSpPr>
          <p:cNvPr id="3" name="2 İçerik Yer Tutucusu"/>
          <p:cNvSpPr>
            <a:spLocks noGrp="1"/>
          </p:cNvSpPr>
          <p:nvPr>
            <p:ph idx="1"/>
          </p:nvPr>
        </p:nvSpPr>
        <p:spPr>
          <a:xfrm>
            <a:off x="310166" y="1529411"/>
            <a:ext cx="11692944" cy="5000178"/>
          </a:xfrm>
        </p:spPr>
        <p:txBody>
          <a:bodyPr>
            <a:normAutofit lnSpcReduction="10000"/>
          </a:bodyPr>
          <a:lstStyle/>
          <a:p>
            <a:pPr algn="just"/>
            <a:r>
              <a:rPr lang="tr-TR" sz="3200" b="1" dirty="0" smtClean="0"/>
              <a:t>Kaderinler: Kalsiyuma bağlı adezyon molekülleridir. Hücreler arası bağlantıların kurulmasında ve devamlılığın sağlanmasında önemlidirler. </a:t>
            </a:r>
          </a:p>
          <a:p>
            <a:pPr algn="just"/>
            <a:endParaRPr lang="tr-TR" sz="3200" b="1" dirty="0"/>
          </a:p>
          <a:p>
            <a:pPr algn="just"/>
            <a:r>
              <a:rPr lang="tr-TR" sz="3200" b="1" dirty="0"/>
              <a:t>Kaderin proteinleri;</a:t>
            </a:r>
          </a:p>
          <a:p>
            <a:pPr algn="just">
              <a:buNone/>
            </a:pPr>
            <a:r>
              <a:rPr lang="tr-TR" sz="3200" b="1" dirty="0"/>
              <a:t>- Dış bölümleri hücrelerin birbirine tutunmasına hizmet eder.</a:t>
            </a:r>
          </a:p>
          <a:p>
            <a:pPr algn="just">
              <a:buNone/>
            </a:pPr>
            <a:r>
              <a:rPr lang="tr-TR" sz="3200" b="1" dirty="0"/>
              <a:t>- Aktin hücre iskeletine bağlanır ve bu iskeletin </a:t>
            </a:r>
            <a:r>
              <a:rPr lang="tr-TR" sz="3200" b="1" dirty="0" err="1"/>
              <a:t>biraraya</a:t>
            </a:r>
            <a:r>
              <a:rPr lang="tr-TR" sz="3200" b="1" dirty="0"/>
              <a:t> gelmesine yardımcı olur.</a:t>
            </a:r>
          </a:p>
          <a:p>
            <a:pPr algn="just">
              <a:buNone/>
            </a:pPr>
            <a:r>
              <a:rPr lang="tr-TR" sz="3200" b="1" dirty="0"/>
              <a:t>- Bir hücrenin gen ekspresyonunu değiştiren sinyal molekülleri olarak görev yapabilir.</a:t>
            </a:r>
          </a:p>
          <a:p>
            <a:endParaRPr lang="tr-TR" dirty="0"/>
          </a:p>
          <a:p>
            <a:endParaRPr lang="tr-TR" dirty="0" smtClean="0"/>
          </a:p>
        </p:txBody>
      </p:sp>
    </p:spTree>
    <p:extLst>
      <p:ext uri="{BB962C8B-B14F-4D97-AF65-F5344CB8AC3E}">
        <p14:creationId xmlns:p14="http://schemas.microsoft.com/office/powerpoint/2010/main" val="39362740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u="sng" dirty="0" smtClean="0">
                <a:latin typeface="+mn-lt"/>
              </a:rPr>
              <a:t>Özelleşme (</a:t>
            </a:r>
            <a:r>
              <a:rPr lang="tr-TR" b="1" u="sng" dirty="0" err="1" smtClean="0">
                <a:latin typeface="+mn-lt"/>
              </a:rPr>
              <a:t>spesifikasyon</a:t>
            </a:r>
            <a:r>
              <a:rPr lang="tr-TR" b="1" u="sng" dirty="0" smtClean="0">
                <a:latin typeface="+mn-lt"/>
              </a:rPr>
              <a:t>)</a:t>
            </a:r>
            <a:endParaRPr lang="tr-TR" b="1" u="sng" dirty="0">
              <a:latin typeface="+mn-lt"/>
            </a:endParaRPr>
          </a:p>
        </p:txBody>
      </p:sp>
      <p:sp>
        <p:nvSpPr>
          <p:cNvPr id="3" name="2 İçerik Yer Tutucusu"/>
          <p:cNvSpPr>
            <a:spLocks noGrp="1"/>
          </p:cNvSpPr>
          <p:nvPr>
            <p:ph idx="1"/>
          </p:nvPr>
        </p:nvSpPr>
        <p:spPr>
          <a:xfrm>
            <a:off x="129862" y="1690688"/>
            <a:ext cx="11705822" cy="4974420"/>
          </a:xfrm>
        </p:spPr>
        <p:txBody>
          <a:bodyPr>
            <a:normAutofit/>
          </a:bodyPr>
          <a:lstStyle/>
          <a:p>
            <a:pPr algn="just"/>
            <a:r>
              <a:rPr lang="tr-TR" b="1" dirty="0"/>
              <a:t>Hücresel kararlılık süreci iki evreye ayrılabilir.</a:t>
            </a:r>
          </a:p>
          <a:p>
            <a:pPr algn="just"/>
            <a:r>
              <a:rPr lang="tr-TR" b="1" dirty="0" err="1"/>
              <a:t>Spesifikasyon</a:t>
            </a:r>
            <a:endParaRPr lang="tr-TR" b="1" dirty="0"/>
          </a:p>
          <a:p>
            <a:pPr marL="114300" indent="0" algn="just">
              <a:buNone/>
            </a:pPr>
            <a:r>
              <a:rPr lang="tr-TR" b="1" dirty="0"/>
              <a:t>Bir hücre veya bir doku petri veya test tüpü içerisinde yani gelişimsel yolak bakımından nötr olan bir çevrede, otonom olarak farklılaşabiliyorsa, bu dokunun veya hücrenin özelleştiğinden bahsedebiliriz. Spesifikasyon evresinde, hücre kararlılığı hala geri dönebilme kapasitesine sahiptir</a:t>
            </a:r>
            <a:r>
              <a:rPr lang="tr-TR" b="1" dirty="0" smtClean="0"/>
              <a:t>.</a:t>
            </a:r>
          </a:p>
          <a:p>
            <a:pPr marL="114300" indent="0" algn="just">
              <a:buNone/>
            </a:pPr>
            <a:r>
              <a:rPr lang="tr-TR" b="1" dirty="0" smtClean="0"/>
              <a:t>Kararlı </a:t>
            </a:r>
            <a:r>
              <a:rPr lang="tr-TR" b="1" dirty="0"/>
              <a:t>hal: Bir hücre veya bir doku embriyonun farklı bir bölgesi içine yerleştirildiğinde, kesinlikle </a:t>
            </a:r>
            <a:r>
              <a:rPr lang="tr-TR" b="1" dirty="0" err="1"/>
              <a:t>nötral</a:t>
            </a:r>
            <a:r>
              <a:rPr lang="tr-TR" b="1" dirty="0"/>
              <a:t> olmayan bir çevrede, otonom olarak farklılaşabiliyorsa, bu dokunun veya hücrenin kararlı hale geçtiğinden bahsedebiliriz. Bu evrede kararlılık geri dönüşümsüzdür</a:t>
            </a:r>
            <a:r>
              <a:rPr lang="tr-TR" b="1" dirty="0" smtClean="0"/>
              <a:t>.</a:t>
            </a:r>
            <a:endParaRPr lang="tr-TR" b="1" dirty="0"/>
          </a:p>
        </p:txBody>
      </p:sp>
    </p:spTree>
    <p:extLst>
      <p:ext uri="{BB962C8B-B14F-4D97-AF65-F5344CB8AC3E}">
        <p14:creationId xmlns:p14="http://schemas.microsoft.com/office/powerpoint/2010/main" val="22048926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4000" b="1" u="sng" dirty="0">
                <a:latin typeface="+mn-lt"/>
              </a:rPr>
              <a:t>Hücre Spesifikasyon Çeşitleri</a:t>
            </a:r>
          </a:p>
        </p:txBody>
      </p:sp>
      <p:sp>
        <p:nvSpPr>
          <p:cNvPr id="3" name="2 İçerik Yer Tutucusu"/>
          <p:cNvSpPr>
            <a:spLocks noGrp="1"/>
          </p:cNvSpPr>
          <p:nvPr>
            <p:ph idx="1"/>
          </p:nvPr>
        </p:nvSpPr>
        <p:spPr>
          <a:xfrm>
            <a:off x="347730" y="1516532"/>
            <a:ext cx="11006070" cy="4351338"/>
          </a:xfrm>
        </p:spPr>
        <p:txBody>
          <a:bodyPr>
            <a:normAutofit fontScale="92500" lnSpcReduction="20000"/>
          </a:bodyPr>
          <a:lstStyle/>
          <a:p>
            <a:pPr algn="just">
              <a:lnSpc>
                <a:spcPct val="110000"/>
              </a:lnSpc>
            </a:pPr>
            <a:r>
              <a:rPr lang="tr-TR" sz="3200" b="1" dirty="0"/>
              <a:t>Hücre tipinin spesifikasyonu, büyük miktarlarda gerçekleşen hücre göçünden daha önde gelmektedir.</a:t>
            </a:r>
          </a:p>
          <a:p>
            <a:pPr algn="just">
              <a:lnSpc>
                <a:spcPct val="110000"/>
              </a:lnSpc>
            </a:pPr>
            <a:r>
              <a:rPr lang="tr-TR" sz="3200" b="1" dirty="0"/>
              <a:t>“Mozaik” gelişim meydana getirmektedir. Bir blastomer kaybedildiğinde, hücrelerin gelecekleri değişmez.</a:t>
            </a:r>
          </a:p>
          <a:p>
            <a:pPr algn="just">
              <a:lnSpc>
                <a:spcPct val="110000"/>
              </a:lnSpc>
            </a:pPr>
            <a:endParaRPr lang="tr-TR" sz="3200" b="1" dirty="0"/>
          </a:p>
          <a:p>
            <a:pPr algn="just">
              <a:lnSpc>
                <a:spcPct val="110000"/>
              </a:lnSpc>
            </a:pPr>
            <a:r>
              <a:rPr lang="tr-TR" sz="3200" b="1" dirty="0"/>
              <a:t>Kitlesel hücrelerin yeniden düzenlenmeleri ve göçleri, özelleşmeden ya önce gelir ya da o zamana eşlik ederler.</a:t>
            </a:r>
          </a:p>
          <a:p>
            <a:pPr algn="just">
              <a:lnSpc>
                <a:spcPct val="110000"/>
              </a:lnSpc>
            </a:pPr>
            <a:r>
              <a:rPr lang="tr-TR" sz="3200" b="1" dirty="0"/>
              <a:t>“</a:t>
            </a:r>
            <a:r>
              <a:rPr lang="tr-TR" sz="3200" b="1" dirty="0" err="1"/>
              <a:t>Regülatif</a:t>
            </a:r>
            <a:r>
              <a:rPr lang="tr-TR" sz="3200" b="1" dirty="0"/>
              <a:t>” gelişim için gerekli olan kapasite, hücrelerin farklı işlev kazanmasına olanak sağlar.</a:t>
            </a:r>
          </a:p>
          <a:p>
            <a:pPr algn="just">
              <a:lnSpc>
                <a:spcPct val="110000"/>
              </a:lnSpc>
            </a:pPr>
            <a:endParaRPr lang="tr-TR" sz="2400" b="1" dirty="0"/>
          </a:p>
        </p:txBody>
      </p:sp>
    </p:spTree>
    <p:extLst>
      <p:ext uri="{BB962C8B-B14F-4D97-AF65-F5344CB8AC3E}">
        <p14:creationId xmlns:p14="http://schemas.microsoft.com/office/powerpoint/2010/main" val="2517883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lgn="just"/>
            <a:r>
              <a:rPr lang="tr-TR" sz="3200" b="1" dirty="0" smtClean="0"/>
              <a:t>Değişken bölünmeler, özgün nükleuslar için değişken hücre geleceği sağlar.</a:t>
            </a:r>
          </a:p>
          <a:p>
            <a:pPr algn="just"/>
            <a:endParaRPr lang="tr-TR" sz="3200" b="1" dirty="0" smtClean="0"/>
          </a:p>
          <a:p>
            <a:pPr algn="just"/>
            <a:r>
              <a:rPr lang="tr-TR" sz="3200" b="1" dirty="0" err="1" smtClean="0"/>
              <a:t>Hücreselleşmeden</a:t>
            </a:r>
            <a:r>
              <a:rPr lang="tr-TR" sz="3200" b="1" dirty="0" smtClean="0"/>
              <a:t> sonra, hem otonom hem de duruma bağlı </a:t>
            </a:r>
            <a:r>
              <a:rPr lang="tr-TR" sz="3200" b="1" dirty="0" err="1" smtClean="0"/>
              <a:t>spesifikasyonlar</a:t>
            </a:r>
            <a:r>
              <a:rPr lang="tr-TR" sz="3200" b="1" dirty="0" smtClean="0"/>
              <a:t> görülür.</a:t>
            </a:r>
            <a:endParaRPr lang="tr-TR" sz="3200" b="1" dirty="0"/>
          </a:p>
        </p:txBody>
      </p:sp>
    </p:spTree>
    <p:extLst>
      <p:ext uri="{BB962C8B-B14F-4D97-AF65-F5344CB8AC3E}">
        <p14:creationId xmlns:p14="http://schemas.microsoft.com/office/powerpoint/2010/main" val="19220717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KAYNAKLAR</a:t>
            </a:r>
            <a:endParaRPr lang="tr-TR" b="1" dirty="0">
              <a:latin typeface="+mn-lt"/>
            </a:endParaRPr>
          </a:p>
        </p:txBody>
      </p:sp>
      <p:sp>
        <p:nvSpPr>
          <p:cNvPr id="3" name="İçerik Yer Tutucusu 2"/>
          <p:cNvSpPr>
            <a:spLocks noGrp="1"/>
          </p:cNvSpPr>
          <p:nvPr>
            <p:ph idx="1"/>
          </p:nvPr>
        </p:nvSpPr>
        <p:spPr>
          <a:xfrm>
            <a:off x="348803" y="1439259"/>
            <a:ext cx="11525518" cy="5128966"/>
          </a:xfrm>
        </p:spPr>
        <p:txBody>
          <a:bodyPr>
            <a:normAutofit/>
          </a:bodyPr>
          <a:lstStyle/>
          <a:p>
            <a:pPr>
              <a:lnSpc>
                <a:spcPct val="100000"/>
              </a:lnSpc>
            </a:pPr>
            <a:r>
              <a:rPr lang="tr-TR" sz="3200" b="1" dirty="0"/>
              <a:t>*Kök hücre biyolojisi ve klinik uygulamalar. TÜBA yayınları</a:t>
            </a:r>
            <a:br>
              <a:rPr lang="tr-TR" sz="3200" b="1" dirty="0"/>
            </a:br>
            <a:r>
              <a:rPr lang="tr-TR" sz="3200" b="1" dirty="0"/>
              <a:t>http://www.tuba.gov.tr/tr/kok-hucre-yayinlar/1511-kok-hucre-biyolojisi-ve-klinik-uygulamalar.html</a:t>
            </a:r>
            <a:br>
              <a:rPr lang="tr-TR" sz="3200" b="1" dirty="0"/>
            </a:br>
            <a:r>
              <a:rPr lang="tr-TR" sz="3200" b="1" dirty="0"/>
              <a:t>*Kök hücre araştırmalarında güncel kavramlar, TÜBA yayınları</a:t>
            </a:r>
            <a:br>
              <a:rPr lang="tr-TR" sz="3200" b="1" dirty="0"/>
            </a:br>
            <a:r>
              <a:rPr lang="tr-TR" sz="3200" b="1" dirty="0"/>
              <a:t>*http://www.tuba.gov.tr/tr/kok-hucre-yayinlar/1512-kok-hucre-aratirmalarinda-guncel-kavramlar.html</a:t>
            </a:r>
            <a:br>
              <a:rPr lang="tr-TR" sz="3200" b="1" dirty="0"/>
            </a:br>
            <a:r>
              <a:rPr lang="tr-TR" sz="3200" b="1" dirty="0"/>
              <a:t>Diğer Kaynaklar</a:t>
            </a:r>
          </a:p>
          <a:p>
            <a:pPr>
              <a:lnSpc>
                <a:spcPct val="100000"/>
              </a:lnSpc>
            </a:pPr>
            <a:r>
              <a:rPr lang="tr-TR" sz="3200" b="1" dirty="0"/>
              <a:t>*www.pubmed.com</a:t>
            </a:r>
            <a:br>
              <a:rPr lang="tr-TR" sz="3200" b="1" dirty="0"/>
            </a:br>
            <a:r>
              <a:rPr lang="tr-TR" sz="3200" b="1" dirty="0"/>
              <a:t>*www.sciencedirect.com</a:t>
            </a:r>
          </a:p>
        </p:txBody>
      </p:sp>
    </p:spTree>
    <p:extLst>
      <p:ext uri="{BB962C8B-B14F-4D97-AF65-F5344CB8AC3E}">
        <p14:creationId xmlns:p14="http://schemas.microsoft.com/office/powerpoint/2010/main" val="219035533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417</Words>
  <Application>Microsoft Office PowerPoint</Application>
  <PresentationFormat>Geniş ekran</PresentationFormat>
  <Paragraphs>40</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9</vt:i4>
      </vt:variant>
    </vt:vector>
  </HeadingPairs>
  <TitlesOfParts>
    <vt:vector size="17" baseType="lpstr">
      <vt:lpstr>Algerian</vt:lpstr>
      <vt:lpstr>Arial</vt:lpstr>
      <vt:lpstr>Calibri</vt:lpstr>
      <vt:lpstr>Calibri Light</vt:lpstr>
      <vt:lpstr>Times New Roman</vt:lpstr>
      <vt:lpstr>Office Teması</vt:lpstr>
      <vt:lpstr>1_Office Teması</vt:lpstr>
      <vt:lpstr>2_Office Teması</vt:lpstr>
      <vt:lpstr>       KÖK HÜCRE</vt:lpstr>
      <vt:lpstr>Hücre Adezyonu</vt:lpstr>
      <vt:lpstr>PowerPoint Sunusu</vt:lpstr>
      <vt:lpstr>Hücre Adezyonu</vt:lpstr>
      <vt:lpstr>Hücre Adezyonu</vt:lpstr>
      <vt:lpstr>Özelleşme (spesifikasyon)</vt:lpstr>
      <vt:lpstr>Hücre Spesifikasyon Çeşitleri</vt:lpstr>
      <vt:lpstr>PowerPoint Sunusu</vt:lpstr>
      <vt:lpstr>KAYNAKLAR</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6</cp:revision>
  <dcterms:created xsi:type="dcterms:W3CDTF">2018-02-27T13:48:43Z</dcterms:created>
  <dcterms:modified xsi:type="dcterms:W3CDTF">2018-02-28T10:55:13Z</dcterms:modified>
</cp:coreProperties>
</file>