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7" r:id="rId10"/>
    <p:sldId id="268" r:id="rId11"/>
    <p:sldId id="269" r:id="rId12"/>
    <p:sldId id="271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Dik Üçgen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15 Grup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6 Serbest Form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ea typeface="+mn-ea"/>
              </a:endParaRPr>
            </a:p>
          </p:txBody>
        </p:sp>
        <p:sp>
          <p:nvSpPr>
            <p:cNvPr id="7" name="7 Serbest Form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6 w 5760"/>
                <a:gd name="T3" fmla="*/ 0 h 528"/>
                <a:gd name="T4" fmla="*/ 2147483646 w 5760"/>
                <a:gd name="T5" fmla="*/ 2147483646 h 528"/>
                <a:gd name="T6" fmla="*/ 2147483646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10 Serbest Form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11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2E7DB8E-43A4-46F6-8971-49B365F4FB17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12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EBFD9A1-7E83-454A-8240-634097F51E8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0109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5AB9A-6E9A-4487-B104-20F0543AA014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5813E-EAE2-4401-8E98-CC0EA6A26E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67161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25D14-82CC-462B-8843-683697CE82F0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86B52-622D-4B77-BF4F-D978D9B96E6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2623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9144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46800" y="1828800"/>
            <a:ext cx="5029200" cy="3657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248F2-0EA1-4AAD-BF00-D55880EAF40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72093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sz="quarter"/>
          </p:nvPr>
        </p:nvSpPr>
        <p:spPr>
          <a:xfrm>
            <a:off x="914400" y="152400"/>
            <a:ext cx="9160933" cy="16002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144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46800" y="1828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9144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46800" y="3733800"/>
            <a:ext cx="5029200" cy="17526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F80FB-EFDF-4A84-AA19-B081F919AD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21190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914400" y="152400"/>
            <a:ext cx="10261600" cy="5334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44135-728D-40D0-A864-4BCD6963B91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94805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8"/>
            <a:ext cx="10972800" cy="57324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E686F-F969-4523-BEF2-E96F3F5BB906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2AB51-A2A7-4C5E-9B45-4A9E04ABBD1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38360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481138"/>
            <a:ext cx="10972800" cy="4525962"/>
          </a:xfrm>
        </p:spPr>
        <p:txBody>
          <a:bodyPr/>
          <a:lstStyle/>
          <a:p>
            <a:pPr lvl="0"/>
            <a:endParaRPr lang="tr-TR" noProof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DEDEE3-8F2C-4914-A4E8-11CD98DE828A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543FD-4712-402F-8FCF-1CE0730614A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3393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A5A4C-C98B-4072-9494-D9B0E77B2ECF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443E4-2682-4465-B4CD-210BED7AD5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3655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Köşeli Çift Ayraç"/>
          <p:cNvSpPr>
            <a:spLocks noChangeArrowheads="1"/>
          </p:cNvSpPr>
          <p:nvPr/>
        </p:nvSpPr>
        <p:spPr bwMode="auto"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7 Köşeli Çift Ayraç"/>
          <p:cNvSpPr>
            <a:spLocks noChangeArrowheads="1"/>
          </p:cNvSpPr>
          <p:nvPr/>
        </p:nvSpPr>
        <p:spPr bwMode="auto"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58280-17DD-49FF-BC68-895B6FFC1936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0B652-A71C-435E-8B60-D65C0E423500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707922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D50FA-CE75-4EE1-809E-0076F9C4628A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1D8DC-8EA2-4F0C-8BF2-D607C849A8B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971018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10E0C-9FC3-467C-A860-2111F6FF0C7C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95AAE-8FE1-49A4-8560-A388FEA6E84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01010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517F7-834D-45F7-B48D-0B4DE8FE707A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8BC87-DA74-49AE-8997-98B424B767E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33374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92380-3B1A-4D28-B43E-6424ECF48C41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F1FF3-BF06-4C91-A81D-31273D3B40F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20344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432AE-BDE8-49E9-9212-0A2D5D67394E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7C871-AD62-4AB0-931D-FB706D6826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339033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6" name="8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7" name="9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10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Köşeli Çift Ayraç"/>
          <p:cNvSpPr>
            <a:spLocks noChangeArrowheads="1"/>
          </p:cNvSpPr>
          <p:nvPr/>
        </p:nvSpPr>
        <p:spPr bwMode="auto"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10" name="12 Köşeli Çift Ayraç"/>
          <p:cNvSpPr>
            <a:spLocks noChangeArrowheads="1"/>
          </p:cNvSpPr>
          <p:nvPr/>
        </p:nvSpPr>
        <p:spPr bwMode="auto"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rotWithShape="1">
            <a:gsLst>
              <a:gs pos="0">
                <a:srgbClr val="1389A6"/>
              </a:gs>
              <a:gs pos="72000">
                <a:srgbClr val="50B8DA"/>
              </a:gs>
              <a:gs pos="100000">
                <a:srgbClr val="7FC4DD"/>
              </a:gs>
            </a:gsLst>
            <a:lin ang="16200000"/>
          </a:gradFill>
          <a:ln w="3175" cap="rnd">
            <a:solidFill>
              <a:srgbClr val="1E768C"/>
            </a:solidFill>
            <a:miter lim="800000"/>
            <a:headEnd/>
            <a:tailEnd/>
          </a:ln>
          <a:effectLst>
            <a:outerShdw blurRad="63500" dist="26940" dir="5400000" rotWithShape="0">
              <a:srgbClr val="000000">
                <a:alpha val="45999"/>
              </a:srgbClr>
            </a:outerShdw>
          </a:effectLst>
        </p:spPr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941D0-BEB6-406C-A333-E5940C0C8D23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12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3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58D9C-5ECE-4A9C-8E81-DFA6F1F4E2F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96969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>
            <a:spLocks/>
          </p:cNvSpPr>
          <p:nvPr/>
        </p:nvSpPr>
        <p:spPr bwMode="auto">
          <a:xfrm>
            <a:off x="666751" y="5945188"/>
            <a:ext cx="6587067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</a:endParaRPr>
          </a:p>
        </p:txBody>
      </p:sp>
      <p:sp>
        <p:nvSpPr>
          <p:cNvPr id="1027" name="11 Serbest Form"/>
          <p:cNvSpPr>
            <a:spLocks/>
          </p:cNvSpPr>
          <p:nvPr/>
        </p:nvSpPr>
        <p:spPr bwMode="auto">
          <a:xfrm>
            <a:off x="647700" y="5938838"/>
            <a:ext cx="4921251" cy="933450"/>
          </a:xfrm>
          <a:custGeom>
            <a:avLst/>
            <a:gdLst>
              <a:gd name="T0" fmla="*/ 0 w 5591"/>
              <a:gd name="T1" fmla="*/ 0 h 588"/>
              <a:gd name="T2" fmla="*/ 2147483646 w 5591"/>
              <a:gd name="T3" fmla="*/ 0 h 588"/>
              <a:gd name="T4" fmla="*/ 2147483646 w 5591"/>
              <a:gd name="T5" fmla="*/ 2147483646 h 588"/>
              <a:gd name="T6" fmla="*/ 214748364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tr-TR" sz="1800"/>
          </a:p>
        </p:txBody>
      </p:sp>
      <p:sp>
        <p:nvSpPr>
          <p:cNvPr id="14" name="13 Dik Üçgen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8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14 Düz Bağlayıcı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33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Lucida Sans Unicode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30115DFF-853F-423D-93F8-E4D0AC254983}" type="datetimeFigureOut">
              <a:rPr lang="tr-TR"/>
              <a:pPr>
                <a:defRPr/>
              </a:pPr>
              <a:t>19.01.2020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Lucida Sans Unicode" panose="020B060203050402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A02862C7-A530-4FAF-ADD9-0ED1F5109DB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8877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MS PGothic" panose="020B0600070205080204" pitchFamily="34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ea typeface="MS PGothic" panose="020B0600070205080204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135188" y="2492376"/>
            <a:ext cx="7772400" cy="14700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6600" dirty="0" smtClean="0"/>
              <a:t>BIOBUTANOL PRODUCTION</a:t>
            </a:r>
            <a:endParaRPr lang="tr-TR" sz="6600" dirty="0"/>
          </a:p>
        </p:txBody>
      </p:sp>
    </p:spTree>
    <p:extLst>
      <p:ext uri="{BB962C8B-B14F-4D97-AF65-F5344CB8AC3E}">
        <p14:creationId xmlns:p14="http://schemas.microsoft.com/office/powerpoint/2010/main" val="407048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tr-TR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2432384" y="1650167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 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production of fermentative </a:t>
            </a:r>
            <a:r>
              <a:rPr kumimoji="0" lang="en-US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biobutanol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takes place in two 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phases</a:t>
            </a:r>
            <a:r>
              <a:rPr kumimoji="0" lang="tr-TR" sz="18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1" i="1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by</a:t>
            </a:r>
            <a:r>
              <a:rPr kumimoji="0" lang="en-US" sz="1800" b="1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Clostridium sp. 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13" name="Grup 12"/>
          <p:cNvGrpSpPr/>
          <p:nvPr/>
        </p:nvGrpSpPr>
        <p:grpSpPr>
          <a:xfrm>
            <a:off x="2855640" y="2328898"/>
            <a:ext cx="6264696" cy="3755692"/>
            <a:chOff x="899592" y="2939802"/>
            <a:chExt cx="6264696" cy="3755692"/>
          </a:xfrm>
        </p:grpSpPr>
        <p:cxnSp>
          <p:nvCxnSpPr>
            <p:cNvPr id="14" name="Düz Ok Bağlayıcısı 13"/>
            <p:cNvCxnSpPr/>
            <p:nvPr/>
          </p:nvCxnSpPr>
          <p:spPr>
            <a:xfrm flipH="1">
              <a:off x="2969822" y="2939802"/>
              <a:ext cx="468052" cy="50405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Düz Ok Bağlayıcısı 14"/>
            <p:cNvCxnSpPr/>
            <p:nvPr/>
          </p:nvCxnSpPr>
          <p:spPr>
            <a:xfrm>
              <a:off x="4391980" y="2959784"/>
              <a:ext cx="396044" cy="504056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899592" y="3429000"/>
              <a:ext cx="2664000" cy="144016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8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acidogenesis</a:t>
              </a:r>
              <a:endPara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4499992" y="3434333"/>
              <a:ext cx="2664296" cy="144016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tr-TR" sz="14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solventogenensis</a:t>
              </a:r>
              <a:endParaRPr kumimoji="0" lang="tr-T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18" name="Sağ Ok 17"/>
            <p:cNvSpPr/>
            <p:nvPr/>
          </p:nvSpPr>
          <p:spPr>
            <a:xfrm>
              <a:off x="3707904" y="4005064"/>
              <a:ext cx="648072" cy="2880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  <p:sp>
          <p:nvSpPr>
            <p:cNvPr id="19" name="Metin kutusu 18"/>
            <p:cNvSpPr txBox="1"/>
            <p:nvPr/>
          </p:nvSpPr>
          <p:spPr>
            <a:xfrm>
              <a:off x="4572000" y="4941168"/>
              <a:ext cx="2448272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just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These acids are then re-assimilated to produce ethanol and butanol during the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solventogenic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Arial" pitchFamily="34" charset="0"/>
                </a:rPr>
                <a:t> phase.</a:t>
              </a:r>
              <a:endPara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endParaRPr>
            </a:p>
          </p:txBody>
        </p:sp>
      </p:grpSp>
      <p:sp>
        <p:nvSpPr>
          <p:cNvPr id="20" name="Metin kutusu 19"/>
          <p:cNvSpPr txBox="1"/>
          <p:nvPr/>
        </p:nvSpPr>
        <p:spPr>
          <a:xfrm>
            <a:off x="2999656" y="4327936"/>
            <a:ext cx="23222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 cells grow in the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acidogenic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phase in which acetic and butyric acids are produced together with ATP.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47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metabolism</a:t>
            </a:r>
            <a:endParaRPr lang="tr-TR" sz="3600" i="1" dirty="0"/>
          </a:p>
        </p:txBody>
      </p:sp>
      <p:sp>
        <p:nvSpPr>
          <p:cNvPr id="6" name="Dikdörtgen 5"/>
          <p:cNvSpPr/>
          <p:nvPr/>
        </p:nvSpPr>
        <p:spPr>
          <a:xfrm>
            <a:off x="5159896" y="1700808"/>
            <a:ext cx="1728192" cy="28803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biomass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7" name="Sağ Ok 6"/>
          <p:cNvSpPr/>
          <p:nvPr/>
        </p:nvSpPr>
        <p:spPr>
          <a:xfrm rot="5400000">
            <a:off x="5308475" y="2205015"/>
            <a:ext cx="432048" cy="15314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8" name="Sağ Ok 7"/>
          <p:cNvSpPr/>
          <p:nvPr/>
        </p:nvSpPr>
        <p:spPr>
          <a:xfrm rot="5400000">
            <a:off x="6316587" y="2200301"/>
            <a:ext cx="432048" cy="15314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439816" y="2564904"/>
            <a:ext cx="1728192" cy="28803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6C </a:t>
            </a: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sugars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6316266" y="2564904"/>
            <a:ext cx="1728192" cy="28803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5C </a:t>
            </a:r>
            <a:r>
              <a:rPr kumimoji="0" lang="tr-T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sugars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1" name="Sağ Ok 10"/>
          <p:cNvSpPr/>
          <p:nvPr/>
        </p:nvSpPr>
        <p:spPr>
          <a:xfrm rot="5400000">
            <a:off x="5200092" y="3316796"/>
            <a:ext cx="648072" cy="152400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2" name="Yukarı Bükülü Ok 11"/>
          <p:cNvSpPr/>
          <p:nvPr/>
        </p:nvSpPr>
        <p:spPr>
          <a:xfrm rot="16200000" flipH="1">
            <a:off x="6533700" y="2246524"/>
            <a:ext cx="348738" cy="1944213"/>
          </a:xfrm>
          <a:prstGeom prst="bentUpArrow">
            <a:avLst>
              <a:gd name="adj1" fmla="val 25000"/>
              <a:gd name="adj2" fmla="val 25000"/>
              <a:gd name="adj3" fmla="val 500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7495800" y="2924944"/>
            <a:ext cx="1639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Pentose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phosphate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4115126" y="3068960"/>
            <a:ext cx="1342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glycolysis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4660032" y="3861048"/>
            <a:ext cx="1728192" cy="28803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pyruvate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6" name="Sağ Ok 15"/>
          <p:cNvSpPr/>
          <p:nvPr/>
        </p:nvSpPr>
        <p:spPr>
          <a:xfrm rot="5400000">
            <a:off x="4871003" y="4360541"/>
            <a:ext cx="432048" cy="15314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7" name="Sağ Ok 16"/>
          <p:cNvSpPr/>
          <p:nvPr/>
        </p:nvSpPr>
        <p:spPr>
          <a:xfrm rot="5400000">
            <a:off x="5807968" y="4360541"/>
            <a:ext cx="432048" cy="15314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3431704" y="4725144"/>
            <a:ext cx="1728192" cy="28803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Butyric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acid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5879976" y="4725144"/>
            <a:ext cx="1728192" cy="288032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Acetic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acid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0" name="Sağ Ok 19"/>
          <p:cNvSpPr/>
          <p:nvPr/>
        </p:nvSpPr>
        <p:spPr>
          <a:xfrm rot="5400000">
            <a:off x="4824204" y="4900601"/>
            <a:ext cx="1512168" cy="15314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1" name="Dikdörtgen 20"/>
          <p:cNvSpPr/>
          <p:nvPr/>
        </p:nvSpPr>
        <p:spPr>
          <a:xfrm>
            <a:off x="5007656" y="5949280"/>
            <a:ext cx="1232360" cy="2880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butanol</a:t>
            </a:r>
            <a:r>
              <a:rPr kumimoji="0" lang="tr-T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2" name="Dikdörtgen 21"/>
          <p:cNvSpPr/>
          <p:nvPr/>
        </p:nvSpPr>
        <p:spPr>
          <a:xfrm>
            <a:off x="3649537" y="5589240"/>
            <a:ext cx="1232360" cy="8640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DA1F28">
                    <a:lumMod val="50000"/>
                  </a:srgbClr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Ethanol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DA1F28">
                    <a:lumMod val="50000"/>
                  </a:srgbClr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Butanol</a:t>
            </a:r>
            <a:endParaRPr kumimoji="0" lang="tr-TR" sz="1400" b="1" i="0" u="none" strike="noStrike" kern="1200" cap="none" spc="0" normalizeH="0" baseline="0" noProof="0" dirty="0" smtClean="0">
              <a:ln>
                <a:noFill/>
              </a:ln>
              <a:solidFill>
                <a:srgbClr val="DA1F28">
                  <a:lumMod val="50000"/>
                </a:srgbClr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DA1F28">
                    <a:lumMod val="50000"/>
                  </a:srgbClr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aceton</a:t>
            </a:r>
            <a:endParaRPr kumimoji="0" lang="tr-TR" sz="1400" b="1" i="0" u="none" strike="noStrike" kern="1200" cap="none" spc="0" normalizeH="0" baseline="0" noProof="0" dirty="0">
              <a:ln>
                <a:noFill/>
              </a:ln>
              <a:solidFill>
                <a:srgbClr val="DA1F28">
                  <a:lumMod val="50000"/>
                </a:srgbClr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3" name="Sağ Ok 22"/>
          <p:cNvSpPr/>
          <p:nvPr/>
        </p:nvSpPr>
        <p:spPr>
          <a:xfrm rot="5400000">
            <a:off x="4160988" y="5224637"/>
            <a:ext cx="432048" cy="15314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4" name="Sağ Ok 23"/>
          <p:cNvSpPr/>
          <p:nvPr/>
        </p:nvSpPr>
        <p:spPr>
          <a:xfrm rot="5400000">
            <a:off x="6748635" y="5224654"/>
            <a:ext cx="432048" cy="15314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5" name="Dikdörtgen 24"/>
          <p:cNvSpPr/>
          <p:nvPr/>
        </p:nvSpPr>
        <p:spPr>
          <a:xfrm>
            <a:off x="6447816" y="5589240"/>
            <a:ext cx="1232360" cy="8640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>
                <a:ln>
                  <a:noFill/>
                </a:ln>
                <a:solidFill>
                  <a:srgbClr val="DA1F28">
                    <a:lumMod val="50000"/>
                  </a:srgbClr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Ethanol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DA1F28">
                    <a:lumMod val="50000"/>
                  </a:srgbClr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Butanol</a:t>
            </a:r>
            <a:endParaRPr kumimoji="0" lang="tr-TR" sz="1400" b="1" i="0" u="none" strike="noStrike" kern="1200" cap="none" spc="0" normalizeH="0" baseline="0" noProof="0" dirty="0">
              <a:ln>
                <a:noFill/>
              </a:ln>
              <a:solidFill>
                <a:srgbClr val="DA1F28">
                  <a:lumMod val="50000"/>
                </a:srgbClr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DA1F28">
                    <a:lumMod val="50000"/>
                  </a:srgbClr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aceton</a:t>
            </a:r>
            <a:endParaRPr kumimoji="0" lang="tr-TR" sz="1400" b="1" i="0" u="none" strike="noStrike" kern="1200" cap="none" spc="0" normalizeH="0" baseline="0" noProof="0" dirty="0">
              <a:ln>
                <a:noFill/>
              </a:ln>
              <a:solidFill>
                <a:srgbClr val="DA1F28">
                  <a:lumMod val="50000"/>
                </a:srgbClr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1249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136648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butanol</a:t>
            </a:r>
            <a:r>
              <a:rPr lang="tr-TR" sz="3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production</a:t>
            </a:r>
            <a:r>
              <a:rPr lang="tr-TR" sz="3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steps</a:t>
            </a:r>
            <a:endParaRPr lang="tr-TR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ağ Ok 4"/>
          <p:cNvSpPr/>
          <p:nvPr/>
        </p:nvSpPr>
        <p:spPr>
          <a:xfrm>
            <a:off x="8336589" y="3114349"/>
            <a:ext cx="432048" cy="15796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11" name="Oval 10"/>
          <p:cNvSpPr/>
          <p:nvPr/>
        </p:nvSpPr>
        <p:spPr>
          <a:xfrm>
            <a:off x="2279576" y="2065402"/>
            <a:ext cx="1656184" cy="11143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Lignocellulosic</a:t>
            </a:r>
            <a:r>
              <a:rPr kumimoji="0" lang="tr-TR" sz="1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materials</a:t>
            </a:r>
            <a:endParaRPr kumimoji="0" lang="tr-TR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2135560" y="3272317"/>
            <a:ext cx="1800200" cy="11790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Micro-</a:t>
            </a: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macroalge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based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2243572" y="1628800"/>
            <a:ext cx="1728192" cy="297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Raw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material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4" name="Sağ Ok 13"/>
          <p:cNvSpPr/>
          <p:nvPr/>
        </p:nvSpPr>
        <p:spPr>
          <a:xfrm>
            <a:off x="3791744" y="3114349"/>
            <a:ext cx="432048" cy="15796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4266343" y="1628800"/>
            <a:ext cx="1728192" cy="297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pretreatment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4295800" y="2223019"/>
            <a:ext cx="1666528" cy="1708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Acid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pretreatment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Alcali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treatment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Enzymatic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hydrolysis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……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6567769" y="1628800"/>
            <a:ext cx="1728192" cy="297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fermentation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8" name="Sağ Ok 17"/>
          <p:cNvSpPr/>
          <p:nvPr/>
        </p:nvSpPr>
        <p:spPr>
          <a:xfrm>
            <a:off x="6053021" y="3114349"/>
            <a:ext cx="432048" cy="15796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6600056" y="2223019"/>
            <a:ext cx="1666528" cy="956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Clostridium  </a:t>
            </a:r>
            <a:r>
              <a:rPr kumimoji="0" lang="tr-TR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beijerinckii</a:t>
            </a: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C. </a:t>
            </a:r>
            <a:r>
              <a:rPr kumimoji="0" lang="tr-TR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acetobutylicum</a:t>
            </a: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C. </a:t>
            </a:r>
            <a:r>
              <a:rPr kumimoji="0" lang="tr-TR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saccharobutylicum</a:t>
            </a: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tr-TR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C. </a:t>
            </a:r>
            <a:r>
              <a:rPr kumimoji="0" lang="tr-TR" sz="10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Cellulovorans</a:t>
            </a: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0" name="Dikdörtgen 19"/>
          <p:cNvSpPr/>
          <p:nvPr/>
        </p:nvSpPr>
        <p:spPr>
          <a:xfrm>
            <a:off x="6600056" y="3242188"/>
            <a:ext cx="1666528" cy="9567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Microorganisms developed by metabolism engineering</a:t>
            </a: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1" name="Dikdörtgen 20"/>
          <p:cNvSpPr/>
          <p:nvPr/>
        </p:nvSpPr>
        <p:spPr>
          <a:xfrm>
            <a:off x="8704385" y="1628800"/>
            <a:ext cx="1072364" cy="29711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product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883625" y="2594406"/>
            <a:ext cx="812754" cy="297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Butanol</a:t>
            </a:r>
            <a:r>
              <a:rPr kumimoji="0" lang="tr-TR" sz="1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883625" y="2937787"/>
            <a:ext cx="812753" cy="297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Ethanol  </a:t>
            </a: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883625" y="3281169"/>
            <a:ext cx="812753" cy="297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1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Aceton</a:t>
            </a:r>
            <a:r>
              <a:rPr kumimoji="0" lang="tr-TR" sz="1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  </a:t>
            </a: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tr-TR" sz="10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cxnSp>
        <p:nvCxnSpPr>
          <p:cNvPr id="22" name="Dirsek Bağlayıcısı 21"/>
          <p:cNvCxnSpPr/>
          <p:nvPr/>
        </p:nvCxnSpPr>
        <p:spPr>
          <a:xfrm rot="10800000" flipV="1">
            <a:off x="7596422" y="3959017"/>
            <a:ext cx="1912382" cy="1487052"/>
          </a:xfrm>
          <a:prstGeom prst="bentConnector3">
            <a:avLst>
              <a:gd name="adj1" fmla="val 517"/>
            </a:avLst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2207568" y="4631362"/>
            <a:ext cx="5184576" cy="1605951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4" name="Metin kutusu 23"/>
          <p:cNvSpPr txBox="1"/>
          <p:nvPr/>
        </p:nvSpPr>
        <p:spPr>
          <a:xfrm>
            <a:off x="2279576" y="4581128"/>
            <a:ext cx="51125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ABE (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acetone-butanol-ethanol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)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Fermentation</a:t>
            </a:r>
            <a:endParaRPr kumimoji="0" lang="tr-TR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Fermentation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takes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place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in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two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stages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;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Acetic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butyric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acid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production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stage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(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acidogenesis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Conversion of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acids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to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acetone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butanol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ethanol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(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solventogenesis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)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CO2 </a:t>
            </a:r>
            <a:r>
              <a:rPr kumimoji="0" lang="tr-TR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</a:t>
            </a:r>
            <a:r>
              <a:rPr kumimoji="0" lang="tr-TR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H2O </a:t>
            </a:r>
            <a:r>
              <a:rPr kumimoji="0" lang="tr-TR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are</a:t>
            </a:r>
            <a:r>
              <a:rPr kumimoji="0" lang="tr-TR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6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products</a:t>
            </a: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83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8" grpId="0" animBg="1"/>
      <p:bldP spid="9" grpId="0" animBg="1"/>
      <p:bldP spid="10" grpId="0" animBg="1"/>
      <p:bldP spid="23" grpId="0" animBg="1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alcohols</a:t>
            </a:r>
            <a:endParaRPr lang="tr-TR" sz="48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/>
          </p:nvPr>
        </p:nvGraphicFramePr>
        <p:xfrm>
          <a:off x="2759968" y="2132857"/>
          <a:ext cx="2759968" cy="2733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9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9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867">
                <a:tc gridSpan="2"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Short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chain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Methanol</a:t>
                      </a:r>
                      <a:r>
                        <a:rPr lang="tr-TR" sz="20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CH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Ethanol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OH</a:t>
                      </a:r>
                      <a:endParaRPr kumimoji="0" lang="tr-TR" sz="2000" kern="1200" dirty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Propanol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/>
          </p:nvPr>
        </p:nvGraphicFramePr>
        <p:xfrm>
          <a:off x="6360368" y="2108854"/>
          <a:ext cx="2759968" cy="276030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799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99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2867">
                <a:tc gridSpan="2"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Long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chain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Butanol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Pentanol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Hexanol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Heptanol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15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r>
                        <a:rPr lang="tr-TR" sz="2000" dirty="0" err="1" smtClean="0">
                          <a:latin typeface="Arial" pitchFamily="34" charset="0"/>
                          <a:cs typeface="Arial" pitchFamily="34" charset="0"/>
                        </a:rPr>
                        <a:t>Octanol</a:t>
                      </a:r>
                      <a:r>
                        <a:rPr lang="tr-TR" sz="2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tr-TR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</a:t>
                      </a:r>
                      <a:r>
                        <a:rPr kumimoji="0" lang="tr-TR" sz="2000" kern="1200" baseline="-250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17</a:t>
                      </a:r>
                      <a:r>
                        <a:rPr kumimoji="0" lang="tr-TR" sz="20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286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2351584" y="5301208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Compared to diesel fuels, long chain alcohols have higher performance than short chain alcohols.</a:t>
            </a:r>
            <a:endParaRPr kumimoji="0" lang="tr-T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38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butanol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289795" name="Metin kutusu 3"/>
          <p:cNvSpPr txBox="1">
            <a:spLocks noChangeArrowheads="1"/>
          </p:cNvSpPr>
          <p:nvPr/>
        </p:nvSpPr>
        <p:spPr bwMode="auto">
          <a:xfrm>
            <a:off x="1981201" y="2019300"/>
            <a:ext cx="8244347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4-carbon long chain primary alcohol.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n-butanol, </a:t>
            </a:r>
            <a:r>
              <a:rPr kumimoji="0" lang="en-US" alt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tert</a:t>
            </a:r>
            <a:r>
              <a:rPr kumimoji="0" lang="en-US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-butanol and </a:t>
            </a:r>
            <a:r>
              <a:rPr kumimoji="0" lang="en-US" alt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isobutanol</a:t>
            </a:r>
            <a:r>
              <a:rPr kumimoji="0" lang="en-US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are used as additives to gasoline.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It can be produced as a renewable energy source by fermentation from biological sources.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It is distinguished from other </a:t>
            </a:r>
            <a:r>
              <a:rPr kumimoji="0" lang="en-US" alt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bioalcohols</a:t>
            </a:r>
            <a:r>
              <a:rPr kumimoji="0" lang="en-US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(bioethanol, </a:t>
            </a:r>
            <a:r>
              <a:rPr kumimoji="0" lang="en-US" altLang="tr-T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biomethanol</a:t>
            </a:r>
            <a:r>
              <a:rPr kumimoji="0" lang="en-US" altLang="tr-T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, etc.) produced by its many properties.</a:t>
            </a:r>
            <a:endParaRPr kumimoji="0" lang="tr-TR" altLang="tr-T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737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Production and use of butanol in the world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5448300" y="2708275"/>
            <a:ext cx="3024188" cy="4333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İn </a:t>
            </a:r>
            <a:r>
              <a:rPr kumimoji="0" lang="tr-T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the</a:t>
            </a:r>
            <a:r>
              <a:rPr kumimoji="0" lang="tr-T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tr-T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world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cxnSp>
        <p:nvCxnSpPr>
          <p:cNvPr id="6" name="Düz Ok Bağlayıcısı 5"/>
          <p:cNvCxnSpPr/>
          <p:nvPr/>
        </p:nvCxnSpPr>
        <p:spPr>
          <a:xfrm flipH="1">
            <a:off x="5664200" y="3284538"/>
            <a:ext cx="287338" cy="3603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7864475" y="3284538"/>
            <a:ext cx="319088" cy="36036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ikdörtgen 8"/>
          <p:cNvSpPr/>
          <p:nvPr/>
        </p:nvSpPr>
        <p:spPr>
          <a:xfrm>
            <a:off x="4727576" y="3716339"/>
            <a:ext cx="2016125" cy="1081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Synthetic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Petro-butanol</a:t>
            </a:r>
            <a:endParaRPr kumimoji="0" lang="tr-TR" sz="1400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from</a:t>
            </a:r>
            <a:r>
              <a:rPr kumimoji="0" 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fossil fuels;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081838" y="3716339"/>
            <a:ext cx="2254250" cy="1081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From</a:t>
            </a: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microorganisms</a:t>
            </a: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and</a:t>
            </a:r>
            <a:r>
              <a:rPr kumimoji="0" 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biomass</a:t>
            </a: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7081838" y="4905376"/>
            <a:ext cx="2254250" cy="158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it-IT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China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USA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Germany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Taiwan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it-IT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Brazil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4721226" y="4905376"/>
            <a:ext cx="2016125" cy="158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oxo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pathway, is obtained by 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Propylene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hydroformylation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.</a:t>
            </a:r>
            <a:endParaRPr kumimoji="0" 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3523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z="1600" dirty="0"/>
          </a:p>
          <a:p>
            <a:r>
              <a:rPr lang="en-US" sz="2000" dirty="0">
                <a:latin typeface="Comic Sans MS" panose="030F0702030302020204" pitchFamily="66" charset="0"/>
              </a:rPr>
              <a:t>Hydroformylation, also known as </a:t>
            </a:r>
            <a:r>
              <a:rPr lang="en-US" sz="2000" dirty="0" err="1">
                <a:latin typeface="Comic Sans MS" panose="030F0702030302020204" pitchFamily="66" charset="0"/>
              </a:rPr>
              <a:t>oxo</a:t>
            </a:r>
            <a:r>
              <a:rPr lang="en-US" sz="2000" dirty="0">
                <a:latin typeface="Comic Sans MS" panose="030F0702030302020204" pitchFamily="66" charset="0"/>
              </a:rPr>
              <a:t> synthesis or </a:t>
            </a:r>
            <a:r>
              <a:rPr lang="en-US" sz="2000" dirty="0" err="1">
                <a:latin typeface="Comic Sans MS" panose="030F0702030302020204" pitchFamily="66" charset="0"/>
              </a:rPr>
              <a:t>oxo</a:t>
            </a:r>
            <a:r>
              <a:rPr lang="en-US" sz="2000" dirty="0">
                <a:latin typeface="Comic Sans MS" panose="030F0702030302020204" pitchFamily="66" charset="0"/>
              </a:rPr>
              <a:t> process, is an industrial process for the production of aldehydes from alkenes. This chemical reaction requires the net addition of a formyl group (CHO) and a hydrogen atom to a carbon-carbon double bond.</a:t>
            </a:r>
          </a:p>
          <a:p>
            <a:endParaRPr lang="en-US" sz="2000" dirty="0">
              <a:latin typeface="Comic Sans MS" panose="030F0702030302020204" pitchFamily="66" charset="0"/>
            </a:endParaRPr>
          </a:p>
          <a:p>
            <a:endParaRPr lang="en-US" sz="2000" dirty="0">
              <a:latin typeface="Comic Sans MS" panose="030F0702030302020204" pitchFamily="66" charset="0"/>
            </a:endParaRPr>
          </a:p>
          <a:p>
            <a:r>
              <a:rPr lang="en-US" sz="2000" dirty="0">
                <a:latin typeface="Comic Sans MS" panose="030F0702030302020204" pitchFamily="66" charset="0"/>
              </a:rPr>
              <a:t>Aldehydes are important because they are easily converted to many secondary products. For example, the resulting aldehydes may be hydrogenated to alcohols.</a:t>
            </a:r>
            <a:endParaRPr lang="tr-TR" sz="2000" dirty="0" smtClean="0">
              <a:latin typeface="Comic Sans MS" panose="030F0702030302020204" pitchFamily="66" charset="0"/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54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255639" y="1628776"/>
            <a:ext cx="1054017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Biobutanol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can be used as an alternative renewable energy source;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Polysaccharides in biological raw materials such as sugar (sugar beet), starch (corn),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lignocellulosic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wastes (wheat straw) and microalgae (Chlorella sp.),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Decomposition to monomers by enzymes secreted by anaerobic Clostridium bacteria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and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It is carried out by fermentation of the bacteria to acetone, butanol and ethanol.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Industrial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production is currently limited.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It is shown in the literature that this situation can be solved by using metabolism engineering.</a:t>
            </a:r>
            <a:endParaRPr kumimoji="0" lang="tr-T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238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 err="1" smtClean="0"/>
              <a:t>Raw</a:t>
            </a:r>
            <a:r>
              <a:rPr lang="tr-TR" dirty="0" smtClean="0"/>
              <a:t> </a:t>
            </a:r>
            <a:r>
              <a:rPr lang="tr-TR" dirty="0" err="1" smtClean="0"/>
              <a:t>materials</a:t>
            </a:r>
            <a:endParaRPr lang="tr-TR" dirty="0"/>
          </a:p>
        </p:txBody>
      </p:sp>
      <p:sp>
        <p:nvSpPr>
          <p:cNvPr id="295939" name="AutoShape 2" descr="mÄ±sÄ±r ile ilgili gÃ¶rsel sonucu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40" name="AutoShape 4" descr="mÄ±sÄ±r ile ilgili gÃ¶rsel sonucu"/>
          <p:cNvSpPr>
            <a:spLocks noChangeAspect="1" noChangeArrowheads="1"/>
          </p:cNvSpPr>
          <p:nvPr/>
        </p:nvSpPr>
        <p:spPr bwMode="auto">
          <a:xfrm>
            <a:off x="1831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43" name="AutoShape 9" descr="Åeker melasÄ± ile ilgili gÃ¶rsel sonucu"/>
          <p:cNvSpPr>
            <a:spLocks noChangeAspect="1" noChangeArrowheads="1"/>
          </p:cNvSpPr>
          <p:nvPr/>
        </p:nvSpPr>
        <p:spPr bwMode="auto">
          <a:xfrm>
            <a:off x="1984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45" name="AutoShape 12" descr="saman ile ilgili gÃ¶rsel sonucu"/>
          <p:cNvSpPr>
            <a:spLocks noChangeAspect="1" noChangeArrowheads="1"/>
          </p:cNvSpPr>
          <p:nvPr/>
        </p:nvSpPr>
        <p:spPr bwMode="auto">
          <a:xfrm>
            <a:off x="2136775" y="3127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47" name="AutoShape 15" descr="mÄ±sÄ±r kepeÄi ile ilgili gÃ¶rsel sonucu"/>
          <p:cNvSpPr>
            <a:spLocks noChangeAspect="1" noChangeArrowheads="1"/>
          </p:cNvSpPr>
          <p:nvPr/>
        </p:nvSpPr>
        <p:spPr bwMode="auto">
          <a:xfrm>
            <a:off x="2289175" y="4651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49" name="AutoShape 18" descr="mÄ±sÄ±r sapÄ± ile ilgili gÃ¶rsel sonucu"/>
          <p:cNvSpPr>
            <a:spLocks noChangeAspect="1" noChangeArrowheads="1"/>
          </p:cNvSpPr>
          <p:nvPr/>
        </p:nvSpPr>
        <p:spPr bwMode="auto">
          <a:xfrm>
            <a:off x="2441575" y="6175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51" name="Metin kutusu 9"/>
          <p:cNvSpPr txBox="1">
            <a:spLocks noChangeArrowheads="1"/>
          </p:cNvSpPr>
          <p:nvPr/>
        </p:nvSpPr>
        <p:spPr bwMode="auto">
          <a:xfrm>
            <a:off x="4849813" y="2492376"/>
            <a:ext cx="7683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corn</a:t>
            </a:r>
            <a:endParaRPr kumimoji="0" lang="tr-TR" alt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52" name="Metin kutusu 16"/>
          <p:cNvSpPr txBox="1">
            <a:spLocks noChangeArrowheads="1"/>
          </p:cNvSpPr>
          <p:nvPr/>
        </p:nvSpPr>
        <p:spPr bwMode="auto">
          <a:xfrm>
            <a:off x="7029450" y="2492376"/>
            <a:ext cx="769938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rice</a:t>
            </a:r>
            <a:endParaRPr kumimoji="0" lang="tr-TR" alt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53" name="Metin kutusu 17"/>
          <p:cNvSpPr txBox="1">
            <a:spLocks noChangeArrowheads="1"/>
          </p:cNvSpPr>
          <p:nvPr/>
        </p:nvSpPr>
        <p:spPr bwMode="auto">
          <a:xfrm>
            <a:off x="8914253" y="2443164"/>
            <a:ext cx="12232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molasses</a:t>
            </a:r>
            <a:endParaRPr kumimoji="0" lang="tr-TR" alt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54" name="Metin kutusu 18"/>
          <p:cNvSpPr txBox="1">
            <a:spLocks noChangeArrowheads="1"/>
          </p:cNvSpPr>
          <p:nvPr/>
        </p:nvSpPr>
        <p:spPr bwMode="auto">
          <a:xfrm>
            <a:off x="4481514" y="4319589"/>
            <a:ext cx="160178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Wheat</a:t>
            </a:r>
            <a:r>
              <a:rPr kumimoji="0" lang="tr-TR" alt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tr-TR" alt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straw</a:t>
            </a:r>
            <a:endParaRPr kumimoji="0" lang="tr-TR" alt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55" name="Metin kutusu 19"/>
          <p:cNvSpPr txBox="1">
            <a:spLocks noChangeArrowheads="1"/>
          </p:cNvSpPr>
          <p:nvPr/>
        </p:nvSpPr>
        <p:spPr bwMode="auto">
          <a:xfrm>
            <a:off x="6669089" y="4294189"/>
            <a:ext cx="160178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Corn</a:t>
            </a:r>
            <a:r>
              <a:rPr kumimoji="0" lang="tr-TR" altLang="tr-TR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tr-TR" alt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bran</a:t>
            </a:r>
            <a:endParaRPr kumimoji="0" lang="tr-TR" alt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56" name="Metin kutusu 20"/>
          <p:cNvSpPr txBox="1">
            <a:spLocks noChangeArrowheads="1"/>
          </p:cNvSpPr>
          <p:nvPr/>
        </p:nvSpPr>
        <p:spPr bwMode="auto">
          <a:xfrm>
            <a:off x="8689975" y="4321175"/>
            <a:ext cx="1601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straw</a:t>
            </a:r>
            <a:endParaRPr kumimoji="0" lang="tr-TR" altLang="tr-T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2" name="Dikdörtgen 21"/>
          <p:cNvSpPr/>
          <p:nvPr/>
        </p:nvSpPr>
        <p:spPr>
          <a:xfrm>
            <a:off x="2132013" y="1760538"/>
            <a:ext cx="1728788" cy="51911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Starch</a:t>
            </a:r>
            <a:r>
              <a:rPr kumimoji="0" lang="tr-TR" sz="1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 </a:t>
            </a:r>
            <a:r>
              <a:rPr kumimoji="0" lang="tr-T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rich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2070100" y="3376614"/>
            <a:ext cx="1728788" cy="5175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lignocellulosic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4" name="Dikdörtgen 23"/>
          <p:cNvSpPr/>
          <p:nvPr/>
        </p:nvSpPr>
        <p:spPr>
          <a:xfrm>
            <a:off x="1984376" y="5157789"/>
            <a:ext cx="2024063" cy="51752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t>microorganisms</a:t>
            </a:r>
            <a:endParaRPr kumimoji="0" lang="tr-T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  <p:sp>
        <p:nvSpPr>
          <p:cNvPr id="295961" name="AutoShape 24" descr="dunaliella salina ile ilgili gÃ¶rsel sonucu"/>
          <p:cNvSpPr>
            <a:spLocks noChangeAspect="1" noChangeArrowheads="1"/>
          </p:cNvSpPr>
          <p:nvPr/>
        </p:nvSpPr>
        <p:spPr bwMode="auto">
          <a:xfrm>
            <a:off x="2593975" y="769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tr-TR" altLang="tr-TR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295963" name="Metin kutusu 28"/>
          <p:cNvSpPr txBox="1">
            <a:spLocks noChangeArrowheads="1"/>
          </p:cNvSpPr>
          <p:nvPr/>
        </p:nvSpPr>
        <p:spPr bwMode="auto">
          <a:xfrm>
            <a:off x="4578350" y="6026151"/>
            <a:ext cx="16017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Chlorella sp.</a:t>
            </a:r>
          </a:p>
        </p:txBody>
      </p:sp>
      <p:sp>
        <p:nvSpPr>
          <p:cNvPr id="295964" name="Metin kutusu 29"/>
          <p:cNvSpPr txBox="1">
            <a:spLocks noChangeArrowheads="1"/>
          </p:cNvSpPr>
          <p:nvPr/>
        </p:nvSpPr>
        <p:spPr bwMode="auto">
          <a:xfrm>
            <a:off x="6983414" y="6051551"/>
            <a:ext cx="16017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altLang="tr-TR" sz="1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Dunaliella sp. </a:t>
            </a:r>
          </a:p>
        </p:txBody>
      </p:sp>
    </p:spTree>
    <p:extLst>
      <p:ext uri="{BB962C8B-B14F-4D97-AF65-F5344CB8AC3E}">
        <p14:creationId xmlns:p14="http://schemas.microsoft.com/office/powerpoint/2010/main" val="2816061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Advantages</a:t>
            </a:r>
            <a:r>
              <a:rPr lang="tr-TR" sz="3600" i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biobutanol</a:t>
            </a:r>
            <a:endParaRPr lang="tr-TR" sz="3600" dirty="0"/>
          </a:p>
        </p:txBody>
      </p:sp>
      <p:sp>
        <p:nvSpPr>
          <p:cNvPr id="4" name="Metin kutusu 3"/>
          <p:cNvSpPr txBox="1"/>
          <p:nvPr/>
        </p:nvSpPr>
        <p:spPr>
          <a:xfrm>
            <a:off x="2207568" y="1916832"/>
            <a:ext cx="70567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According to ethanol and methanol;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Very good </a:t>
            </a:r>
            <a:r>
              <a:rPr kumimoji="0" lang="tr-T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mixing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with diesel fuels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Lower evaporation temperature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High density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High flash point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Low auto ignition temperature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Low moisture absorption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375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Microorganisms</a:t>
            </a:r>
            <a:r>
              <a:rPr lang="tr-TR" sz="3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for</a:t>
            </a:r>
            <a:r>
              <a:rPr lang="tr-TR" sz="3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butanol</a:t>
            </a:r>
            <a:r>
              <a:rPr lang="tr-TR" sz="36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tr-TR" sz="3600" i="1" dirty="0" err="1" smtClean="0">
                <a:latin typeface="Arial" pitchFamily="34" charset="0"/>
                <a:cs typeface="Arial" pitchFamily="34" charset="0"/>
              </a:rPr>
              <a:t>production</a:t>
            </a:r>
            <a:endParaRPr lang="tr-TR" sz="36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415481" y="2061424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Clostridium </a:t>
            </a:r>
            <a:r>
              <a:rPr kumimoji="0" lang="tr-TR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acetobutylicum</a:t>
            </a:r>
            <a:endParaRPr kumimoji="0" lang="tr-TR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444977" y="3718328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Clostridium </a:t>
            </a:r>
            <a:r>
              <a:rPr kumimoji="0" lang="tr-TR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cellulolyticum</a:t>
            </a:r>
            <a:endParaRPr kumimoji="0" lang="tr-TR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9" name="Metin kutusu 8"/>
          <p:cNvSpPr txBox="1"/>
          <p:nvPr/>
        </p:nvSpPr>
        <p:spPr>
          <a:xfrm>
            <a:off x="1491358" y="2889876"/>
            <a:ext cx="28758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Clostridium </a:t>
            </a:r>
            <a:r>
              <a:rPr kumimoji="0" lang="tr-TR" sz="1800" b="1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beinjerinckii</a:t>
            </a:r>
            <a:endParaRPr kumimoji="0" lang="tr-TR" sz="1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" name="Metin kutusu 9"/>
          <p:cNvSpPr txBox="1"/>
          <p:nvPr/>
        </p:nvSpPr>
        <p:spPr>
          <a:xfrm>
            <a:off x="4658045" y="2061424"/>
            <a:ext cx="56166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They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are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gram-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positive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obligate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anaerobic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bacteria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that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form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endospores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They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can ferment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polysaccharides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such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as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pentose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hexose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starch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cellulose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hemicellulose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It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can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produce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enzymes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such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as 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α-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amylase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β-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amylase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β-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glucosidase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and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glycoamylase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that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break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down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polysaccharides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to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their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monomers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Fermentation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products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are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butyric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acid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acetic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acid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butanol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acetone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, </a:t>
            </a:r>
            <a:r>
              <a:rPr kumimoji="0" lang="tr-T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ethanol</a:t>
            </a: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451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567</Words>
  <Application>Microsoft Office PowerPoint</Application>
  <PresentationFormat>Geniş ekran</PresentationFormat>
  <Paragraphs>133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ＭＳ Ｐゴシック</vt:lpstr>
      <vt:lpstr>ＭＳ Ｐゴシック</vt:lpstr>
      <vt:lpstr>Arial</vt:lpstr>
      <vt:lpstr>Comic Sans MS</vt:lpstr>
      <vt:lpstr>Lucida Sans Unicode</vt:lpstr>
      <vt:lpstr>Verdana</vt:lpstr>
      <vt:lpstr>Wingdings 2</vt:lpstr>
      <vt:lpstr>Wingdings 3</vt:lpstr>
      <vt:lpstr>1_Kalabalık</vt:lpstr>
      <vt:lpstr>BIOBUTANOL PRODUCTION</vt:lpstr>
      <vt:lpstr>alcohols</vt:lpstr>
      <vt:lpstr>What is butanol?</vt:lpstr>
      <vt:lpstr> Production and use of butanol in the world</vt:lpstr>
      <vt:lpstr>PowerPoint Sunusu</vt:lpstr>
      <vt:lpstr>PowerPoint Sunusu</vt:lpstr>
      <vt:lpstr>Raw materials</vt:lpstr>
      <vt:lpstr>Advantages of biobutanol</vt:lpstr>
      <vt:lpstr>Microorganisms for butanol production</vt:lpstr>
      <vt:lpstr>PowerPoint Sunusu</vt:lpstr>
      <vt:lpstr>metabolism</vt:lpstr>
      <vt:lpstr>butanol production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BIOBUTANOL PRODUCTION</dc:title>
  <dc:creator>Sevgi ERTUĞRUL</dc:creator>
  <cp:lastModifiedBy>Sevgi ERTUĞRUL</cp:lastModifiedBy>
  <cp:revision>1</cp:revision>
  <dcterms:created xsi:type="dcterms:W3CDTF">2020-01-19T10:55:27Z</dcterms:created>
  <dcterms:modified xsi:type="dcterms:W3CDTF">2020-01-19T10:58:54Z</dcterms:modified>
</cp:coreProperties>
</file>