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3" r:id="rId2"/>
    <p:sldId id="256" r:id="rId3"/>
    <p:sldId id="257" r:id="rId4"/>
    <p:sldId id="258" r:id="rId5"/>
    <p:sldId id="259" r:id="rId6"/>
    <p:sldId id="260" r:id="rId7"/>
    <p:sldId id="261" r:id="rId8"/>
    <p:sldId id="262"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12F443-EFB4-434F-B422-54D9386394E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633EC9BE-BF77-4E43-91C4-BC6B4B1DAF44}" type="datetimeFigureOut">
              <a:rPr lang="tr-TR" smtClean="0"/>
              <a:pPr/>
              <a:t>05.04.2012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AC12F443-EFB4-434F-B422-54D9386394E5}"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3EC9BE-BF77-4E43-91C4-BC6B4B1DAF44}" type="datetimeFigureOut">
              <a:rPr lang="tr-TR" smtClean="0"/>
              <a:pPr/>
              <a:t>05.04.2012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C12F443-EFB4-434F-B422-54D9386394E5}"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princeton.edu/~batke/itl/denise/mawali.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princeton.edu/~batke/itl/denise/zaydism.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rinceton.edu/~batke/itl/denise/kharijis.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princeton.edu/~batke/itl/denise/abdrahma.htm" TargetMode="External"/><Relationship Id="rId2" Type="http://schemas.openxmlformats.org/officeDocument/2006/relationships/hyperlink" Target="http://www.princeton.edu/~batke/itl/denise/abbasids.htm" TargetMode="External"/><Relationship Id="rId1" Type="http://schemas.openxmlformats.org/officeDocument/2006/relationships/slideLayout" Target="../slideLayouts/slideLayout2.xml"/><Relationship Id="rId4" Type="http://schemas.openxmlformats.org/officeDocument/2006/relationships/hyperlink" Target="http://www.princeton.edu/~batke/itl/denise/cordoba.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rinceton.edu/~batke/itl/denise/qaysite.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princeton.edu/~batke/itl/denise/abdmalik.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THE UMAYYAD CALİPHATE</a:t>
            </a:r>
            <a:endParaRPr lang="tr-TR" dirty="0"/>
          </a:p>
        </p:txBody>
      </p:sp>
      <p:sp>
        <p:nvSpPr>
          <p:cNvPr id="3" name="2 İçerik Yer Tutucusu"/>
          <p:cNvSpPr>
            <a:spLocks noGrp="1"/>
          </p:cNvSpPr>
          <p:nvPr>
            <p:ph idx="1"/>
          </p:nvPr>
        </p:nvSpPr>
        <p:spPr/>
        <p:txBody>
          <a:bodyPr/>
          <a:lstStyle/>
          <a:p>
            <a:pPr algn="ctr">
              <a:buNone/>
            </a:pPr>
            <a:r>
              <a:rPr lang="tr-TR" b="1" dirty="0" smtClean="0"/>
              <a:t>THE SUFYANID CALİPHS</a:t>
            </a:r>
          </a:p>
          <a:p>
            <a:r>
              <a:rPr lang="tr-TR" dirty="0" smtClean="0"/>
              <a:t>1) MU’AWIYA B. ABU SUFYAN</a:t>
            </a:r>
          </a:p>
          <a:p>
            <a:r>
              <a:rPr lang="tr-TR" dirty="0" smtClean="0"/>
              <a:t>2) YAZID B. MU’AWIYA</a:t>
            </a:r>
          </a:p>
          <a:p>
            <a:r>
              <a:rPr lang="tr-TR" dirty="0" smtClean="0"/>
              <a:t>3) MU’AWIYA B. YAZID </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Under his sons, </a:t>
            </a:r>
            <a:r>
              <a:rPr lang="en-US" dirty="0" err="1"/>
              <a:t>Walid</a:t>
            </a:r>
            <a:r>
              <a:rPr lang="en-US" dirty="0"/>
              <a:t> I (705-715) and </a:t>
            </a:r>
            <a:r>
              <a:rPr lang="en-US" dirty="0" err="1"/>
              <a:t>Sulayman</a:t>
            </a:r>
            <a:r>
              <a:rPr lang="en-US" dirty="0"/>
              <a:t> (715-717), the empire expanded westward to Morocco and Spain, and eastward to </a:t>
            </a:r>
            <a:r>
              <a:rPr lang="en-US" dirty="0" err="1"/>
              <a:t>Transoxiana</a:t>
            </a:r>
            <a:r>
              <a:rPr lang="en-US" dirty="0"/>
              <a:t>. Constantinople was </a:t>
            </a:r>
            <a:r>
              <a:rPr lang="en-US" dirty="0" err="1"/>
              <a:t>beseiged</a:t>
            </a:r>
            <a:r>
              <a:rPr lang="en-US" dirty="0"/>
              <a:t>, again unsuccessfully, for one year (717-718). This period also marks the building of several grand palaces and the famous Umayyad mosque in Damascus.</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With the death of </a:t>
            </a:r>
            <a:r>
              <a:rPr lang="en-US" dirty="0" err="1"/>
              <a:t>Sulayman</a:t>
            </a:r>
            <a:r>
              <a:rPr lang="en-US" dirty="0"/>
              <a:t>, power was transferred to his cousin </a:t>
            </a:r>
            <a:r>
              <a:rPr lang="en-US" dirty="0" err="1"/>
              <a:t>Umar</a:t>
            </a:r>
            <a:r>
              <a:rPr lang="en-US" dirty="0"/>
              <a:t> b. </a:t>
            </a:r>
            <a:r>
              <a:rPr lang="en-US" dirty="0" err="1"/>
              <a:t>Abd</a:t>
            </a:r>
            <a:r>
              <a:rPr lang="en-US" dirty="0"/>
              <a:t> al-Aziz (717-720). He enacted fiscal reforms which placed all Muslims, Arab and non-Arab (</a:t>
            </a:r>
            <a:r>
              <a:rPr lang="en-US" i="1" dirty="0" err="1">
                <a:hlinkClick r:id="rId2"/>
              </a:rPr>
              <a:t>mawali</a:t>
            </a:r>
            <a:r>
              <a:rPr lang="en-US" dirty="0"/>
              <a:t>), on equal footing.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en-US" dirty="0"/>
              <a:t> His successor, </a:t>
            </a:r>
            <a:r>
              <a:rPr lang="en-US" dirty="0" err="1"/>
              <a:t>Yazid</a:t>
            </a:r>
            <a:r>
              <a:rPr lang="en-US" dirty="0"/>
              <a:t> II (720-724), caused a renewal of the hostilities between the </a:t>
            </a:r>
            <a:r>
              <a:rPr lang="en-US" dirty="0" err="1"/>
              <a:t>Qaysites</a:t>
            </a:r>
            <a:r>
              <a:rPr lang="en-US" dirty="0"/>
              <a:t> and the </a:t>
            </a:r>
            <a:r>
              <a:rPr lang="en-US" dirty="0" err="1"/>
              <a:t>Kalbites</a:t>
            </a:r>
            <a:r>
              <a:rPr lang="en-US" dirty="0"/>
              <a:t> by openly favoring the </a:t>
            </a:r>
            <a:r>
              <a:rPr lang="en-US" dirty="0" err="1"/>
              <a:t>the</a:t>
            </a:r>
            <a:r>
              <a:rPr lang="en-US" dirty="0"/>
              <a:t> former. During </a:t>
            </a:r>
            <a:r>
              <a:rPr lang="en-US" dirty="0" err="1"/>
              <a:t>Hisham's</a:t>
            </a:r>
            <a:r>
              <a:rPr lang="en-US" dirty="0"/>
              <a:t> long reign (724-743), the Muslim empire reached the limits of its expansion. Discontent with the Umayyad regime manifested itself with the rebellion of </a:t>
            </a:r>
            <a:r>
              <a:rPr lang="en-US" dirty="0" err="1">
                <a:hlinkClick r:id="rId2"/>
              </a:rPr>
              <a:t>Zayd</a:t>
            </a:r>
            <a:r>
              <a:rPr lang="en-US" dirty="0">
                <a:hlinkClick r:id="rId2"/>
              </a:rPr>
              <a:t> b. Ali</a:t>
            </a:r>
            <a:r>
              <a:rPr lang="en-US" dirty="0"/>
              <a:t> in 740, while Berber revolts in North Africa that same year effectively cut off what is today Morocco and Spain from Umayyad rule.</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Under </a:t>
            </a:r>
            <a:r>
              <a:rPr lang="en-US" dirty="0" err="1"/>
              <a:t>Hisham's</a:t>
            </a:r>
            <a:r>
              <a:rPr lang="en-US" dirty="0"/>
              <a:t> successors, </a:t>
            </a:r>
            <a:r>
              <a:rPr lang="en-US" dirty="0" err="1"/>
              <a:t>Walid</a:t>
            </a:r>
            <a:r>
              <a:rPr lang="en-US" dirty="0"/>
              <a:t> II, </a:t>
            </a:r>
            <a:r>
              <a:rPr lang="en-US" dirty="0" err="1"/>
              <a:t>Yazid</a:t>
            </a:r>
            <a:r>
              <a:rPr lang="en-US" dirty="0"/>
              <a:t> III, and Ibrahim, a series of rebellions paralyzed the caliphate: </a:t>
            </a:r>
            <a:r>
              <a:rPr lang="en-US" dirty="0" err="1">
                <a:hlinkClick r:id="rId2"/>
              </a:rPr>
              <a:t>Kharijites</a:t>
            </a:r>
            <a:r>
              <a:rPr lang="en-US" dirty="0"/>
              <a:t> seized </a:t>
            </a:r>
            <a:r>
              <a:rPr lang="en-US" dirty="0" err="1"/>
              <a:t>Kufa</a:t>
            </a:r>
            <a:r>
              <a:rPr lang="en-US" dirty="0"/>
              <a:t>, and feuds between the </a:t>
            </a:r>
            <a:r>
              <a:rPr lang="en-US" dirty="0" err="1"/>
              <a:t>Qaysites</a:t>
            </a:r>
            <a:r>
              <a:rPr lang="en-US" dirty="0"/>
              <a:t> and </a:t>
            </a:r>
            <a:r>
              <a:rPr lang="en-US" dirty="0" err="1"/>
              <a:t>Kalbites</a:t>
            </a:r>
            <a:r>
              <a:rPr lang="en-US" dirty="0"/>
              <a:t> </a:t>
            </a:r>
            <a:r>
              <a:rPr lang="en-US" dirty="0" err="1"/>
              <a:t>errupted</a:t>
            </a:r>
            <a:r>
              <a:rPr lang="en-US" dirty="0"/>
              <a:t>.</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844824"/>
            <a:ext cx="8229600" cy="4281339"/>
          </a:xfrm>
        </p:spPr>
        <p:txBody>
          <a:bodyPr>
            <a:normAutofit/>
          </a:bodyPr>
          <a:lstStyle/>
          <a:p>
            <a:r>
              <a:rPr lang="en-US" dirty="0"/>
              <a:t>The last Umayyad caliph of Syria, </a:t>
            </a:r>
            <a:r>
              <a:rPr lang="en-US" dirty="0" err="1"/>
              <a:t>Marwan</a:t>
            </a:r>
            <a:r>
              <a:rPr lang="en-US" dirty="0"/>
              <a:t> II (744-750), attempted to restore order, but by this time the </a:t>
            </a:r>
            <a:r>
              <a:rPr lang="en-US" dirty="0">
                <a:hlinkClick r:id="rId2"/>
              </a:rPr>
              <a:t>Abbasid</a:t>
            </a:r>
            <a:r>
              <a:rPr lang="en-US" dirty="0"/>
              <a:t> revolutionary movement had gained momentum in the eastern provinces of the empire. In 749 Abu al-</a:t>
            </a:r>
            <a:r>
              <a:rPr lang="en-US" dirty="0" err="1"/>
              <a:t>Abbas</a:t>
            </a:r>
            <a:r>
              <a:rPr lang="en-US" dirty="0"/>
              <a:t> al-</a:t>
            </a:r>
            <a:r>
              <a:rPr lang="en-US" dirty="0" err="1"/>
              <a:t>Saffah</a:t>
            </a:r>
            <a:r>
              <a:rPr lang="en-US" dirty="0"/>
              <a:t> was proclaimed the first Abbasid caliph; the </a:t>
            </a:r>
            <a:r>
              <a:rPr lang="en-US" dirty="0" err="1"/>
              <a:t>Umayyads</a:t>
            </a:r>
            <a:r>
              <a:rPr lang="en-US" dirty="0"/>
              <a:t> were massacred in 750. Only one Umayyad, </a:t>
            </a:r>
            <a:r>
              <a:rPr lang="en-US" dirty="0" err="1">
                <a:hlinkClick r:id="rId3"/>
              </a:rPr>
              <a:t>Abd</a:t>
            </a:r>
            <a:r>
              <a:rPr lang="en-US" dirty="0">
                <a:hlinkClick r:id="rId3"/>
              </a:rPr>
              <a:t> al-</a:t>
            </a:r>
            <a:r>
              <a:rPr lang="en-US" dirty="0" err="1">
                <a:hlinkClick r:id="rId3"/>
              </a:rPr>
              <a:t>Rahman</a:t>
            </a:r>
            <a:r>
              <a:rPr lang="en-US" dirty="0"/>
              <a:t>, escaped: he fled to Spain where he established the dynasty of the </a:t>
            </a:r>
            <a:r>
              <a:rPr lang="en-US" dirty="0" err="1">
                <a:hlinkClick r:id="rId4"/>
              </a:rPr>
              <a:t>Umayyads</a:t>
            </a:r>
            <a:r>
              <a:rPr lang="en-US" dirty="0">
                <a:hlinkClick r:id="rId4"/>
              </a:rPr>
              <a:t> of Cordoba</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WHO İS MU’AWIYA B. ABU SUFYAN</a:t>
            </a:r>
            <a:endParaRPr lang="tr-TR" dirty="0"/>
          </a:p>
        </p:txBody>
      </p:sp>
      <p:sp>
        <p:nvSpPr>
          <p:cNvPr id="5" name="4 İçerik Yer Tutucusu"/>
          <p:cNvSpPr>
            <a:spLocks noGrp="1"/>
          </p:cNvSpPr>
          <p:nvPr>
            <p:ph idx="1"/>
          </p:nvPr>
        </p:nvSpPr>
        <p:spPr/>
        <p:txBody>
          <a:bodyPr/>
          <a:lstStyle/>
          <a:p>
            <a:r>
              <a:rPr lang="tr-TR" dirty="0" smtClean="0"/>
              <a:t> His </a:t>
            </a:r>
            <a:r>
              <a:rPr lang="tr-TR" dirty="0" err="1" smtClean="0"/>
              <a:t>father</a:t>
            </a:r>
            <a:r>
              <a:rPr lang="tr-TR" dirty="0" smtClean="0"/>
              <a:t> Abu </a:t>
            </a:r>
            <a:r>
              <a:rPr lang="tr-TR" dirty="0" err="1" smtClean="0"/>
              <a:t>Sufyan</a:t>
            </a:r>
            <a:r>
              <a:rPr lang="tr-TR" dirty="0" smtClean="0"/>
              <a:t>, had </a:t>
            </a:r>
            <a:r>
              <a:rPr lang="tr-TR" dirty="0" err="1" smtClean="0"/>
              <a:t>emerged</a:t>
            </a:r>
            <a:r>
              <a:rPr lang="tr-TR" dirty="0" smtClean="0"/>
              <a:t> as </a:t>
            </a:r>
            <a:r>
              <a:rPr lang="tr-TR" dirty="0" err="1" smtClean="0"/>
              <a:t>leader</a:t>
            </a:r>
            <a:r>
              <a:rPr lang="tr-TR" dirty="0" smtClean="0"/>
              <a:t> of </a:t>
            </a:r>
            <a:r>
              <a:rPr lang="tr-TR" dirty="0" err="1" smtClean="0"/>
              <a:t>the</a:t>
            </a:r>
            <a:r>
              <a:rPr lang="tr-TR" dirty="0" smtClean="0"/>
              <a:t> </a:t>
            </a:r>
            <a:r>
              <a:rPr lang="tr-TR" dirty="0" err="1" smtClean="0"/>
              <a:t>Meccans</a:t>
            </a:r>
            <a:r>
              <a:rPr lang="tr-TR" dirty="0" smtClean="0"/>
              <a:t> in </a:t>
            </a:r>
            <a:r>
              <a:rPr lang="tr-TR" dirty="0" err="1" smtClean="0"/>
              <a:t>the</a:t>
            </a:r>
            <a:r>
              <a:rPr lang="tr-TR" dirty="0" smtClean="0"/>
              <a:t> </a:t>
            </a:r>
            <a:r>
              <a:rPr lang="tr-TR" dirty="0" err="1" smtClean="0"/>
              <a:t>years</a:t>
            </a:r>
            <a:r>
              <a:rPr lang="tr-TR" dirty="0" smtClean="0"/>
              <a:t> </a:t>
            </a:r>
            <a:r>
              <a:rPr lang="tr-TR" dirty="0" err="1" smtClean="0"/>
              <a:t>that</a:t>
            </a:r>
            <a:r>
              <a:rPr lang="tr-TR" dirty="0" smtClean="0"/>
              <a:t> </a:t>
            </a:r>
            <a:r>
              <a:rPr lang="tr-TR" dirty="0" err="1" smtClean="0"/>
              <a:t>followed</a:t>
            </a:r>
            <a:r>
              <a:rPr lang="tr-TR" dirty="0" smtClean="0"/>
              <a:t> </a:t>
            </a:r>
            <a:r>
              <a:rPr lang="tr-TR" dirty="0" err="1" smtClean="0"/>
              <a:t>the</a:t>
            </a:r>
            <a:r>
              <a:rPr lang="tr-TR" dirty="0" smtClean="0"/>
              <a:t> </a:t>
            </a:r>
            <a:r>
              <a:rPr lang="tr-TR" dirty="0" err="1" smtClean="0"/>
              <a:t>battle</a:t>
            </a:r>
            <a:r>
              <a:rPr lang="tr-TR" dirty="0" smtClean="0"/>
              <a:t> of </a:t>
            </a:r>
            <a:r>
              <a:rPr lang="tr-TR" dirty="0" err="1" smtClean="0"/>
              <a:t>Badr</a:t>
            </a:r>
            <a:r>
              <a:rPr lang="tr-TR" dirty="0" smtClean="0"/>
              <a:t>.</a:t>
            </a:r>
          </a:p>
          <a:p>
            <a:r>
              <a:rPr lang="tr-TR" dirty="0" smtClean="0"/>
              <a:t>He </a:t>
            </a:r>
            <a:r>
              <a:rPr lang="tr-TR" dirty="0" err="1" smtClean="0"/>
              <a:t>received</a:t>
            </a:r>
            <a:r>
              <a:rPr lang="tr-TR" dirty="0" smtClean="0"/>
              <a:t> a </a:t>
            </a:r>
            <a:r>
              <a:rPr lang="tr-TR" dirty="0" err="1" smtClean="0"/>
              <a:t>political</a:t>
            </a:r>
            <a:r>
              <a:rPr lang="tr-TR" dirty="0" smtClean="0"/>
              <a:t> </a:t>
            </a:r>
            <a:r>
              <a:rPr lang="tr-TR" dirty="0" err="1" smtClean="0"/>
              <a:t>education</a:t>
            </a:r>
            <a:r>
              <a:rPr lang="tr-TR" dirty="0" smtClean="0"/>
              <a:t> in </a:t>
            </a:r>
            <a:r>
              <a:rPr lang="tr-TR" dirty="0" err="1" smtClean="0"/>
              <a:t>the</a:t>
            </a:r>
            <a:r>
              <a:rPr lang="tr-TR" dirty="0" smtClean="0"/>
              <a:t> </a:t>
            </a:r>
            <a:r>
              <a:rPr lang="tr-TR" dirty="0" err="1" smtClean="0"/>
              <a:t>best</a:t>
            </a:r>
            <a:r>
              <a:rPr lang="tr-TR" dirty="0" smtClean="0"/>
              <a:t> </a:t>
            </a:r>
            <a:r>
              <a:rPr lang="tr-TR" dirty="0" err="1" smtClean="0"/>
              <a:t>traditions</a:t>
            </a:r>
            <a:r>
              <a:rPr lang="tr-TR" dirty="0" smtClean="0"/>
              <a:t> of </a:t>
            </a:r>
            <a:r>
              <a:rPr lang="tr-TR" dirty="0" err="1" smtClean="0"/>
              <a:t>the</a:t>
            </a:r>
            <a:r>
              <a:rPr lang="tr-TR" dirty="0" smtClean="0"/>
              <a:t> </a:t>
            </a:r>
            <a:r>
              <a:rPr lang="tr-TR" dirty="0" err="1" smtClean="0"/>
              <a:t>Quraysh</a:t>
            </a:r>
            <a:r>
              <a:rPr lang="tr-TR" dirty="0" smtClean="0"/>
              <a:t>.</a:t>
            </a:r>
          </a:p>
          <a:p>
            <a:r>
              <a:rPr lang="tr-TR" dirty="0" smtClean="0"/>
              <a:t>He </a:t>
            </a:r>
            <a:r>
              <a:rPr lang="tr-TR" dirty="0" err="1" smtClean="0"/>
              <a:t>became</a:t>
            </a:r>
            <a:r>
              <a:rPr lang="tr-TR" dirty="0" smtClean="0"/>
              <a:t> a </a:t>
            </a:r>
            <a:r>
              <a:rPr lang="tr-TR" dirty="0" err="1" smtClean="0"/>
              <a:t>Muslim</a:t>
            </a:r>
            <a:r>
              <a:rPr lang="tr-TR" dirty="0" smtClean="0"/>
              <a:t> at </a:t>
            </a:r>
            <a:r>
              <a:rPr lang="tr-TR" dirty="0" err="1" smtClean="0"/>
              <a:t>the</a:t>
            </a:r>
            <a:r>
              <a:rPr lang="tr-TR" dirty="0" smtClean="0"/>
              <a:t> time of </a:t>
            </a:r>
            <a:r>
              <a:rPr lang="tr-TR" dirty="0" err="1" smtClean="0"/>
              <a:t>the</a:t>
            </a:r>
            <a:r>
              <a:rPr lang="tr-TR" dirty="0" smtClean="0"/>
              <a:t> </a:t>
            </a:r>
            <a:r>
              <a:rPr lang="tr-TR" dirty="0" err="1" smtClean="0"/>
              <a:t>conquest</a:t>
            </a:r>
            <a:r>
              <a:rPr lang="tr-TR" dirty="0" smtClean="0"/>
              <a:t> of </a:t>
            </a:r>
            <a:r>
              <a:rPr lang="tr-TR" dirty="0" err="1" smtClean="0"/>
              <a:t>Mecca</a:t>
            </a:r>
            <a:r>
              <a:rPr lang="tr-TR" dirty="0" smtClean="0"/>
              <a:t> (</a:t>
            </a:r>
            <a:r>
              <a:rPr lang="tr-TR" dirty="0" err="1" smtClean="0"/>
              <a:t>like</a:t>
            </a:r>
            <a:r>
              <a:rPr lang="tr-TR" dirty="0" smtClean="0"/>
              <a:t> his </a:t>
            </a:r>
            <a:r>
              <a:rPr lang="tr-TR" dirty="0" err="1" smtClean="0"/>
              <a:t>father</a:t>
            </a:r>
            <a:r>
              <a:rPr lang="tr-TR" dirty="0" smtClean="0"/>
              <a:t>)</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i</a:t>
            </a:r>
            <a:r>
              <a:rPr lang="tr-TR" dirty="0" smtClean="0"/>
              <a:t>n </a:t>
            </a:r>
            <a:r>
              <a:rPr lang="tr-TR" dirty="0" err="1" smtClean="0"/>
              <a:t>the</a:t>
            </a:r>
            <a:r>
              <a:rPr lang="tr-TR" dirty="0" smtClean="0"/>
              <a:t> time of </a:t>
            </a:r>
            <a:r>
              <a:rPr lang="tr-TR" dirty="0" err="1" smtClean="0"/>
              <a:t>first</a:t>
            </a:r>
            <a:r>
              <a:rPr lang="tr-TR" dirty="0" smtClean="0"/>
              <a:t> </a:t>
            </a:r>
            <a:r>
              <a:rPr lang="tr-TR" dirty="0" err="1" smtClean="0"/>
              <a:t>caliph</a:t>
            </a:r>
            <a:r>
              <a:rPr lang="tr-TR" dirty="0" smtClean="0"/>
              <a:t>, he </a:t>
            </a:r>
            <a:r>
              <a:rPr lang="tr-TR" dirty="0" err="1" smtClean="0"/>
              <a:t>and</a:t>
            </a:r>
            <a:r>
              <a:rPr lang="tr-TR" dirty="0" smtClean="0"/>
              <a:t> his </a:t>
            </a:r>
            <a:r>
              <a:rPr lang="tr-TR" dirty="0" err="1" smtClean="0"/>
              <a:t>elder</a:t>
            </a:r>
            <a:r>
              <a:rPr lang="tr-TR" dirty="0" smtClean="0"/>
              <a:t> </a:t>
            </a:r>
            <a:r>
              <a:rPr lang="tr-TR" dirty="0" err="1" smtClean="0"/>
              <a:t>brother</a:t>
            </a:r>
            <a:r>
              <a:rPr lang="tr-TR" dirty="0" smtClean="0"/>
              <a:t> </a:t>
            </a:r>
            <a:r>
              <a:rPr lang="tr-TR" dirty="0" err="1" smtClean="0"/>
              <a:t>Yazid</a:t>
            </a:r>
            <a:r>
              <a:rPr lang="tr-TR" dirty="0" smtClean="0"/>
              <a:t> </a:t>
            </a:r>
            <a:r>
              <a:rPr lang="tr-TR" dirty="0" err="1" smtClean="0"/>
              <a:t>went</a:t>
            </a:r>
            <a:r>
              <a:rPr lang="tr-TR" dirty="0" smtClean="0"/>
              <a:t> on </a:t>
            </a:r>
            <a:r>
              <a:rPr lang="tr-TR" dirty="0" err="1" smtClean="0"/>
              <a:t>the</a:t>
            </a:r>
            <a:r>
              <a:rPr lang="tr-TR" dirty="0" smtClean="0"/>
              <a:t> </a:t>
            </a:r>
            <a:r>
              <a:rPr lang="tr-TR" dirty="0" err="1" smtClean="0"/>
              <a:t>expeditions</a:t>
            </a:r>
            <a:r>
              <a:rPr lang="tr-TR" dirty="0" smtClean="0"/>
              <a:t> </a:t>
            </a:r>
            <a:r>
              <a:rPr lang="tr-TR" dirty="0" err="1" smtClean="0"/>
              <a:t>to</a:t>
            </a:r>
            <a:r>
              <a:rPr lang="tr-TR" dirty="0" smtClean="0"/>
              <a:t> </a:t>
            </a:r>
            <a:r>
              <a:rPr lang="tr-TR" dirty="0" err="1" smtClean="0"/>
              <a:t>Syria</a:t>
            </a:r>
            <a:r>
              <a:rPr lang="tr-TR" dirty="0" smtClean="0"/>
              <a:t>.</a:t>
            </a:r>
          </a:p>
          <a:p>
            <a:r>
              <a:rPr lang="tr-TR" dirty="0" err="1" smtClean="0"/>
              <a:t>Yazid’s</a:t>
            </a:r>
            <a:r>
              <a:rPr lang="tr-TR" dirty="0" smtClean="0"/>
              <a:t> </a:t>
            </a:r>
            <a:r>
              <a:rPr lang="tr-TR" dirty="0" err="1" smtClean="0"/>
              <a:t>premature</a:t>
            </a:r>
            <a:r>
              <a:rPr lang="tr-TR" dirty="0" smtClean="0"/>
              <a:t> </a:t>
            </a:r>
            <a:r>
              <a:rPr lang="tr-TR" dirty="0" err="1" smtClean="0"/>
              <a:t>death</a:t>
            </a:r>
            <a:r>
              <a:rPr lang="tr-TR" dirty="0" smtClean="0"/>
              <a:t> </a:t>
            </a:r>
            <a:r>
              <a:rPr lang="tr-TR" dirty="0" err="1" smtClean="0"/>
              <a:t>from</a:t>
            </a:r>
            <a:r>
              <a:rPr lang="tr-TR" dirty="0" smtClean="0"/>
              <a:t> </a:t>
            </a:r>
            <a:r>
              <a:rPr lang="tr-TR" dirty="0" err="1" smtClean="0"/>
              <a:t>plague</a:t>
            </a:r>
            <a:r>
              <a:rPr lang="tr-TR" dirty="0" smtClean="0"/>
              <a:t> </a:t>
            </a:r>
            <a:r>
              <a:rPr lang="tr-TR" dirty="0" err="1" smtClean="0"/>
              <a:t>meant</a:t>
            </a:r>
            <a:r>
              <a:rPr lang="tr-TR" dirty="0" smtClean="0"/>
              <a:t> </a:t>
            </a:r>
            <a:r>
              <a:rPr lang="tr-TR" dirty="0" err="1" smtClean="0"/>
              <a:t>that</a:t>
            </a:r>
            <a:r>
              <a:rPr lang="tr-TR" dirty="0" smtClean="0"/>
              <a:t> </a:t>
            </a:r>
            <a:r>
              <a:rPr lang="tr-TR" dirty="0" err="1" smtClean="0"/>
              <a:t>Mu’awiya</a:t>
            </a:r>
            <a:r>
              <a:rPr lang="tr-TR" dirty="0" smtClean="0"/>
              <a:t> </a:t>
            </a:r>
            <a:r>
              <a:rPr lang="tr-TR" dirty="0" err="1" smtClean="0"/>
              <a:t>came</a:t>
            </a:r>
            <a:r>
              <a:rPr lang="tr-TR" dirty="0" smtClean="0"/>
              <a:t> </a:t>
            </a:r>
            <a:r>
              <a:rPr lang="tr-TR" dirty="0" err="1" smtClean="0"/>
              <a:t>to</a:t>
            </a:r>
            <a:r>
              <a:rPr lang="tr-TR" dirty="0" smtClean="0"/>
              <a:t> be </a:t>
            </a:r>
            <a:r>
              <a:rPr lang="tr-TR" dirty="0" err="1" smtClean="0"/>
              <a:t>the</a:t>
            </a:r>
            <a:r>
              <a:rPr lang="tr-TR" dirty="0" smtClean="0"/>
              <a:t> </a:t>
            </a:r>
            <a:r>
              <a:rPr lang="tr-TR" dirty="0" err="1" smtClean="0"/>
              <a:t>leader</a:t>
            </a:r>
            <a:r>
              <a:rPr lang="tr-TR" dirty="0" smtClean="0"/>
              <a:t> of </a:t>
            </a:r>
            <a:r>
              <a:rPr lang="tr-TR" dirty="0" err="1" smtClean="0"/>
              <a:t>the</a:t>
            </a:r>
            <a:r>
              <a:rPr lang="tr-TR" dirty="0" smtClean="0"/>
              <a:t> </a:t>
            </a:r>
            <a:r>
              <a:rPr lang="tr-TR" dirty="0" err="1" smtClean="0"/>
              <a:t>family</a:t>
            </a:r>
            <a:r>
              <a:rPr lang="tr-TR" dirty="0" smtClean="0"/>
              <a:t> </a:t>
            </a:r>
            <a:r>
              <a:rPr lang="tr-TR" dirty="0" err="1" smtClean="0"/>
              <a:t>and</a:t>
            </a:r>
            <a:r>
              <a:rPr lang="tr-TR" dirty="0" smtClean="0"/>
              <a:t> </a:t>
            </a:r>
            <a:r>
              <a:rPr lang="tr-TR" dirty="0" err="1" smtClean="0"/>
              <a:t>governor</a:t>
            </a:r>
            <a:r>
              <a:rPr lang="tr-TR" dirty="0" smtClean="0"/>
              <a:t> of </a:t>
            </a:r>
            <a:r>
              <a:rPr lang="tr-TR" dirty="0" err="1" smtClean="0"/>
              <a:t>Syria</a:t>
            </a:r>
            <a:r>
              <a:rPr lang="tr-TR" dirty="0" smtClean="0"/>
              <a:t> </a:t>
            </a:r>
            <a:r>
              <a:rPr lang="tr-TR" dirty="0" err="1" smtClean="0"/>
              <a:t>after</a:t>
            </a:r>
            <a:r>
              <a:rPr lang="tr-TR" dirty="0" smtClean="0"/>
              <a:t> </a:t>
            </a:r>
            <a:r>
              <a:rPr lang="tr-TR" dirty="0" err="1" smtClean="0"/>
              <a:t>the</a:t>
            </a:r>
            <a:r>
              <a:rPr lang="tr-TR" dirty="0" smtClean="0"/>
              <a:t> </a:t>
            </a:r>
            <a:r>
              <a:rPr lang="tr-TR" dirty="0" err="1" smtClean="0"/>
              <a:t>death</a:t>
            </a:r>
            <a:r>
              <a:rPr lang="tr-TR" dirty="0" smtClean="0"/>
              <a:t> of Abu </a:t>
            </a:r>
            <a:r>
              <a:rPr lang="tr-TR" dirty="0" err="1" smtClean="0"/>
              <a:t>Ubayda</a:t>
            </a:r>
            <a:r>
              <a:rPr lang="tr-TR" dirty="0" smtClean="0"/>
              <a:t> </a:t>
            </a:r>
          </a:p>
          <a:p>
            <a:r>
              <a:rPr lang="tr-TR" dirty="0" smtClean="0"/>
              <a:t>He </a:t>
            </a:r>
            <a:r>
              <a:rPr lang="tr-TR" dirty="0" err="1" smtClean="0"/>
              <a:t>remained</a:t>
            </a:r>
            <a:r>
              <a:rPr lang="tr-TR" dirty="0" smtClean="0"/>
              <a:t> </a:t>
            </a:r>
            <a:r>
              <a:rPr lang="tr-TR" dirty="0" err="1" smtClean="0"/>
              <a:t>governor</a:t>
            </a:r>
            <a:r>
              <a:rPr lang="tr-TR" dirty="0" smtClean="0"/>
              <a:t> </a:t>
            </a:r>
            <a:r>
              <a:rPr lang="tr-TR" dirty="0" err="1" smtClean="0"/>
              <a:t>without</a:t>
            </a:r>
            <a:r>
              <a:rPr lang="tr-TR" dirty="0" smtClean="0"/>
              <a:t> </a:t>
            </a:r>
            <a:r>
              <a:rPr lang="tr-TR" dirty="0" err="1" smtClean="0"/>
              <a:t>interruption</a:t>
            </a:r>
            <a:r>
              <a:rPr lang="tr-TR" dirty="0" smtClean="0"/>
              <a:t> </a:t>
            </a:r>
            <a:r>
              <a:rPr lang="tr-TR" dirty="0" err="1" smtClean="0"/>
              <a:t>or</a:t>
            </a:r>
            <a:r>
              <a:rPr lang="tr-TR" dirty="0" smtClean="0"/>
              <a:t> </a:t>
            </a:r>
            <a:r>
              <a:rPr lang="tr-TR" dirty="0" err="1" smtClean="0"/>
              <a:t>challenge</a:t>
            </a:r>
            <a:r>
              <a:rPr lang="tr-TR" dirty="0" smtClean="0"/>
              <a:t> </a:t>
            </a:r>
            <a:r>
              <a:rPr lang="tr-TR" dirty="0" err="1" smtClean="0"/>
              <a:t>for</a:t>
            </a:r>
            <a:r>
              <a:rPr lang="tr-TR" dirty="0" smtClean="0"/>
              <a:t> </a:t>
            </a:r>
            <a:r>
              <a:rPr lang="tr-TR" dirty="0" err="1" smtClean="0"/>
              <a:t>the</a:t>
            </a:r>
            <a:r>
              <a:rPr lang="tr-TR" dirty="0" smtClean="0"/>
              <a:t> </a:t>
            </a:r>
            <a:r>
              <a:rPr lang="tr-TR" dirty="0" err="1" smtClean="0"/>
              <a:t>next</a:t>
            </a:r>
            <a:r>
              <a:rPr lang="tr-TR" dirty="0" smtClean="0"/>
              <a:t> </a:t>
            </a:r>
            <a:r>
              <a:rPr lang="tr-TR" dirty="0" err="1" smtClean="0"/>
              <a:t>twenty</a:t>
            </a:r>
            <a:r>
              <a:rPr lang="tr-TR" dirty="0" smtClean="0"/>
              <a:t> </a:t>
            </a:r>
            <a:r>
              <a:rPr lang="tr-TR" dirty="0" err="1" smtClean="0"/>
              <a:t>years</a:t>
            </a:r>
            <a:r>
              <a:rPr lang="tr-TR" dirty="0" smtClean="0"/>
              <a:t>, </a:t>
            </a:r>
            <a:r>
              <a:rPr lang="tr-TR" dirty="0" err="1" smtClean="0"/>
              <a:t>thus</a:t>
            </a:r>
            <a:r>
              <a:rPr lang="tr-TR" dirty="0" smtClean="0"/>
              <a:t> </a:t>
            </a:r>
            <a:r>
              <a:rPr lang="tr-TR" dirty="0" err="1" smtClean="0"/>
              <a:t>obtaining</a:t>
            </a:r>
            <a:r>
              <a:rPr lang="tr-TR" dirty="0" smtClean="0"/>
              <a:t> an </a:t>
            </a:r>
            <a:r>
              <a:rPr lang="tr-TR" dirty="0" err="1" smtClean="0"/>
              <a:t>unrivalled</a:t>
            </a:r>
            <a:r>
              <a:rPr lang="tr-TR" dirty="0" smtClean="0"/>
              <a:t> </a:t>
            </a:r>
            <a:r>
              <a:rPr lang="tr-TR" dirty="0" err="1" smtClean="0"/>
              <a:t>opportunity</a:t>
            </a:r>
            <a:r>
              <a:rPr lang="tr-TR" dirty="0" smtClean="0"/>
              <a:t> </a:t>
            </a:r>
            <a:r>
              <a:rPr lang="tr-TR" dirty="0" err="1" smtClean="0"/>
              <a:t>to</a:t>
            </a:r>
            <a:r>
              <a:rPr lang="tr-TR" dirty="0" smtClean="0"/>
              <a:t> </a:t>
            </a:r>
            <a:r>
              <a:rPr lang="tr-TR" dirty="0" err="1" smtClean="0"/>
              <a:t>build</a:t>
            </a:r>
            <a:r>
              <a:rPr lang="tr-TR" dirty="0" smtClean="0"/>
              <a:t> </a:t>
            </a:r>
            <a:r>
              <a:rPr lang="tr-TR" dirty="0" err="1" smtClean="0"/>
              <a:t>up</a:t>
            </a:r>
            <a:r>
              <a:rPr lang="tr-TR" dirty="0" smtClean="0"/>
              <a:t> </a:t>
            </a:r>
            <a:r>
              <a:rPr lang="tr-TR" dirty="0" err="1" smtClean="0"/>
              <a:t>and</a:t>
            </a:r>
            <a:r>
              <a:rPr lang="tr-TR" dirty="0" smtClean="0"/>
              <a:t> </a:t>
            </a:r>
            <a:r>
              <a:rPr lang="tr-TR" dirty="0" err="1" smtClean="0"/>
              <a:t>strengthen</a:t>
            </a:r>
            <a:r>
              <a:rPr lang="tr-TR" dirty="0" smtClean="0"/>
              <a:t> his </a:t>
            </a:r>
            <a:r>
              <a:rPr lang="tr-TR" dirty="0" err="1" smtClean="0"/>
              <a:t>power</a:t>
            </a:r>
            <a:r>
              <a:rPr lang="tr-TR" dirty="0" smtClean="0"/>
              <a:t> </a:t>
            </a:r>
            <a:r>
              <a:rPr lang="tr-TR" dirty="0" err="1" smtClean="0"/>
              <a:t>base</a:t>
            </a:r>
            <a:r>
              <a:rPr lang="tr-TR" dirty="0" smtClean="0"/>
              <a:t> in </a:t>
            </a:r>
            <a:r>
              <a:rPr lang="tr-TR" dirty="0" err="1" smtClean="0"/>
              <a:t>the</a:t>
            </a:r>
            <a:r>
              <a:rPr lang="tr-TR" dirty="0" smtClean="0"/>
              <a:t> </a:t>
            </a:r>
            <a:r>
              <a:rPr lang="tr-TR" dirty="0" err="1" smtClean="0"/>
              <a:t>province</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He </a:t>
            </a:r>
            <a:r>
              <a:rPr lang="tr-TR" dirty="0" err="1" smtClean="0"/>
              <a:t>knew</a:t>
            </a:r>
            <a:r>
              <a:rPr lang="tr-TR" dirty="0" smtClean="0"/>
              <a:t> </a:t>
            </a:r>
            <a:r>
              <a:rPr lang="tr-TR" dirty="0" err="1" smtClean="0"/>
              <a:t>that</a:t>
            </a:r>
            <a:r>
              <a:rPr lang="tr-TR" dirty="0" smtClean="0"/>
              <a:t> </a:t>
            </a:r>
            <a:r>
              <a:rPr lang="tr-TR" dirty="0" err="1" smtClean="0"/>
              <a:t>most</a:t>
            </a:r>
            <a:r>
              <a:rPr lang="tr-TR" dirty="0" smtClean="0"/>
              <a:t> </a:t>
            </a:r>
            <a:r>
              <a:rPr lang="tr-TR" dirty="0" err="1" smtClean="0"/>
              <a:t>people</a:t>
            </a:r>
            <a:r>
              <a:rPr lang="tr-TR" dirty="0" smtClean="0"/>
              <a:t> </a:t>
            </a:r>
            <a:r>
              <a:rPr lang="tr-TR" dirty="0" err="1" smtClean="0"/>
              <a:t>have</a:t>
            </a:r>
            <a:r>
              <a:rPr lang="tr-TR" dirty="0" smtClean="0"/>
              <a:t> a </a:t>
            </a:r>
            <a:r>
              <a:rPr lang="tr-TR" dirty="0" err="1" smtClean="0"/>
              <a:t>price</a:t>
            </a:r>
            <a:r>
              <a:rPr lang="tr-TR" dirty="0" smtClean="0"/>
              <a:t> </a:t>
            </a:r>
            <a:r>
              <a:rPr lang="tr-TR" dirty="0" err="1" smtClean="0"/>
              <a:t>and</a:t>
            </a:r>
            <a:r>
              <a:rPr lang="tr-TR" dirty="0" smtClean="0"/>
              <a:t> he </a:t>
            </a:r>
            <a:r>
              <a:rPr lang="tr-TR" dirty="0" err="1" smtClean="0"/>
              <a:t>was</a:t>
            </a:r>
            <a:r>
              <a:rPr lang="tr-TR" dirty="0" smtClean="0"/>
              <a:t> </a:t>
            </a:r>
            <a:r>
              <a:rPr lang="tr-TR" dirty="0" err="1" smtClean="0"/>
              <a:t>prepared</a:t>
            </a:r>
            <a:r>
              <a:rPr lang="tr-TR" dirty="0" smtClean="0"/>
              <a:t> </a:t>
            </a:r>
            <a:r>
              <a:rPr lang="tr-TR" dirty="0" err="1" smtClean="0"/>
              <a:t>to</a:t>
            </a:r>
            <a:r>
              <a:rPr lang="tr-TR" dirty="0" smtClean="0"/>
              <a:t> pay it </a:t>
            </a:r>
            <a:r>
              <a:rPr lang="tr-TR" dirty="0" err="1" smtClean="0"/>
              <a:t>to</a:t>
            </a:r>
            <a:r>
              <a:rPr lang="tr-TR" dirty="0" smtClean="0"/>
              <a:t> </a:t>
            </a:r>
            <a:r>
              <a:rPr lang="tr-TR" dirty="0" err="1" smtClean="0"/>
              <a:t>avoid</a:t>
            </a:r>
            <a:r>
              <a:rPr lang="tr-TR" dirty="0" smtClean="0"/>
              <a:t> </a:t>
            </a:r>
            <a:r>
              <a:rPr lang="tr-TR" dirty="0" err="1" smtClean="0"/>
              <a:t>conflict</a:t>
            </a:r>
            <a:r>
              <a:rPr lang="tr-TR" dirty="0" smtClean="0"/>
              <a:t>.</a:t>
            </a:r>
          </a:p>
          <a:p>
            <a:r>
              <a:rPr lang="tr-TR" dirty="0" smtClean="0"/>
              <a:t>i</a:t>
            </a:r>
            <a:r>
              <a:rPr lang="tr-TR" dirty="0" smtClean="0"/>
              <a:t>n </a:t>
            </a:r>
            <a:r>
              <a:rPr lang="tr-TR" dirty="0" smtClean="0"/>
              <a:t>his </a:t>
            </a:r>
            <a:r>
              <a:rPr lang="tr-TR" dirty="0" err="1" smtClean="0"/>
              <a:t>caliphate</a:t>
            </a:r>
            <a:r>
              <a:rPr lang="tr-TR" dirty="0" smtClean="0"/>
              <a:t>, </a:t>
            </a:r>
            <a:r>
              <a:rPr lang="tr-TR" dirty="0" err="1" smtClean="0"/>
              <a:t>the</a:t>
            </a:r>
            <a:r>
              <a:rPr lang="tr-TR" dirty="0" smtClean="0"/>
              <a:t> </a:t>
            </a:r>
            <a:r>
              <a:rPr lang="tr-TR" dirty="0" err="1" smtClean="0"/>
              <a:t>most</a:t>
            </a:r>
            <a:r>
              <a:rPr lang="tr-TR" dirty="0" smtClean="0"/>
              <a:t> </a:t>
            </a:r>
            <a:r>
              <a:rPr lang="tr-TR" dirty="0" err="1" smtClean="0"/>
              <a:t>serious</a:t>
            </a:r>
            <a:r>
              <a:rPr lang="tr-TR" dirty="0" smtClean="0"/>
              <a:t> </a:t>
            </a:r>
            <a:r>
              <a:rPr lang="tr-TR" dirty="0" err="1" smtClean="0"/>
              <a:t>difficulties</a:t>
            </a:r>
            <a:r>
              <a:rPr lang="tr-TR" dirty="0" smtClean="0"/>
              <a:t> he </a:t>
            </a:r>
            <a:r>
              <a:rPr lang="tr-TR" dirty="0" err="1" smtClean="0"/>
              <a:t>faced</a:t>
            </a:r>
            <a:r>
              <a:rPr lang="tr-TR" dirty="0" smtClean="0"/>
              <a:t> </a:t>
            </a:r>
            <a:r>
              <a:rPr lang="tr-TR" dirty="0" err="1" smtClean="0"/>
              <a:t>were</a:t>
            </a:r>
            <a:r>
              <a:rPr lang="tr-TR" dirty="0" smtClean="0"/>
              <a:t> in </a:t>
            </a:r>
            <a:r>
              <a:rPr lang="tr-TR" dirty="0" err="1" smtClean="0"/>
              <a:t>Iraq</a:t>
            </a:r>
            <a:r>
              <a:rPr lang="tr-TR" dirty="0" smtClean="0"/>
              <a:t>.</a:t>
            </a:r>
          </a:p>
          <a:p>
            <a:r>
              <a:rPr lang="tr-TR" dirty="0" smtClean="0"/>
              <a:t>i</a:t>
            </a:r>
            <a:r>
              <a:rPr lang="tr-TR" dirty="0" smtClean="0"/>
              <a:t>n </a:t>
            </a:r>
            <a:r>
              <a:rPr lang="tr-TR" dirty="0" err="1" smtClean="0"/>
              <a:t>the</a:t>
            </a:r>
            <a:r>
              <a:rPr lang="tr-TR" dirty="0" smtClean="0"/>
              <a:t> </a:t>
            </a:r>
            <a:r>
              <a:rPr lang="tr-TR" dirty="0" err="1" smtClean="0"/>
              <a:t>last</a:t>
            </a:r>
            <a:r>
              <a:rPr lang="tr-TR" dirty="0" smtClean="0"/>
              <a:t> </a:t>
            </a:r>
            <a:r>
              <a:rPr lang="tr-TR" dirty="0" err="1" smtClean="0"/>
              <a:t>years</a:t>
            </a:r>
            <a:r>
              <a:rPr lang="tr-TR" dirty="0" smtClean="0"/>
              <a:t> of his </a:t>
            </a:r>
            <a:r>
              <a:rPr lang="tr-TR" dirty="0" err="1" smtClean="0"/>
              <a:t>reign</a:t>
            </a:r>
            <a:r>
              <a:rPr lang="tr-TR" dirty="0" smtClean="0"/>
              <a:t>, he </a:t>
            </a:r>
            <a:r>
              <a:rPr lang="tr-TR" dirty="0" err="1" smtClean="0"/>
              <a:t>was</a:t>
            </a:r>
            <a:r>
              <a:rPr lang="tr-TR" dirty="0" smtClean="0"/>
              <a:t> </a:t>
            </a:r>
            <a:r>
              <a:rPr lang="tr-TR" dirty="0" err="1" smtClean="0"/>
              <a:t>determined</a:t>
            </a:r>
            <a:r>
              <a:rPr lang="tr-TR" dirty="0" smtClean="0"/>
              <a:t> </a:t>
            </a:r>
            <a:r>
              <a:rPr lang="tr-TR" dirty="0" err="1" smtClean="0"/>
              <a:t>that</a:t>
            </a:r>
            <a:r>
              <a:rPr lang="tr-TR" dirty="0" smtClean="0"/>
              <a:t> his son </a:t>
            </a:r>
            <a:r>
              <a:rPr lang="tr-TR" dirty="0" err="1" smtClean="0"/>
              <a:t>Yazid</a:t>
            </a:r>
            <a:r>
              <a:rPr lang="tr-TR" dirty="0" smtClean="0"/>
              <a:t> </a:t>
            </a:r>
            <a:r>
              <a:rPr lang="tr-TR" dirty="0" err="1" smtClean="0"/>
              <a:t>should</a:t>
            </a:r>
            <a:r>
              <a:rPr lang="tr-TR" dirty="0" smtClean="0"/>
              <a:t> </a:t>
            </a:r>
            <a:r>
              <a:rPr lang="tr-TR" dirty="0" err="1" smtClean="0"/>
              <a:t>succeed</a:t>
            </a:r>
            <a:r>
              <a:rPr lang="tr-TR" dirty="0" smtClean="0"/>
              <a:t> </a:t>
            </a:r>
            <a:r>
              <a:rPr lang="tr-TR" dirty="0" err="1" smtClean="0"/>
              <a:t>him</a:t>
            </a:r>
            <a:r>
              <a:rPr lang="tr-TR" dirty="0" smtClean="0"/>
              <a:t> </a:t>
            </a:r>
            <a:r>
              <a:rPr lang="tr-TR" dirty="0" err="1" smtClean="0"/>
              <a:t>and</a:t>
            </a:r>
            <a:r>
              <a:rPr lang="tr-TR" dirty="0" smtClean="0"/>
              <a:t> </a:t>
            </a:r>
            <a:r>
              <a:rPr lang="tr-TR" dirty="0" err="1" smtClean="0"/>
              <a:t>that</a:t>
            </a:r>
            <a:r>
              <a:rPr lang="tr-TR" dirty="0" smtClean="0"/>
              <a:t> he </a:t>
            </a:r>
            <a:r>
              <a:rPr lang="tr-TR" dirty="0" err="1" smtClean="0"/>
              <a:t>should</a:t>
            </a:r>
            <a:r>
              <a:rPr lang="tr-TR" dirty="0" smtClean="0"/>
              <a:t> be </a:t>
            </a:r>
            <a:r>
              <a:rPr lang="tr-TR" dirty="0" err="1" smtClean="0"/>
              <a:t>formally</a:t>
            </a:r>
            <a:r>
              <a:rPr lang="tr-TR" dirty="0" smtClean="0"/>
              <a:t> </a:t>
            </a:r>
            <a:r>
              <a:rPr lang="tr-TR" dirty="0" err="1" smtClean="0"/>
              <a:t>acknowledged</a:t>
            </a:r>
            <a:r>
              <a:rPr lang="tr-TR" dirty="0" smtClean="0"/>
              <a:t> </a:t>
            </a:r>
            <a:r>
              <a:rPr lang="tr-TR" dirty="0" err="1" smtClean="0"/>
              <a:t>by</a:t>
            </a:r>
            <a:r>
              <a:rPr lang="tr-TR" dirty="0" smtClean="0"/>
              <a:t> </a:t>
            </a:r>
            <a:r>
              <a:rPr lang="tr-TR" dirty="0" err="1" smtClean="0"/>
              <a:t>the</a:t>
            </a:r>
            <a:r>
              <a:rPr lang="tr-TR" dirty="0" smtClean="0"/>
              <a:t> </a:t>
            </a:r>
            <a:r>
              <a:rPr lang="tr-TR" dirty="0" err="1" smtClean="0"/>
              <a:t>Muslim</a:t>
            </a:r>
            <a:r>
              <a:rPr lang="tr-TR" dirty="0" smtClean="0"/>
              <a:t> </a:t>
            </a:r>
            <a:r>
              <a:rPr lang="tr-TR" dirty="0" err="1" smtClean="0"/>
              <a:t>community</a:t>
            </a:r>
            <a:r>
              <a:rPr lang="tr-TR" dirty="0" smtClean="0"/>
              <a:t> in his </a:t>
            </a:r>
            <a:r>
              <a:rPr lang="tr-TR" dirty="0" err="1" smtClean="0"/>
              <a:t>father’s</a:t>
            </a:r>
            <a:r>
              <a:rPr lang="tr-TR" dirty="0" smtClean="0"/>
              <a:t> </a:t>
            </a:r>
            <a:r>
              <a:rPr lang="tr-TR" dirty="0" err="1" smtClean="0"/>
              <a:t>lifetime</a:t>
            </a:r>
            <a:r>
              <a:rPr lang="tr-TR" dirty="0" smtClean="0"/>
              <a:t>.</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YAZID B. MU’AWIYA</a:t>
            </a:r>
            <a:endParaRPr lang="tr-TR" dirty="0"/>
          </a:p>
        </p:txBody>
      </p:sp>
      <p:sp>
        <p:nvSpPr>
          <p:cNvPr id="3" name="2 İçerik Yer Tutucusu"/>
          <p:cNvSpPr>
            <a:spLocks noGrp="1"/>
          </p:cNvSpPr>
          <p:nvPr>
            <p:ph idx="1"/>
          </p:nvPr>
        </p:nvSpPr>
        <p:spPr/>
        <p:txBody>
          <a:bodyPr>
            <a:normAutofit/>
          </a:bodyPr>
          <a:lstStyle/>
          <a:p>
            <a:r>
              <a:rPr lang="tr-TR" dirty="0" smtClean="0"/>
              <a:t>On </a:t>
            </a:r>
            <a:r>
              <a:rPr lang="tr-TR" dirty="0" err="1" smtClean="0"/>
              <a:t>the</a:t>
            </a:r>
            <a:r>
              <a:rPr lang="tr-TR" dirty="0" smtClean="0"/>
              <a:t> </a:t>
            </a:r>
            <a:r>
              <a:rPr lang="tr-TR" dirty="0" err="1" smtClean="0"/>
              <a:t>death</a:t>
            </a:r>
            <a:r>
              <a:rPr lang="tr-TR" dirty="0" smtClean="0"/>
              <a:t> of </a:t>
            </a:r>
            <a:r>
              <a:rPr lang="tr-TR" dirty="0" err="1" smtClean="0"/>
              <a:t>Mu’awiya</a:t>
            </a:r>
            <a:r>
              <a:rPr lang="tr-TR" dirty="0" smtClean="0"/>
              <a:t>, </a:t>
            </a:r>
            <a:r>
              <a:rPr lang="tr-TR" dirty="0" err="1" smtClean="0"/>
              <a:t>Husayn</a:t>
            </a:r>
            <a:r>
              <a:rPr lang="tr-TR" dirty="0" smtClean="0"/>
              <a:t> b. Ali’ </a:t>
            </a:r>
            <a:r>
              <a:rPr lang="tr-TR" dirty="0" err="1" smtClean="0"/>
              <a:t>left</a:t>
            </a:r>
            <a:r>
              <a:rPr lang="tr-TR" dirty="0" smtClean="0"/>
              <a:t> his </a:t>
            </a:r>
            <a:r>
              <a:rPr lang="tr-TR" dirty="0" err="1" smtClean="0"/>
              <a:t>place</a:t>
            </a:r>
            <a:r>
              <a:rPr lang="tr-TR" dirty="0" smtClean="0"/>
              <a:t> of </a:t>
            </a:r>
            <a:r>
              <a:rPr lang="tr-TR" dirty="0" err="1" smtClean="0"/>
              <a:t>retirement</a:t>
            </a:r>
            <a:r>
              <a:rPr lang="tr-TR" dirty="0" smtClean="0"/>
              <a:t> in </a:t>
            </a:r>
            <a:r>
              <a:rPr lang="tr-TR" dirty="0" err="1" smtClean="0"/>
              <a:t>Medina</a:t>
            </a:r>
            <a:r>
              <a:rPr lang="tr-TR" dirty="0" smtClean="0"/>
              <a:t> </a:t>
            </a:r>
            <a:r>
              <a:rPr lang="tr-TR" dirty="0" err="1" smtClean="0"/>
              <a:t>and</a:t>
            </a:r>
            <a:r>
              <a:rPr lang="tr-TR" dirty="0" smtClean="0"/>
              <a:t> </a:t>
            </a:r>
            <a:r>
              <a:rPr lang="tr-TR" dirty="0" err="1" smtClean="0"/>
              <a:t>travelled</a:t>
            </a:r>
            <a:r>
              <a:rPr lang="tr-TR" dirty="0" smtClean="0"/>
              <a:t> </a:t>
            </a:r>
            <a:r>
              <a:rPr lang="tr-TR" dirty="0" err="1" smtClean="0"/>
              <a:t>across</a:t>
            </a:r>
            <a:r>
              <a:rPr lang="tr-TR" dirty="0" smtClean="0"/>
              <a:t> </a:t>
            </a:r>
            <a:r>
              <a:rPr lang="tr-TR" dirty="0" err="1" smtClean="0"/>
              <a:t>the</a:t>
            </a:r>
            <a:r>
              <a:rPr lang="tr-TR" dirty="0" smtClean="0"/>
              <a:t> </a:t>
            </a:r>
            <a:r>
              <a:rPr lang="tr-TR" dirty="0" err="1" smtClean="0"/>
              <a:t>desert</a:t>
            </a:r>
            <a:r>
              <a:rPr lang="tr-TR" dirty="0" smtClean="0"/>
              <a:t> </a:t>
            </a:r>
            <a:r>
              <a:rPr lang="tr-TR" dirty="0" err="1" smtClean="0"/>
              <a:t>towards</a:t>
            </a:r>
            <a:r>
              <a:rPr lang="tr-TR" dirty="0" smtClean="0"/>
              <a:t> </a:t>
            </a:r>
            <a:r>
              <a:rPr lang="tr-TR" dirty="0" err="1" smtClean="0"/>
              <a:t>Kufa</a:t>
            </a:r>
            <a:r>
              <a:rPr lang="tr-TR" dirty="0" smtClean="0"/>
              <a:t> </a:t>
            </a:r>
            <a:r>
              <a:rPr lang="tr-TR" dirty="0" err="1" smtClean="0"/>
              <a:t>to</a:t>
            </a:r>
            <a:r>
              <a:rPr lang="tr-TR" dirty="0" smtClean="0"/>
              <a:t> </a:t>
            </a:r>
            <a:r>
              <a:rPr lang="tr-TR" dirty="0" err="1" smtClean="0"/>
              <a:t>seek</a:t>
            </a:r>
            <a:r>
              <a:rPr lang="tr-TR" dirty="0" smtClean="0"/>
              <a:t> his </a:t>
            </a:r>
            <a:r>
              <a:rPr lang="tr-TR" dirty="0" err="1" smtClean="0"/>
              <a:t>supporters</a:t>
            </a:r>
            <a:r>
              <a:rPr lang="tr-TR" dirty="0" smtClean="0"/>
              <a:t>, </a:t>
            </a:r>
            <a:r>
              <a:rPr lang="tr-TR" dirty="0" err="1" smtClean="0"/>
              <a:t>accompanied</a:t>
            </a:r>
            <a:r>
              <a:rPr lang="tr-TR" dirty="0" smtClean="0"/>
              <a:t> </a:t>
            </a:r>
            <a:r>
              <a:rPr lang="tr-TR" dirty="0" err="1" smtClean="0"/>
              <a:t>only</a:t>
            </a:r>
            <a:r>
              <a:rPr lang="tr-TR" dirty="0" smtClean="0"/>
              <a:t> </a:t>
            </a:r>
            <a:r>
              <a:rPr lang="tr-TR" dirty="0" err="1" smtClean="0"/>
              <a:t>by</a:t>
            </a:r>
            <a:r>
              <a:rPr lang="tr-TR" dirty="0" smtClean="0"/>
              <a:t> a </a:t>
            </a:r>
            <a:r>
              <a:rPr lang="tr-TR" dirty="0" err="1" smtClean="0"/>
              <a:t>small</a:t>
            </a:r>
            <a:r>
              <a:rPr lang="tr-TR" dirty="0" smtClean="0"/>
              <a:t> </a:t>
            </a:r>
            <a:r>
              <a:rPr lang="tr-TR" dirty="0" err="1" smtClean="0"/>
              <a:t>band</a:t>
            </a:r>
            <a:r>
              <a:rPr lang="tr-TR" dirty="0" smtClean="0"/>
              <a:t> of </a:t>
            </a:r>
            <a:r>
              <a:rPr lang="tr-TR" dirty="0" err="1" smtClean="0"/>
              <a:t>family</a:t>
            </a:r>
            <a:r>
              <a:rPr lang="tr-TR" dirty="0" smtClean="0"/>
              <a:t> </a:t>
            </a:r>
            <a:r>
              <a:rPr lang="tr-TR" dirty="0" err="1" smtClean="0"/>
              <a:t>and</a:t>
            </a:r>
            <a:r>
              <a:rPr lang="tr-TR" dirty="0" smtClean="0"/>
              <a:t> </a:t>
            </a:r>
            <a:r>
              <a:rPr lang="tr-TR" dirty="0" err="1" smtClean="0"/>
              <a:t>friends</a:t>
            </a:r>
            <a:r>
              <a:rPr lang="tr-TR" dirty="0" smtClean="0"/>
              <a:t>.</a:t>
            </a:r>
          </a:p>
          <a:p>
            <a:r>
              <a:rPr lang="tr-TR" dirty="0" err="1" smtClean="0"/>
              <a:t>There</a:t>
            </a:r>
            <a:r>
              <a:rPr lang="tr-TR" dirty="0" smtClean="0"/>
              <a:t> </a:t>
            </a:r>
            <a:r>
              <a:rPr lang="tr-TR" dirty="0" err="1" smtClean="0"/>
              <a:t>was</a:t>
            </a:r>
            <a:r>
              <a:rPr lang="tr-TR" dirty="0" smtClean="0"/>
              <a:t> a </a:t>
            </a:r>
            <a:r>
              <a:rPr lang="tr-TR" dirty="0" err="1" smtClean="0"/>
              <a:t>short</a:t>
            </a:r>
            <a:r>
              <a:rPr lang="tr-TR" dirty="0" smtClean="0"/>
              <a:t> </a:t>
            </a:r>
            <a:r>
              <a:rPr lang="tr-TR" dirty="0" err="1" smtClean="0"/>
              <a:t>battle</a:t>
            </a:r>
            <a:r>
              <a:rPr lang="tr-TR" dirty="0" smtClean="0"/>
              <a:t> at a </a:t>
            </a:r>
            <a:r>
              <a:rPr lang="tr-TR" dirty="0" err="1" smtClean="0"/>
              <a:t>place</a:t>
            </a:r>
            <a:r>
              <a:rPr lang="tr-TR" dirty="0" smtClean="0"/>
              <a:t> </a:t>
            </a:r>
            <a:r>
              <a:rPr lang="tr-TR" dirty="0" err="1" smtClean="0"/>
              <a:t>called</a:t>
            </a:r>
            <a:r>
              <a:rPr lang="tr-TR" dirty="0" smtClean="0"/>
              <a:t> </a:t>
            </a:r>
            <a:r>
              <a:rPr lang="tr-TR" dirty="0" err="1" smtClean="0"/>
              <a:t>Karbala</a:t>
            </a:r>
            <a:r>
              <a:rPr lang="tr-TR" dirty="0" smtClean="0"/>
              <a:t>, </a:t>
            </a:r>
            <a:r>
              <a:rPr lang="tr-TR" dirty="0" err="1" smtClean="0"/>
              <a:t>Husayn</a:t>
            </a:r>
            <a:r>
              <a:rPr lang="tr-TR" dirty="0" smtClean="0"/>
              <a:t> </a:t>
            </a:r>
            <a:r>
              <a:rPr lang="tr-TR" dirty="0" err="1" smtClean="0"/>
              <a:t>and</a:t>
            </a:r>
            <a:r>
              <a:rPr lang="tr-TR" dirty="0" smtClean="0"/>
              <a:t> </a:t>
            </a:r>
            <a:r>
              <a:rPr lang="tr-TR" dirty="0" err="1" smtClean="0"/>
              <a:t>most</a:t>
            </a:r>
            <a:r>
              <a:rPr lang="tr-TR" dirty="0" smtClean="0"/>
              <a:t> of his </a:t>
            </a:r>
            <a:r>
              <a:rPr lang="tr-TR" dirty="0" err="1" smtClean="0"/>
              <a:t>party</a:t>
            </a:r>
            <a:r>
              <a:rPr lang="tr-TR" dirty="0" smtClean="0"/>
              <a:t> </a:t>
            </a:r>
            <a:r>
              <a:rPr lang="tr-TR" dirty="0" err="1" smtClean="0"/>
              <a:t>were</a:t>
            </a:r>
            <a:r>
              <a:rPr lang="tr-TR" dirty="0" smtClean="0"/>
              <a:t> </a:t>
            </a:r>
            <a:r>
              <a:rPr lang="tr-TR" dirty="0" err="1" smtClean="0"/>
              <a:t>killed</a:t>
            </a:r>
            <a:r>
              <a:rPr lang="tr-TR" dirty="0" smtClean="0"/>
              <a:t>.</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İn </a:t>
            </a:r>
            <a:r>
              <a:rPr lang="tr-TR" dirty="0" err="1" smtClean="0"/>
              <a:t>this</a:t>
            </a:r>
            <a:r>
              <a:rPr lang="tr-TR" dirty="0" smtClean="0"/>
              <a:t> </a:t>
            </a:r>
            <a:r>
              <a:rPr lang="tr-TR" dirty="0" err="1" smtClean="0"/>
              <a:t>period</a:t>
            </a:r>
            <a:r>
              <a:rPr lang="tr-TR" dirty="0" smtClean="0"/>
              <a:t>, </a:t>
            </a:r>
            <a:r>
              <a:rPr lang="tr-TR" dirty="0" smtClean="0"/>
              <a:t>A</a:t>
            </a:r>
            <a:r>
              <a:rPr lang="tr-TR" dirty="0" smtClean="0"/>
              <a:t>bdullah </a:t>
            </a:r>
            <a:r>
              <a:rPr lang="tr-TR" dirty="0" smtClean="0"/>
              <a:t>b. </a:t>
            </a:r>
            <a:r>
              <a:rPr lang="tr-TR" dirty="0" err="1" smtClean="0"/>
              <a:t>Zubayr</a:t>
            </a:r>
            <a:r>
              <a:rPr lang="tr-TR" dirty="0" smtClean="0"/>
              <a:t> </a:t>
            </a:r>
            <a:r>
              <a:rPr lang="tr-TR" dirty="0" err="1" smtClean="0"/>
              <a:t>rebelled</a:t>
            </a:r>
            <a:r>
              <a:rPr lang="tr-TR" dirty="0" smtClean="0"/>
              <a:t> in </a:t>
            </a:r>
            <a:r>
              <a:rPr lang="tr-TR" dirty="0" err="1" smtClean="0"/>
              <a:t>the</a:t>
            </a:r>
            <a:r>
              <a:rPr lang="tr-TR" dirty="0" smtClean="0"/>
              <a:t> </a:t>
            </a:r>
            <a:r>
              <a:rPr lang="tr-TR" dirty="0" err="1" smtClean="0"/>
              <a:t>Mecca</a:t>
            </a:r>
            <a:r>
              <a:rPr lang="tr-TR" dirty="0" smtClean="0"/>
              <a:t>.</a:t>
            </a:r>
          </a:p>
          <a:p>
            <a:r>
              <a:rPr lang="tr-TR" dirty="0" err="1" smtClean="0"/>
              <a:t>And</a:t>
            </a:r>
            <a:r>
              <a:rPr lang="tr-TR" dirty="0" smtClean="0"/>
              <a:t> </a:t>
            </a:r>
            <a:r>
              <a:rPr lang="tr-TR" dirty="0" err="1" smtClean="0"/>
              <a:t>the</a:t>
            </a:r>
            <a:r>
              <a:rPr lang="tr-TR" dirty="0" smtClean="0"/>
              <a:t> </a:t>
            </a:r>
            <a:r>
              <a:rPr lang="tr-TR" dirty="0" err="1" smtClean="0"/>
              <a:t>Medinese</a:t>
            </a:r>
            <a:r>
              <a:rPr lang="tr-TR" dirty="0" smtClean="0"/>
              <a:t>, </a:t>
            </a:r>
            <a:r>
              <a:rPr lang="tr-TR" dirty="0" err="1" smtClean="0"/>
              <a:t>for</a:t>
            </a:r>
            <a:r>
              <a:rPr lang="tr-TR" dirty="0" smtClean="0"/>
              <a:t> </a:t>
            </a:r>
            <a:r>
              <a:rPr lang="tr-TR" dirty="0" err="1" smtClean="0"/>
              <a:t>their</a:t>
            </a:r>
            <a:r>
              <a:rPr lang="tr-TR" dirty="0" smtClean="0"/>
              <a:t> </a:t>
            </a:r>
            <a:r>
              <a:rPr lang="tr-TR" dirty="0" err="1" smtClean="0"/>
              <a:t>part</a:t>
            </a:r>
            <a:r>
              <a:rPr lang="tr-TR" dirty="0" smtClean="0"/>
              <a:t>, </a:t>
            </a:r>
            <a:r>
              <a:rPr lang="tr-TR" dirty="0" err="1" smtClean="0"/>
              <a:t>were</a:t>
            </a:r>
            <a:r>
              <a:rPr lang="tr-TR" dirty="0" smtClean="0"/>
              <a:t> </a:t>
            </a:r>
            <a:r>
              <a:rPr lang="tr-TR" dirty="0" err="1" smtClean="0"/>
              <a:t>motivated</a:t>
            </a:r>
            <a:r>
              <a:rPr lang="tr-TR" dirty="0" smtClean="0"/>
              <a:t> </a:t>
            </a:r>
            <a:r>
              <a:rPr lang="tr-TR" dirty="0" err="1" smtClean="0"/>
              <a:t>by</a:t>
            </a:r>
            <a:r>
              <a:rPr lang="tr-TR" dirty="0" smtClean="0"/>
              <a:t> </a:t>
            </a:r>
            <a:r>
              <a:rPr lang="tr-TR" dirty="0" err="1" smtClean="0"/>
              <a:t>other</a:t>
            </a:r>
            <a:r>
              <a:rPr lang="tr-TR" dirty="0" smtClean="0"/>
              <a:t> </a:t>
            </a:r>
            <a:r>
              <a:rPr lang="tr-TR" dirty="0" err="1" smtClean="0"/>
              <a:t>considerations</a:t>
            </a:r>
            <a:r>
              <a:rPr lang="tr-TR" dirty="0" smtClean="0"/>
              <a:t> as </a:t>
            </a:r>
            <a:r>
              <a:rPr lang="tr-TR" dirty="0" err="1" smtClean="0"/>
              <a:t>well</a:t>
            </a:r>
            <a:r>
              <a:rPr lang="tr-TR" dirty="0" smtClean="0"/>
              <a:t>; it is </a:t>
            </a:r>
            <a:r>
              <a:rPr lang="tr-TR" dirty="0" err="1" smtClean="0"/>
              <a:t>clear</a:t>
            </a:r>
            <a:r>
              <a:rPr lang="tr-TR" dirty="0" smtClean="0"/>
              <a:t> </a:t>
            </a:r>
            <a:r>
              <a:rPr lang="tr-TR" dirty="0" err="1" smtClean="0"/>
              <a:t>that</a:t>
            </a:r>
            <a:r>
              <a:rPr lang="tr-TR" dirty="0" smtClean="0"/>
              <a:t> </a:t>
            </a:r>
            <a:r>
              <a:rPr lang="tr-TR" dirty="0" err="1" smtClean="0"/>
              <a:t>Mu’awiya’s</a:t>
            </a:r>
            <a:r>
              <a:rPr lang="tr-TR" dirty="0" smtClean="0"/>
              <a:t> </a:t>
            </a:r>
            <a:r>
              <a:rPr lang="tr-TR" dirty="0" err="1" smtClean="0"/>
              <a:t>agricultural</a:t>
            </a:r>
            <a:r>
              <a:rPr lang="tr-TR" dirty="0" smtClean="0"/>
              <a:t> </a:t>
            </a:r>
            <a:r>
              <a:rPr lang="tr-TR" dirty="0" err="1" smtClean="0"/>
              <a:t>activities</a:t>
            </a:r>
            <a:r>
              <a:rPr lang="tr-TR" dirty="0" smtClean="0"/>
              <a:t> in </a:t>
            </a:r>
            <a:r>
              <a:rPr lang="tr-TR" dirty="0" err="1" smtClean="0"/>
              <a:t>Medina</a:t>
            </a:r>
            <a:r>
              <a:rPr lang="tr-TR" dirty="0" smtClean="0"/>
              <a:t> had </a:t>
            </a:r>
            <a:r>
              <a:rPr lang="tr-TR" dirty="0" err="1" smtClean="0"/>
              <a:t>aroused</a:t>
            </a:r>
            <a:r>
              <a:rPr lang="tr-TR" dirty="0" smtClean="0"/>
              <a:t> </a:t>
            </a:r>
            <a:r>
              <a:rPr lang="tr-TR" dirty="0" err="1" smtClean="0"/>
              <a:t>widespread</a:t>
            </a:r>
            <a:r>
              <a:rPr lang="tr-TR" dirty="0" smtClean="0"/>
              <a:t> </a:t>
            </a:r>
            <a:r>
              <a:rPr lang="tr-TR" dirty="0" err="1" smtClean="0"/>
              <a:t>opposition</a:t>
            </a:r>
            <a:r>
              <a:rPr lang="tr-TR" dirty="0" smtClean="0"/>
              <a:t>.</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MU’AWIYA B. YAZID </a:t>
            </a:r>
            <a:endParaRPr lang="tr-TR" dirty="0"/>
          </a:p>
        </p:txBody>
      </p:sp>
      <p:sp>
        <p:nvSpPr>
          <p:cNvPr id="3" name="2 İçerik Yer Tutucusu"/>
          <p:cNvSpPr>
            <a:spLocks noGrp="1"/>
          </p:cNvSpPr>
          <p:nvPr>
            <p:ph idx="1"/>
          </p:nvPr>
        </p:nvSpPr>
        <p:spPr/>
        <p:txBody>
          <a:bodyPr>
            <a:normAutofit/>
          </a:bodyPr>
          <a:lstStyle/>
          <a:p>
            <a:r>
              <a:rPr lang="tr-TR" dirty="0" err="1" smtClean="0"/>
              <a:t>Yazid</a:t>
            </a:r>
            <a:r>
              <a:rPr lang="tr-TR" dirty="0" smtClean="0"/>
              <a:t> </a:t>
            </a:r>
            <a:r>
              <a:rPr lang="tr-TR" dirty="0" err="1" smtClean="0"/>
              <a:t>was</a:t>
            </a:r>
            <a:r>
              <a:rPr lang="tr-TR" dirty="0" smtClean="0"/>
              <a:t> </a:t>
            </a:r>
            <a:r>
              <a:rPr lang="tr-TR" dirty="0" err="1" smtClean="0"/>
              <a:t>succeeded</a:t>
            </a:r>
            <a:r>
              <a:rPr lang="tr-TR" dirty="0" smtClean="0"/>
              <a:t> </a:t>
            </a:r>
            <a:r>
              <a:rPr lang="tr-TR" dirty="0" err="1" smtClean="0"/>
              <a:t>immediately</a:t>
            </a:r>
            <a:r>
              <a:rPr lang="tr-TR" dirty="0" smtClean="0"/>
              <a:t> </a:t>
            </a:r>
            <a:r>
              <a:rPr lang="tr-TR" dirty="0" err="1" smtClean="0"/>
              <a:t>by</a:t>
            </a:r>
            <a:r>
              <a:rPr lang="tr-TR" dirty="0" smtClean="0"/>
              <a:t> his </a:t>
            </a:r>
            <a:r>
              <a:rPr lang="tr-TR" dirty="0" err="1" smtClean="0"/>
              <a:t>young</a:t>
            </a:r>
            <a:r>
              <a:rPr lang="tr-TR" dirty="0" smtClean="0"/>
              <a:t> son </a:t>
            </a:r>
            <a:r>
              <a:rPr lang="tr-TR" dirty="0" err="1" smtClean="0"/>
              <a:t>Mu’awiya</a:t>
            </a:r>
            <a:r>
              <a:rPr lang="tr-TR" dirty="0" smtClean="0"/>
              <a:t>. His </a:t>
            </a:r>
            <a:r>
              <a:rPr lang="tr-TR" dirty="0" err="1" smtClean="0"/>
              <a:t>accession</a:t>
            </a:r>
            <a:r>
              <a:rPr lang="tr-TR" dirty="0" smtClean="0"/>
              <a:t> </a:t>
            </a:r>
            <a:r>
              <a:rPr lang="tr-TR" dirty="0" err="1" smtClean="0"/>
              <a:t>was</a:t>
            </a:r>
            <a:r>
              <a:rPr lang="tr-TR" dirty="0" smtClean="0"/>
              <a:t> </a:t>
            </a:r>
            <a:r>
              <a:rPr lang="tr-TR" dirty="0" err="1" smtClean="0"/>
              <a:t>due</a:t>
            </a:r>
            <a:r>
              <a:rPr lang="tr-TR" dirty="0" smtClean="0"/>
              <a:t> </a:t>
            </a:r>
            <a:r>
              <a:rPr lang="tr-TR" dirty="0" err="1" smtClean="0"/>
              <a:t>to</a:t>
            </a:r>
            <a:r>
              <a:rPr lang="tr-TR" dirty="0" smtClean="0"/>
              <a:t> </a:t>
            </a:r>
            <a:r>
              <a:rPr lang="tr-TR" dirty="0" err="1" smtClean="0"/>
              <a:t>the</a:t>
            </a:r>
            <a:r>
              <a:rPr lang="tr-TR" dirty="0" smtClean="0"/>
              <a:t> </a:t>
            </a:r>
            <a:r>
              <a:rPr lang="tr-TR" dirty="0" err="1" smtClean="0"/>
              <a:t>influence</a:t>
            </a:r>
            <a:r>
              <a:rPr lang="tr-TR" dirty="0" smtClean="0"/>
              <a:t> of </a:t>
            </a:r>
            <a:r>
              <a:rPr lang="tr-TR" dirty="0" err="1" smtClean="0"/>
              <a:t>the</a:t>
            </a:r>
            <a:r>
              <a:rPr lang="tr-TR" dirty="0" smtClean="0"/>
              <a:t> </a:t>
            </a:r>
            <a:r>
              <a:rPr lang="tr-TR" dirty="0" err="1" smtClean="0"/>
              <a:t>cousin</a:t>
            </a:r>
            <a:r>
              <a:rPr lang="tr-TR" dirty="0" smtClean="0"/>
              <a:t>, Hassan </a:t>
            </a:r>
            <a:r>
              <a:rPr lang="tr-TR" dirty="0" smtClean="0"/>
              <a:t>b. Malik b</a:t>
            </a:r>
            <a:r>
              <a:rPr lang="tr-TR" dirty="0" smtClean="0"/>
              <a:t>. </a:t>
            </a:r>
            <a:r>
              <a:rPr lang="tr-TR" dirty="0" err="1" smtClean="0"/>
              <a:t>Bahdal</a:t>
            </a:r>
            <a:r>
              <a:rPr lang="tr-TR" dirty="0" smtClean="0"/>
              <a:t> of </a:t>
            </a:r>
            <a:r>
              <a:rPr lang="tr-TR" dirty="0" err="1" smtClean="0"/>
              <a:t>Kalb</a:t>
            </a:r>
            <a:r>
              <a:rPr lang="tr-TR" dirty="0" smtClean="0"/>
              <a:t>, </a:t>
            </a:r>
            <a:r>
              <a:rPr lang="tr-TR" dirty="0" err="1" smtClean="0"/>
              <a:t>and</a:t>
            </a:r>
            <a:r>
              <a:rPr lang="tr-TR" dirty="0" smtClean="0"/>
              <a:t> </a:t>
            </a:r>
            <a:r>
              <a:rPr lang="tr-TR" dirty="0" err="1" smtClean="0"/>
              <a:t>the</a:t>
            </a:r>
            <a:r>
              <a:rPr lang="tr-TR" dirty="0" smtClean="0"/>
              <a:t> </a:t>
            </a:r>
            <a:r>
              <a:rPr lang="tr-TR" dirty="0" err="1" smtClean="0"/>
              <a:t>prince</a:t>
            </a:r>
            <a:r>
              <a:rPr lang="tr-TR" dirty="0" smtClean="0"/>
              <a:t> </a:t>
            </a:r>
            <a:r>
              <a:rPr lang="tr-TR" dirty="0" err="1" smtClean="0"/>
              <a:t>himself</a:t>
            </a:r>
            <a:r>
              <a:rPr lang="tr-TR" dirty="0" smtClean="0"/>
              <a:t> </a:t>
            </a:r>
            <a:r>
              <a:rPr lang="tr-TR" dirty="0" err="1" smtClean="0"/>
              <a:t>proved</a:t>
            </a:r>
            <a:r>
              <a:rPr lang="tr-TR" dirty="0" smtClean="0"/>
              <a:t> </a:t>
            </a:r>
            <a:r>
              <a:rPr lang="tr-TR" dirty="0" err="1" smtClean="0"/>
              <a:t>sickly</a:t>
            </a:r>
            <a:r>
              <a:rPr lang="tr-TR" dirty="0" smtClean="0"/>
              <a:t>. </a:t>
            </a:r>
            <a:r>
              <a:rPr lang="tr-TR" dirty="0" err="1" smtClean="0"/>
              <a:t>Mu’awiya</a:t>
            </a:r>
            <a:r>
              <a:rPr lang="tr-TR" dirty="0" smtClean="0"/>
              <a:t> II, </a:t>
            </a:r>
            <a:r>
              <a:rPr lang="tr-TR" dirty="0" err="1" smtClean="0"/>
              <a:t>the</a:t>
            </a:r>
            <a:r>
              <a:rPr lang="tr-TR" dirty="0" smtClean="0"/>
              <a:t> </a:t>
            </a:r>
            <a:r>
              <a:rPr lang="tr-TR" dirty="0" err="1" smtClean="0"/>
              <a:t>last</a:t>
            </a:r>
            <a:r>
              <a:rPr lang="tr-TR" dirty="0" smtClean="0"/>
              <a:t> of </a:t>
            </a:r>
            <a:r>
              <a:rPr lang="tr-TR" dirty="0" err="1" smtClean="0"/>
              <a:t>the</a:t>
            </a:r>
            <a:r>
              <a:rPr lang="tr-TR" dirty="0" smtClean="0"/>
              <a:t> </a:t>
            </a:r>
            <a:r>
              <a:rPr lang="tr-TR" dirty="0" err="1" smtClean="0"/>
              <a:t>Sufyanids</a:t>
            </a:r>
            <a:r>
              <a:rPr lang="tr-TR" dirty="0" smtClean="0"/>
              <a:t>, </a:t>
            </a:r>
            <a:r>
              <a:rPr lang="tr-TR" dirty="0" err="1" smtClean="0"/>
              <a:t>died</a:t>
            </a:r>
            <a:r>
              <a:rPr lang="tr-TR" dirty="0" smtClean="0"/>
              <a:t> </a:t>
            </a:r>
            <a:r>
              <a:rPr lang="tr-TR" dirty="0" err="1" smtClean="0"/>
              <a:t>after</a:t>
            </a:r>
            <a:r>
              <a:rPr lang="tr-TR" dirty="0" smtClean="0"/>
              <a:t> </a:t>
            </a:r>
            <a:r>
              <a:rPr lang="tr-TR" dirty="0" err="1" smtClean="0"/>
              <a:t>only</a:t>
            </a:r>
            <a:r>
              <a:rPr lang="tr-TR" dirty="0" smtClean="0"/>
              <a:t> a </a:t>
            </a:r>
            <a:r>
              <a:rPr lang="tr-TR" dirty="0" err="1" smtClean="0"/>
              <a:t>few</a:t>
            </a:r>
            <a:r>
              <a:rPr lang="tr-TR" dirty="0" smtClean="0"/>
              <a:t> </a:t>
            </a:r>
            <a:r>
              <a:rPr lang="tr-TR" dirty="0" err="1" smtClean="0"/>
              <a:t>weeks</a:t>
            </a:r>
            <a:r>
              <a:rPr lang="tr-TR" dirty="0" smtClean="0"/>
              <a:t>. </a:t>
            </a:r>
          </a:p>
          <a:p>
            <a:r>
              <a:rPr lang="tr-TR" dirty="0" err="1" smtClean="0"/>
              <a:t>The</a:t>
            </a:r>
            <a:r>
              <a:rPr lang="tr-TR" dirty="0" smtClean="0"/>
              <a:t> </a:t>
            </a:r>
            <a:r>
              <a:rPr lang="tr-TR" dirty="0" err="1" smtClean="0"/>
              <a:t>death</a:t>
            </a:r>
            <a:r>
              <a:rPr lang="tr-TR" dirty="0" smtClean="0"/>
              <a:t> of </a:t>
            </a:r>
            <a:r>
              <a:rPr lang="tr-TR" dirty="0" err="1" smtClean="0"/>
              <a:t>Mu’awiya</a:t>
            </a:r>
            <a:r>
              <a:rPr lang="tr-TR" dirty="0" smtClean="0"/>
              <a:t> </a:t>
            </a:r>
            <a:r>
              <a:rPr lang="tr-TR" dirty="0" smtClean="0"/>
              <a:t>II, </a:t>
            </a:r>
            <a:r>
              <a:rPr lang="tr-TR" dirty="0" err="1" smtClean="0"/>
              <a:t>led</a:t>
            </a:r>
            <a:r>
              <a:rPr lang="tr-TR" dirty="0" smtClean="0"/>
              <a:t> </a:t>
            </a:r>
            <a:r>
              <a:rPr lang="tr-TR" dirty="0" err="1" smtClean="0"/>
              <a:t>to</a:t>
            </a:r>
            <a:r>
              <a:rPr lang="tr-TR" dirty="0" smtClean="0"/>
              <a:t> a </a:t>
            </a:r>
            <a:r>
              <a:rPr lang="tr-TR" dirty="0" err="1" smtClean="0"/>
              <a:t>deep</a:t>
            </a:r>
            <a:r>
              <a:rPr lang="tr-TR" dirty="0" smtClean="0"/>
              <a:t> </a:t>
            </a:r>
            <a:r>
              <a:rPr lang="tr-TR" dirty="0" err="1" smtClean="0"/>
              <a:t>crisis</a:t>
            </a:r>
            <a:r>
              <a:rPr lang="tr-TR" dirty="0" smtClean="0"/>
              <a:t> in </a:t>
            </a:r>
            <a:r>
              <a:rPr lang="tr-TR" dirty="0" err="1" smtClean="0"/>
              <a:t>the</a:t>
            </a:r>
            <a:r>
              <a:rPr lang="tr-TR" dirty="0" smtClean="0"/>
              <a:t> </a:t>
            </a:r>
            <a:r>
              <a:rPr lang="tr-TR" dirty="0" err="1" smtClean="0"/>
              <a:t>Umayyad</a:t>
            </a:r>
            <a:r>
              <a:rPr lang="tr-TR" dirty="0" smtClean="0"/>
              <a:t> </a:t>
            </a:r>
            <a:r>
              <a:rPr lang="tr-TR" dirty="0" err="1" smtClean="0"/>
              <a:t>regime</a:t>
            </a:r>
            <a:r>
              <a:rPr lang="tr-TR" dirty="0" smtClean="0"/>
              <a:t>; </a:t>
            </a:r>
            <a:r>
              <a:rPr lang="tr-TR" dirty="0" err="1" smtClean="0"/>
              <a:t>and</a:t>
            </a:r>
            <a:r>
              <a:rPr lang="tr-TR" dirty="0" smtClean="0"/>
              <a:t> </a:t>
            </a:r>
            <a:r>
              <a:rPr lang="tr-TR" dirty="0" err="1" smtClean="0"/>
              <a:t>Caliphate</a:t>
            </a:r>
            <a:r>
              <a:rPr lang="tr-TR" dirty="0" smtClean="0"/>
              <a:t> </a:t>
            </a:r>
            <a:r>
              <a:rPr lang="tr-TR" dirty="0" err="1" smtClean="0"/>
              <a:t>passed</a:t>
            </a:r>
            <a:r>
              <a:rPr lang="tr-TR" dirty="0" smtClean="0"/>
              <a:t> </a:t>
            </a:r>
            <a:r>
              <a:rPr lang="tr-TR" dirty="0" err="1" smtClean="0"/>
              <a:t>to</a:t>
            </a:r>
            <a:r>
              <a:rPr lang="tr-TR" dirty="0" smtClean="0"/>
              <a:t> </a:t>
            </a:r>
            <a:r>
              <a:rPr lang="tr-TR" dirty="0" err="1" smtClean="0"/>
              <a:t>Marwanid</a:t>
            </a:r>
            <a:r>
              <a:rPr lang="tr-TR" dirty="0" smtClean="0"/>
              <a:t>.</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Upon the death of </a:t>
            </a:r>
            <a:r>
              <a:rPr lang="en-US" dirty="0" err="1"/>
              <a:t>Muawiya</a:t>
            </a:r>
            <a:r>
              <a:rPr lang="en-US" dirty="0"/>
              <a:t> </a:t>
            </a:r>
            <a:r>
              <a:rPr lang="en-US" dirty="0" smtClean="0"/>
              <a:t>II, </a:t>
            </a:r>
            <a:r>
              <a:rPr lang="en-US" dirty="0"/>
              <a:t>civil war broke out between two Arab factions, the </a:t>
            </a:r>
            <a:r>
              <a:rPr lang="en-US" dirty="0" err="1">
                <a:hlinkClick r:id="rId2"/>
              </a:rPr>
              <a:t>Qaysites</a:t>
            </a:r>
            <a:r>
              <a:rPr lang="en-US" dirty="0"/>
              <a:t> and the </a:t>
            </a:r>
            <a:r>
              <a:rPr lang="en-US" dirty="0" err="1">
                <a:hlinkClick r:id="rId2"/>
              </a:rPr>
              <a:t>Kalbites</a:t>
            </a:r>
            <a:r>
              <a:rPr lang="en-US" dirty="0"/>
              <a:t>, the latter of whom supported the candidacy of </a:t>
            </a:r>
            <a:r>
              <a:rPr lang="en-US" dirty="0" err="1"/>
              <a:t>Marwan</a:t>
            </a:r>
            <a:r>
              <a:rPr lang="en-US" dirty="0"/>
              <a:t> b. al-</a:t>
            </a:r>
            <a:r>
              <a:rPr lang="en-US" dirty="0" err="1"/>
              <a:t>Hakam</a:t>
            </a:r>
            <a:r>
              <a:rPr lang="en-US" dirty="0"/>
              <a:t>. His ascendance to the caliphate in 684 established the </a:t>
            </a:r>
            <a:r>
              <a:rPr lang="en-US" dirty="0" err="1"/>
              <a:t>Marwanid</a:t>
            </a:r>
            <a:r>
              <a:rPr lang="en-US" dirty="0"/>
              <a:t> line of Umayyad caliphs. As he died a year later, the task of reunification was placed in the hands of his son, </a:t>
            </a:r>
            <a:r>
              <a:rPr lang="en-US" dirty="0" err="1"/>
              <a:t>Abd</a:t>
            </a:r>
            <a:r>
              <a:rPr lang="en-US" dirty="0"/>
              <a:t> al-</a:t>
            </a:r>
            <a:r>
              <a:rPr lang="en-US" dirty="0" err="1"/>
              <a:t>Malik</a:t>
            </a:r>
            <a:r>
              <a:rPr lang="en-US" dirty="0"/>
              <a:t>.</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During </a:t>
            </a:r>
            <a:r>
              <a:rPr lang="en-US" dirty="0" err="1">
                <a:hlinkClick r:id="rId2"/>
              </a:rPr>
              <a:t>Abd</a:t>
            </a:r>
            <a:r>
              <a:rPr lang="en-US" dirty="0">
                <a:hlinkClick r:id="rId2"/>
              </a:rPr>
              <a:t> al-</a:t>
            </a:r>
            <a:r>
              <a:rPr lang="en-US" dirty="0" err="1">
                <a:hlinkClick r:id="rId2"/>
              </a:rPr>
              <a:t>Malik</a:t>
            </a:r>
            <a:r>
              <a:rPr lang="en-US" dirty="0" err="1"/>
              <a:t>'s</a:t>
            </a:r>
            <a:r>
              <a:rPr lang="en-US" dirty="0"/>
              <a:t> reign (685-705), order </a:t>
            </a:r>
            <a:r>
              <a:rPr lang="tr-TR" dirty="0" smtClean="0"/>
              <a:t> </a:t>
            </a:r>
            <a:r>
              <a:rPr lang="en-US" dirty="0" smtClean="0"/>
              <a:t>was </a:t>
            </a:r>
            <a:r>
              <a:rPr lang="en-US" dirty="0"/>
              <a:t>gradually restored to Iraq and Arabia; </a:t>
            </a:r>
            <a:r>
              <a:rPr lang="en-US" dirty="0" err="1"/>
              <a:t>Ibn</a:t>
            </a:r>
            <a:r>
              <a:rPr lang="en-US" dirty="0"/>
              <a:t> al-</a:t>
            </a:r>
            <a:r>
              <a:rPr lang="en-US" dirty="0" err="1"/>
              <a:t>Zubayr</a:t>
            </a:r>
            <a:r>
              <a:rPr lang="en-US" dirty="0"/>
              <a:t>, who had taken advantage of the civil war in Syria to extend control into Iraq, was defeated in 692. Arabic was made the official language of administration, and Byzantine coins were replaced with a new Islamic-style coinage. </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TotalTime>
  <Words>574</Words>
  <Application>Microsoft Office PowerPoint</Application>
  <PresentationFormat>Ekran Gösterisi (4:3)</PresentationFormat>
  <Paragraphs>30</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Akış</vt:lpstr>
      <vt:lpstr>THE UMAYYAD CALİPHATE</vt:lpstr>
      <vt:lpstr>WHO İS MU’AWIYA B. ABU SUFYAN</vt:lpstr>
      <vt:lpstr>Slayt 3</vt:lpstr>
      <vt:lpstr>Slayt 4</vt:lpstr>
      <vt:lpstr>YAZID B. MU’AWIYA</vt:lpstr>
      <vt:lpstr>Slayt 6</vt:lpstr>
      <vt:lpstr>MU’AWIYA B. YAZID </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UMAYYAD CALİPHATE</dc:title>
  <dc:creator>user</dc:creator>
  <cp:lastModifiedBy>depo</cp:lastModifiedBy>
  <cp:revision>12</cp:revision>
  <dcterms:created xsi:type="dcterms:W3CDTF">2012-04-04T20:21:54Z</dcterms:created>
  <dcterms:modified xsi:type="dcterms:W3CDTF">2012-04-05T06:29:26Z</dcterms:modified>
</cp:coreProperties>
</file>