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7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9" autoAdjust="0"/>
    <p:restoredTop sz="78749" autoAdjust="0"/>
  </p:normalViewPr>
  <p:slideViewPr>
    <p:cSldViewPr snapToGrid="0">
      <p:cViewPr varScale="1">
        <p:scale>
          <a:sx n="73" d="100"/>
          <a:sy n="73" d="100"/>
        </p:scale>
        <p:origin x="93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466E32-7649-47D2-BB25-EB54E2951741}" type="datetimeFigureOut">
              <a:rPr lang="tr-TR" smtClean="0"/>
              <a:t>13.1.2020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867DD1-FAFB-49D7-836A-6633C3B5D2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9712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be able stay competitive, firms need information from the environment. </a:t>
            </a:r>
            <a:endParaRPr lang="tr-T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Business intelligence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the process of gathering information about the competitive environment, including competitors’ plans, activities, and products, to improve a company’s ability to succeed. </a:t>
            </a:r>
            <a:endParaRPr lang="tr-T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tr-T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Managers use this business intelligence  and develop competitive advantage by following analyses:</a:t>
            </a:r>
          </a:p>
          <a:p>
            <a:r>
              <a:rPr lang="tr-T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Five Forces Model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(for evaluating industry attractiveness – it is about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where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compete).</a:t>
            </a:r>
            <a:endParaRPr lang="tr-T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three generic strategies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(It is about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which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market to operate: a broad market or focused strategy- for choosing a business focus).</a:t>
            </a:r>
            <a:endParaRPr lang="tr-T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Value chain analysis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(It is about how to compete - for executing business strategies).</a:t>
            </a:r>
            <a:endParaRPr lang="tr-T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867DD1-FAFB-49D7-836A-6633C3B5D2AB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3177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First,</a:t>
            </a:r>
            <a:r>
              <a:rPr lang="tr-TR" baseline="0" dirty="0" smtClean="0"/>
              <a:t> in </a:t>
            </a:r>
            <a:r>
              <a:rPr lang="tr-TR" baseline="0" dirty="0" err="1" smtClean="0"/>
              <a:t>which</a:t>
            </a:r>
            <a:r>
              <a:rPr lang="tr-TR" baseline="0" dirty="0" smtClean="0"/>
              <a:t> </a:t>
            </a:r>
            <a:r>
              <a:rPr lang="tr-TR" baseline="0" dirty="0" err="1" smtClean="0"/>
              <a:t>processes</a:t>
            </a:r>
            <a:r>
              <a:rPr lang="tr-TR" baseline="0" dirty="0" smtClean="0"/>
              <a:t> </a:t>
            </a:r>
            <a:r>
              <a:rPr lang="tr-TR" b="1" baseline="0" dirty="0" err="1" smtClean="0"/>
              <a:t>the</a:t>
            </a:r>
            <a:r>
              <a:rPr lang="tr-TR" b="1" baseline="0" dirty="0" smtClean="0"/>
              <a:t> </a:t>
            </a:r>
            <a:r>
              <a:rPr lang="tr-TR" b="1" baseline="0" dirty="0" err="1" smtClean="0"/>
              <a:t>value</a:t>
            </a:r>
            <a:r>
              <a:rPr lang="tr-TR" b="1" baseline="0" dirty="0" smtClean="0"/>
              <a:t> can be </a:t>
            </a:r>
            <a:r>
              <a:rPr lang="tr-TR" b="1" baseline="0" dirty="0" err="1" smtClean="0"/>
              <a:t>added</a:t>
            </a:r>
            <a:r>
              <a:rPr lang="tr-TR" baseline="0" dirty="0" smtClean="0"/>
              <a:t> </a:t>
            </a:r>
            <a:r>
              <a:rPr lang="tr-TR" baseline="0" dirty="0" err="1" smtClean="0"/>
              <a:t>must</a:t>
            </a:r>
            <a:r>
              <a:rPr lang="tr-TR" baseline="0" dirty="0" smtClean="0"/>
              <a:t> be </a:t>
            </a:r>
            <a:r>
              <a:rPr lang="tr-TR" baseline="0" dirty="0" err="1" smtClean="0"/>
              <a:t>determined</a:t>
            </a:r>
            <a:r>
              <a:rPr lang="tr-TR" baseline="0" dirty="0" smtClean="0"/>
              <a:t>.</a:t>
            </a:r>
          </a:p>
          <a:p>
            <a:r>
              <a:rPr lang="tr-TR" baseline="0" dirty="0" smtClean="0"/>
              <a:t>Second, </a:t>
            </a:r>
            <a:r>
              <a:rPr lang="tr-TR" baseline="0" dirty="0" err="1" smtClean="0"/>
              <a:t>what</a:t>
            </a:r>
            <a:r>
              <a:rPr lang="tr-TR" baseline="0" dirty="0" smtClean="0"/>
              <a:t> is </a:t>
            </a:r>
            <a:r>
              <a:rPr lang="tr-TR" baseline="0" dirty="0" err="1" smtClean="0"/>
              <a:t>the</a:t>
            </a:r>
            <a:r>
              <a:rPr lang="tr-TR" baseline="0" dirty="0" smtClean="0"/>
              <a:t> </a:t>
            </a:r>
            <a:r>
              <a:rPr lang="tr-TR" b="1" baseline="0" dirty="0" err="1" smtClean="0"/>
              <a:t>costs</a:t>
            </a:r>
            <a:r>
              <a:rPr lang="tr-TR" baseline="0" dirty="0" smtClean="0"/>
              <a:t> </a:t>
            </a:r>
            <a:r>
              <a:rPr lang="tr-TR" baseline="0" dirty="0" err="1" smtClean="0"/>
              <a:t>and</a:t>
            </a:r>
            <a:r>
              <a:rPr lang="tr-TR" baseline="0" dirty="0" smtClean="0"/>
              <a:t> how </a:t>
            </a:r>
            <a:r>
              <a:rPr lang="tr-TR" baseline="0" dirty="0" err="1" smtClean="0"/>
              <a:t>they</a:t>
            </a:r>
            <a:r>
              <a:rPr lang="tr-TR" baseline="0" dirty="0" smtClean="0"/>
              <a:t> </a:t>
            </a:r>
            <a:r>
              <a:rPr lang="tr-TR" b="1" baseline="0" dirty="0" err="1" smtClean="0"/>
              <a:t>fluctuate</a:t>
            </a:r>
            <a:r>
              <a:rPr lang="tr-TR" baseline="0" dirty="0" smtClean="0"/>
              <a:t> </a:t>
            </a:r>
            <a:r>
              <a:rPr lang="tr-TR" baseline="0" dirty="0" err="1" smtClean="0"/>
              <a:t>should</a:t>
            </a:r>
            <a:r>
              <a:rPr lang="tr-TR" baseline="0" dirty="0" smtClean="0"/>
              <a:t> be </a:t>
            </a:r>
            <a:r>
              <a:rPr lang="tr-TR" baseline="0" dirty="0" err="1" smtClean="0"/>
              <a:t>determined</a:t>
            </a:r>
            <a:r>
              <a:rPr lang="tr-TR" baseline="0" dirty="0" smtClean="0"/>
              <a:t>.</a:t>
            </a:r>
          </a:p>
          <a:p>
            <a:r>
              <a:rPr lang="tr-TR" baseline="0" dirty="0" err="1" smtClean="0"/>
              <a:t>Compare</a:t>
            </a:r>
            <a:r>
              <a:rPr lang="tr-TR" baseline="0" dirty="0" smtClean="0"/>
              <a:t> </a:t>
            </a:r>
            <a:r>
              <a:rPr lang="tr-TR" baseline="0" dirty="0" err="1" smtClean="0"/>
              <a:t>your</a:t>
            </a:r>
            <a:r>
              <a:rPr lang="tr-TR" baseline="0" dirty="0" smtClean="0"/>
              <a:t> </a:t>
            </a:r>
            <a:r>
              <a:rPr lang="tr-TR" baseline="0" dirty="0" err="1" smtClean="0"/>
              <a:t>value</a:t>
            </a:r>
            <a:r>
              <a:rPr lang="tr-TR" baseline="0" dirty="0" smtClean="0"/>
              <a:t> </a:t>
            </a:r>
            <a:r>
              <a:rPr lang="tr-TR" baseline="0" dirty="0" err="1" smtClean="0"/>
              <a:t>chain</a:t>
            </a:r>
            <a:r>
              <a:rPr lang="tr-TR" baseline="0" dirty="0" smtClean="0"/>
              <a:t> </a:t>
            </a:r>
            <a:r>
              <a:rPr lang="tr-TR" baseline="0" dirty="0" err="1" smtClean="0"/>
              <a:t>and</a:t>
            </a:r>
            <a:r>
              <a:rPr lang="tr-TR" baseline="0" dirty="0" smtClean="0"/>
              <a:t> </a:t>
            </a:r>
            <a:r>
              <a:rPr lang="tr-TR" baseline="0" dirty="0" err="1" smtClean="0"/>
              <a:t>its</a:t>
            </a:r>
            <a:r>
              <a:rPr lang="tr-TR" baseline="0" dirty="0" smtClean="0"/>
              <a:t> </a:t>
            </a:r>
            <a:r>
              <a:rPr lang="tr-TR" baseline="0" dirty="0" err="1" smtClean="0"/>
              <a:t>costs</a:t>
            </a:r>
            <a:r>
              <a:rPr lang="tr-TR" baseline="0" dirty="0" smtClean="0"/>
              <a:t> </a:t>
            </a:r>
            <a:r>
              <a:rPr lang="tr-TR" baseline="0" dirty="0" err="1" smtClean="0"/>
              <a:t>with</a:t>
            </a:r>
            <a:r>
              <a:rPr lang="tr-TR" baseline="0" dirty="0" smtClean="0"/>
              <a:t> </a:t>
            </a:r>
            <a:r>
              <a:rPr lang="tr-TR" baseline="0" dirty="0" err="1" smtClean="0"/>
              <a:t>your</a:t>
            </a:r>
            <a:r>
              <a:rPr lang="tr-TR" baseline="0" dirty="0" smtClean="0"/>
              <a:t> </a:t>
            </a:r>
            <a:r>
              <a:rPr lang="tr-TR" baseline="0" dirty="0" err="1" smtClean="0"/>
              <a:t>competitors</a:t>
            </a:r>
            <a:r>
              <a:rPr lang="tr-TR" baseline="0" dirty="0" smtClean="0"/>
              <a:t> (</a:t>
            </a:r>
            <a:r>
              <a:rPr lang="tr-TR" b="1" baseline="0" dirty="0" smtClean="0"/>
              <a:t>benchmarking</a:t>
            </a:r>
            <a:r>
              <a:rPr lang="tr-TR" baseline="0" dirty="0" smtClean="0"/>
              <a:t>).</a:t>
            </a:r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867DD1-FAFB-49D7-836A-6633C3B5D2AB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3419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98AD4F4-9CF1-4EB7-BD05-A7B25C4B9B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8F64B35-B558-4948-A934-D06B3BCA37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EF6F2B8-1F20-41E8-8FA7-BCAEEED7A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37DA5-C541-4238-ADE2-4BA59D1CF6BD}" type="datetimeFigureOut">
              <a:rPr lang="tr-TR" smtClean="0"/>
              <a:t>13.1.2020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864E768-B066-4EE5-B4CF-2317D9CD6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C5BD61D-757E-427E-B53B-943C9260E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31863-F360-4168-9C70-2BA2E9EA0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553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9776112-9A46-44E1-BCD7-07C1C43ED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93B5AD2-BD76-4B41-A2F8-E86DF1A000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C9665ED-9CED-49C1-95A1-6D27A5FE8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37DA5-C541-4238-ADE2-4BA59D1CF6BD}" type="datetimeFigureOut">
              <a:rPr lang="tr-TR" smtClean="0"/>
              <a:t>13.1.2020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54AAE26-2696-4C68-A6CE-ACDD249C0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4157931-9624-430D-BC79-39760E6E2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31863-F360-4168-9C70-2BA2E9EA0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347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34103AA0-2D99-4267-9526-D99F7EC489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F690046-69B9-48DE-B134-F0C854623D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6D5581E-F890-473C-9AAA-B7976A17A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37DA5-C541-4238-ADE2-4BA59D1CF6BD}" type="datetimeFigureOut">
              <a:rPr lang="tr-TR" smtClean="0"/>
              <a:t>13.1.2020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542B40A-BEB4-4DC0-9DBC-7A6C99944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19F8D50-CD1C-43D8-8AB7-31C36CF01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31863-F360-4168-9C70-2BA2E9EA0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225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E7DDA04-930A-4C01-8677-D386F0189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D5FD2EA-28D2-4B61-B9EF-D0CFEF5378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B4D918E-8030-4E38-A44F-705628886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37DA5-C541-4238-ADE2-4BA59D1CF6BD}" type="datetimeFigureOut">
              <a:rPr lang="tr-TR" smtClean="0"/>
              <a:t>13.1.2020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ADDD842-7378-45F9-81F1-7DE994885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EFD236C-E66D-44A3-8D51-9A0C7D054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31863-F360-4168-9C70-2BA2E9EA0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2309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B6E521F-1DD0-4304-B075-A00E4C97F4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7B757B5-F38D-4B65-8292-B6544E65C8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D866770-A1BE-45F1-A6DE-5F6F3B7D4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37DA5-C541-4238-ADE2-4BA59D1CF6BD}" type="datetimeFigureOut">
              <a:rPr lang="tr-TR" smtClean="0"/>
              <a:t>13.1.2020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764BCD1-6A7D-45F9-BCE2-51D561CBF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0427108-29AF-44CF-80F9-15EB70B87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31863-F360-4168-9C70-2BA2E9EA0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3294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8B36517-BCC8-4F79-9945-3731EC7E9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296F600-37F6-46A0-9A52-E092C8ABC4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A1E97EEA-9C25-4C8E-890B-1A7C086D4B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44F3BF0-6DCE-4F7D-BDE3-7A4CC38ED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37DA5-C541-4238-ADE2-4BA59D1CF6BD}" type="datetimeFigureOut">
              <a:rPr lang="tr-TR" smtClean="0"/>
              <a:t>13.1.2020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F0522E8-A6E7-4C3B-9E09-B761047A1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463BE2A-ADA8-4240-905F-35A4EA845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31863-F360-4168-9C70-2BA2E9EA0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3810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D0176FE-78AD-46FA-800E-9FE2DD102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EC8E070-ABCB-4698-8D9D-9254B15A0E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6BA9586-1736-4BAA-B4F6-7C3B048BF5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F624126F-E015-4EE0-93A2-26C5B2633C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6C5AE3A7-B1F0-4BF9-8264-BB628A52A8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8F9DE637-A47B-48C5-BF75-C53E421F7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37DA5-C541-4238-ADE2-4BA59D1CF6BD}" type="datetimeFigureOut">
              <a:rPr lang="tr-TR" smtClean="0"/>
              <a:t>13.1.2020</a:t>
            </a:fld>
            <a:endParaRPr lang="tr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59755938-640F-4315-B430-8151FADDD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141866ED-91FA-4D5A-83E0-39F0A786A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31863-F360-4168-9C70-2BA2E9EA0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7950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A8FC5DC-56B4-42CF-B427-E5F75A100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524220C1-112F-45AC-BA0B-E86916EC3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37DA5-C541-4238-ADE2-4BA59D1CF6BD}" type="datetimeFigureOut">
              <a:rPr lang="tr-TR" smtClean="0"/>
              <a:t>13.1.2020</a:t>
            </a:fld>
            <a:endParaRPr lang="tr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6DE7C9C-EE92-4C81-8350-05343CB4F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67CE1A15-31C1-4D72-B5E0-F26813A33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31863-F360-4168-9C70-2BA2E9EA0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500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F014F7D6-584C-4FEE-B0EF-B6A6F7D46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37DA5-C541-4238-ADE2-4BA59D1CF6BD}" type="datetimeFigureOut">
              <a:rPr lang="tr-TR" smtClean="0"/>
              <a:t>13.1.2020</a:t>
            </a:fld>
            <a:endParaRPr lang="tr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E00358E2-7293-404E-8BE2-398ECBC0C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6601B92-1BC7-47E5-B1ED-DEAED51B7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31863-F360-4168-9C70-2BA2E9EA0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5463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A038C2-B9AB-4494-ABD6-58FC8BC2C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C860447-9991-47CB-865E-172CDE7999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A1EEA0C-8779-4A51-917A-222057CD43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5D36D1C-4F14-41D7-BFFC-B29E0239A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37DA5-C541-4238-ADE2-4BA59D1CF6BD}" type="datetimeFigureOut">
              <a:rPr lang="tr-TR" smtClean="0"/>
              <a:t>13.1.2020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8C31155-A21D-486D-9BCB-297648175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9FB3456-1672-4643-88A2-C3DD5C4C3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31863-F360-4168-9C70-2BA2E9EA0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8662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D095A01-6717-49FC-8D47-CA113A6A4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77C303EC-F211-4513-B50C-FB74E9D4AC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193A01D-2F4F-4DE3-B720-4A7BD7F313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D283A5E-DD8F-43B3-AF48-964666621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37DA5-C541-4238-ADE2-4BA59D1CF6BD}" type="datetimeFigureOut">
              <a:rPr lang="tr-TR" smtClean="0"/>
              <a:t>13.1.2020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F9EB500-0E5A-4B48-B657-CD4944A93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CB5CC97-9F86-49EB-A1CF-BBAA9F8D0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31863-F360-4168-9C70-2BA2E9EA0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4207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07B7CFD4-D58E-459F-9735-AD6F4F95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FEA70C0-2EED-42C0-8581-FA06226ED4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2A4514B-AD54-4289-AF77-DED922D16F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A37DA5-C541-4238-ADE2-4BA59D1CF6BD}" type="datetimeFigureOut">
              <a:rPr lang="tr-TR" smtClean="0"/>
              <a:t>13.1.2020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C39CEC0-79D8-4A25-9F59-20EF82C902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43AC535-C7C5-4F46-A8C0-65AF015FDF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31863-F360-4168-9C70-2BA2E9EA0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1399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5400" b="1" dirty="0"/>
              <a:t>Business Information </a:t>
            </a:r>
            <a:r>
              <a:rPr lang="tr-TR" sz="5400" b="1" dirty="0" err="1"/>
              <a:t>Systems</a:t>
            </a:r>
            <a:r>
              <a:rPr lang="tr-TR" sz="5400" b="1" dirty="0"/>
              <a:t> I</a:t>
            </a:r>
            <a:endParaRPr lang="en-US" sz="54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Value </a:t>
            </a:r>
            <a:r>
              <a:rPr lang="tr-TR" dirty="0" err="1"/>
              <a:t>Chain</a:t>
            </a:r>
            <a:r>
              <a:rPr lang="tr-TR" dirty="0"/>
              <a:t> Analysis</a:t>
            </a:r>
          </a:p>
          <a:p>
            <a:r>
              <a:rPr lang="tr-TR" dirty="0"/>
              <a:t>Dr. Sevgi Eda Tuzcu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6442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References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World Bank (2016), World Development Report (2016)</a:t>
            </a:r>
          </a:p>
          <a:p>
            <a:r>
              <a:rPr lang="tr-TR" dirty="0" err="1"/>
              <a:t>Laudon</a:t>
            </a:r>
            <a:r>
              <a:rPr lang="tr-TR" dirty="0"/>
              <a:t> K. </a:t>
            </a:r>
            <a:r>
              <a:rPr lang="tr-TR" dirty="0" err="1"/>
              <a:t>and</a:t>
            </a:r>
            <a:r>
              <a:rPr lang="tr-TR" dirty="0"/>
              <a:t> J. </a:t>
            </a:r>
            <a:r>
              <a:rPr lang="tr-TR" dirty="0" err="1"/>
              <a:t>Laudon</a:t>
            </a:r>
            <a:r>
              <a:rPr lang="tr-TR" dirty="0"/>
              <a:t> (2014), </a:t>
            </a:r>
            <a:r>
              <a:rPr lang="tr-TR" i="1" dirty="0"/>
              <a:t>Management Information </a:t>
            </a:r>
            <a:r>
              <a:rPr lang="tr-TR" i="1" dirty="0" err="1"/>
              <a:t>Systems</a:t>
            </a:r>
            <a:r>
              <a:rPr lang="tr-TR" i="1" dirty="0"/>
              <a:t> </a:t>
            </a:r>
            <a:r>
              <a:rPr lang="tr-TR" i="1" dirty="0" err="1"/>
              <a:t>Managing</a:t>
            </a:r>
            <a:r>
              <a:rPr lang="tr-TR" i="1" dirty="0"/>
              <a:t>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Digital</a:t>
            </a:r>
            <a:r>
              <a:rPr lang="tr-TR" i="1" dirty="0"/>
              <a:t> </a:t>
            </a:r>
            <a:r>
              <a:rPr lang="tr-TR" i="1" dirty="0" err="1"/>
              <a:t>Firm</a:t>
            </a:r>
            <a:r>
              <a:rPr lang="tr-TR" dirty="0"/>
              <a:t>, </a:t>
            </a:r>
            <a:r>
              <a:rPr lang="tr-TR" dirty="0" err="1"/>
              <a:t>Pearson</a:t>
            </a:r>
            <a:r>
              <a:rPr lang="tr-TR" dirty="0"/>
              <a:t>, 13th ed.</a:t>
            </a:r>
          </a:p>
          <a:p>
            <a:r>
              <a:rPr lang="tr-TR" dirty="0" err="1"/>
              <a:t>Baltzan</a:t>
            </a:r>
            <a:r>
              <a:rPr lang="tr-TR" dirty="0"/>
              <a:t> P. (2018), </a:t>
            </a:r>
            <a:r>
              <a:rPr lang="tr-TR" i="1" dirty="0"/>
              <a:t>Business </a:t>
            </a:r>
            <a:r>
              <a:rPr lang="tr-TR" i="1" dirty="0" err="1"/>
              <a:t>Driven</a:t>
            </a:r>
            <a:r>
              <a:rPr lang="tr-TR" i="1" dirty="0"/>
              <a:t> Information </a:t>
            </a:r>
            <a:r>
              <a:rPr lang="tr-TR" i="1" dirty="0" err="1"/>
              <a:t>Systems</a:t>
            </a:r>
            <a:r>
              <a:rPr lang="tr-TR" dirty="0"/>
              <a:t>, </a:t>
            </a:r>
            <a:r>
              <a:rPr lang="tr-TR" dirty="0" err="1"/>
              <a:t>McGraw</a:t>
            </a:r>
            <a:r>
              <a:rPr lang="tr-TR" dirty="0"/>
              <a:t> </a:t>
            </a:r>
            <a:r>
              <a:rPr lang="tr-TR" dirty="0" err="1"/>
              <a:t>Hill</a:t>
            </a:r>
            <a:r>
              <a:rPr lang="tr-TR" dirty="0"/>
              <a:t> </a:t>
            </a:r>
            <a:r>
              <a:rPr lang="tr-TR" dirty="0" err="1"/>
              <a:t>Education</a:t>
            </a:r>
            <a:r>
              <a:rPr lang="tr-TR" dirty="0"/>
              <a:t>, 6th Ed.</a:t>
            </a:r>
          </a:p>
          <a:p>
            <a:r>
              <a:rPr lang="tr-TR" dirty="0" err="1" smtClean="0"/>
              <a:t>Porter</a:t>
            </a:r>
            <a:r>
              <a:rPr lang="tr-TR" dirty="0" smtClean="0"/>
              <a:t> M. </a:t>
            </a:r>
            <a:r>
              <a:rPr lang="tr-TR" dirty="0" err="1" smtClean="0"/>
              <a:t>and</a:t>
            </a:r>
            <a:r>
              <a:rPr lang="tr-TR" dirty="0" smtClean="0"/>
              <a:t> V. </a:t>
            </a:r>
            <a:r>
              <a:rPr lang="tr-TR" dirty="0" err="1" smtClean="0"/>
              <a:t>Millar</a:t>
            </a:r>
            <a:r>
              <a:rPr lang="tr-TR" dirty="0" smtClean="0"/>
              <a:t> (1985), How Information </a:t>
            </a:r>
            <a:r>
              <a:rPr lang="tr-TR" dirty="0" err="1" smtClean="0"/>
              <a:t>Systems</a:t>
            </a:r>
            <a:r>
              <a:rPr lang="tr-TR" dirty="0" smtClean="0"/>
              <a:t> </a:t>
            </a:r>
            <a:r>
              <a:rPr lang="tr-TR" dirty="0" err="1" smtClean="0"/>
              <a:t>Gives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Competitive</a:t>
            </a:r>
            <a:r>
              <a:rPr lang="tr-TR" dirty="0" smtClean="0"/>
              <a:t> Advantage, </a:t>
            </a:r>
            <a:r>
              <a:rPr lang="tr-TR" i="1" dirty="0" smtClean="0"/>
              <a:t>HBR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615757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91C6A90-D359-40DB-B2A1-F1104965E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A Business Perspective </a:t>
            </a:r>
            <a:r>
              <a:rPr lang="tr-TR" sz="4000" b="1" dirty="0"/>
              <a:t>o</a:t>
            </a:r>
            <a:r>
              <a:rPr lang="en-US" sz="4000" b="1" dirty="0"/>
              <a:t>n Information Systems</a:t>
            </a:r>
            <a:endParaRPr lang="tr-TR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5BAA110-08D5-45C6-90A1-70B9F95626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Business Strategies:</a:t>
            </a:r>
          </a:p>
          <a:p>
            <a:pPr lvl="1"/>
            <a:r>
              <a:rPr lang="en-US" dirty="0"/>
              <a:t>Decreasing costs, attracting new customers, increasing customer loyalty, increasing sales, developing new products and services, entering new markets…</a:t>
            </a:r>
            <a:endParaRPr lang="tr-TR" dirty="0"/>
          </a:p>
          <a:p>
            <a:r>
              <a:rPr lang="tr-TR" dirty="0"/>
              <a:t>When business strategies match core competencies: </a:t>
            </a:r>
            <a:r>
              <a:rPr lang="tr-TR" b="1" dirty="0"/>
              <a:t>Competitive Advantage</a:t>
            </a:r>
          </a:p>
          <a:p>
            <a:r>
              <a:rPr lang="tr-TR" b="1" dirty="0"/>
              <a:t>What is competitive advantage?</a:t>
            </a:r>
          </a:p>
          <a:p>
            <a:pPr lvl="1"/>
            <a:r>
              <a:rPr lang="tr-TR" dirty="0"/>
              <a:t>Why is it usually temporary?</a:t>
            </a:r>
          </a:p>
          <a:p>
            <a:pPr marL="457200" lvl="1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9636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BEF3A84-76F9-4CC1-8530-4C0BA0F24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A Business Perspective </a:t>
            </a:r>
            <a:r>
              <a:rPr lang="tr-TR" sz="4000" b="1" dirty="0"/>
              <a:t>o</a:t>
            </a:r>
            <a:r>
              <a:rPr lang="en-US" sz="4000" b="1" dirty="0"/>
              <a:t>n Information Systems</a:t>
            </a:r>
            <a:endParaRPr lang="tr-TR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C61A162-55BE-4173-988B-76049FDB55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What is </a:t>
            </a:r>
            <a:r>
              <a:rPr lang="tr-TR" sz="3200" b="1" dirty="0"/>
              <a:t>Business Intelligence</a:t>
            </a:r>
            <a:r>
              <a:rPr lang="tr-TR" sz="3200" dirty="0"/>
              <a:t>?</a:t>
            </a:r>
          </a:p>
          <a:p>
            <a:pPr lvl="1"/>
            <a:r>
              <a:rPr lang="en-US" sz="2800" dirty="0"/>
              <a:t>understanding and learning as much as possible as soon as possible about what is occurring outside the company to remain competitive.</a:t>
            </a:r>
            <a:endParaRPr lang="tr-TR" sz="2800" dirty="0"/>
          </a:p>
          <a:p>
            <a:pPr marL="457200" lvl="1" indent="0">
              <a:buNone/>
            </a:pPr>
            <a:endParaRPr lang="tr-TR" sz="2800" dirty="0"/>
          </a:p>
          <a:p>
            <a:r>
              <a:rPr lang="tr-TR" sz="3200" dirty="0"/>
              <a:t>The</a:t>
            </a:r>
            <a:r>
              <a:rPr lang="en-US" sz="3200" dirty="0"/>
              <a:t> common tools to analyze </a:t>
            </a:r>
            <a:r>
              <a:rPr lang="tr-TR" sz="3200" dirty="0"/>
              <a:t>competition in the market:</a:t>
            </a:r>
          </a:p>
          <a:p>
            <a:pPr marL="914400" lvl="1" indent="-457200">
              <a:buAutoNum type="arabicPeriod"/>
            </a:pPr>
            <a:r>
              <a:rPr lang="en-US" sz="2800" dirty="0"/>
              <a:t>The Five Forces Model </a:t>
            </a:r>
            <a:endParaRPr lang="tr-TR" sz="2800" dirty="0"/>
          </a:p>
          <a:p>
            <a:pPr marL="914400" lvl="1" indent="-457200">
              <a:buAutoNum type="arabicPeriod"/>
            </a:pPr>
            <a:r>
              <a:rPr lang="en-US" sz="2800" dirty="0"/>
              <a:t>The three generic strategies</a:t>
            </a:r>
            <a:endParaRPr lang="tr-TR" sz="2800" dirty="0"/>
          </a:p>
          <a:p>
            <a:pPr marL="914400" lvl="1" indent="-457200">
              <a:buAutoNum type="arabicPeriod"/>
            </a:pPr>
            <a:r>
              <a:rPr lang="en-US" sz="2800" dirty="0"/>
              <a:t>Value chain analysis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065028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A63863F-1E63-4F31-AA03-0D5B939E0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Value Chain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1C5E882-E28E-4563-9928-0252A72A4F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Firms make profits by taking raw inputs and applying </a:t>
            </a:r>
            <a:r>
              <a:rPr lang="en-US" b="1" dirty="0"/>
              <a:t>a business process</a:t>
            </a:r>
            <a:r>
              <a:rPr lang="en-US" dirty="0"/>
              <a:t> to turn them into a product or service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What is a business process?</a:t>
            </a:r>
          </a:p>
          <a:p>
            <a:endParaRPr lang="tr-TR" dirty="0"/>
          </a:p>
          <a:p>
            <a:r>
              <a:rPr lang="tr-TR" dirty="0"/>
              <a:t>Porter creates </a:t>
            </a:r>
            <a:r>
              <a:rPr lang="tr-TR" b="1" dirty="0"/>
              <a:t>value chain analysis </a:t>
            </a:r>
            <a:r>
              <a:rPr lang="tr-TR" dirty="0"/>
              <a:t>to identify the competitive advantages.</a:t>
            </a:r>
          </a:p>
        </p:txBody>
      </p:sp>
    </p:spTree>
    <p:extLst>
      <p:ext uri="{BB962C8B-B14F-4D97-AF65-F5344CB8AC3E}">
        <p14:creationId xmlns:p14="http://schemas.microsoft.com/office/powerpoint/2010/main" val="2524227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AF08DE5-D289-41F6-AF9D-EEBDF4078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Value Chain Analysis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F8741DD-6F68-4BE7-88E6-569C15EB2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VCA views the firms as </a:t>
            </a:r>
            <a:r>
              <a:rPr lang="en-US" sz="3200" dirty="0"/>
              <a:t>series of business processes that each add value to the product or service.</a:t>
            </a:r>
            <a:endParaRPr lang="tr-TR" sz="3200" dirty="0"/>
          </a:p>
          <a:p>
            <a:endParaRPr lang="tr-TR" sz="3200" dirty="0"/>
          </a:p>
          <a:p>
            <a:endParaRPr lang="tr-TR" sz="3200" dirty="0"/>
          </a:p>
          <a:p>
            <a:r>
              <a:rPr lang="tr-TR" sz="3200" dirty="0"/>
              <a:t>VCA analyzes the organization’s activities to identify  where the value can be added.</a:t>
            </a:r>
            <a:r>
              <a:rPr lang="en-US" sz="3200" dirty="0"/>
              <a:t>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820751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3C02B33-6A71-439F-BF1D-0A4B9744F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Value Chain Analysis</a:t>
            </a:r>
            <a:endParaRPr lang="tr-TR" dirty="0"/>
          </a:p>
        </p:txBody>
      </p:sp>
      <p:pic>
        <p:nvPicPr>
          <p:cNvPr id="4" name="Resim 2">
            <a:extLst>
              <a:ext uri="{FF2B5EF4-FFF2-40B4-BE49-F238E27FC236}">
                <a16:creationId xmlns:a16="http://schemas.microsoft.com/office/drawing/2014/main" xmlns="" id="{121AF0E5-59D6-434F-AC9B-87E25C18B5C0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621" y="2021747"/>
            <a:ext cx="10515600" cy="40854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28109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0C67FE4-486B-4ED3-9E7B-0E1B1F1BA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Value Chain Analysis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AC963AA-8E4E-4887-BD17-84A9A3716C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Two types of activities: </a:t>
            </a:r>
            <a:r>
              <a:rPr lang="tr-TR" b="1" dirty="0"/>
              <a:t>Primary value activities</a:t>
            </a:r>
            <a:r>
              <a:rPr lang="tr-TR" dirty="0"/>
              <a:t> and </a:t>
            </a:r>
            <a:r>
              <a:rPr lang="tr-TR" b="1" dirty="0"/>
              <a:t>Support value activites</a:t>
            </a:r>
          </a:p>
          <a:p>
            <a:endParaRPr lang="tr-TR" dirty="0"/>
          </a:p>
          <a:p>
            <a:endParaRPr lang="tr-TR" dirty="0"/>
          </a:p>
          <a:p>
            <a:r>
              <a:rPr lang="tr-TR" b="1" dirty="0"/>
              <a:t>Pimary Value Activities: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Inbound logistics: </a:t>
            </a:r>
            <a:endParaRPr lang="tr-TR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Operations:</a:t>
            </a:r>
            <a:endParaRPr lang="tr-TR" sz="2000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Outbound logistics:</a:t>
            </a:r>
            <a:endParaRPr lang="tr-TR" sz="2000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Marketing and sales: </a:t>
            </a:r>
            <a:endParaRPr lang="tr-TR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Service: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07555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5EFD8D8-80E0-449A-9429-EAAFE1437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Value Chain Analysis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1A07EA9-3683-4E74-8CD8-FEA883399A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Support Value Activities: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Firm infrastructure: </a:t>
            </a:r>
            <a:endParaRPr lang="tr-TR" dirty="0"/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Human resource management:</a:t>
            </a:r>
            <a:endParaRPr lang="tr-TR" sz="2000" dirty="0"/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Technology development: </a:t>
            </a:r>
            <a:endParaRPr lang="tr-TR" dirty="0"/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Procurement: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924889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3573762-3B2E-4742-A30C-363477A60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Value Chain Analysis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Resim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90688"/>
            <a:ext cx="10515600" cy="44862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97273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492</Words>
  <Application>Microsoft Office PowerPoint</Application>
  <PresentationFormat>Geniş ekran</PresentationFormat>
  <Paragraphs>62</Paragraphs>
  <Slides>10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Business Information Systems I</vt:lpstr>
      <vt:lpstr>A Business Perspective on Information Systems</vt:lpstr>
      <vt:lpstr>A Business Perspective on Information Systems</vt:lpstr>
      <vt:lpstr>Value Chain Analysis</vt:lpstr>
      <vt:lpstr>Value Chain Analysis</vt:lpstr>
      <vt:lpstr>Value Chain Analysis</vt:lpstr>
      <vt:lpstr>Value Chain Analysis</vt:lpstr>
      <vt:lpstr>Value Chain Analysis</vt:lpstr>
      <vt:lpstr>Value Chain Analysis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Information Systems I</dc:title>
  <dc:creator>Sevgi Eda Tuzcu</dc:creator>
  <cp:lastModifiedBy>SEVGI EDA TUZCU</cp:lastModifiedBy>
  <cp:revision>51</cp:revision>
  <dcterms:created xsi:type="dcterms:W3CDTF">2019-09-22T10:05:23Z</dcterms:created>
  <dcterms:modified xsi:type="dcterms:W3CDTF">2020-01-13T08:41:55Z</dcterms:modified>
</cp:coreProperties>
</file>