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78749" autoAdjust="0"/>
  </p:normalViewPr>
  <p:slideViewPr>
    <p:cSldViewPr snapToGrid="0">
      <p:cViewPr varScale="1">
        <p:scale>
          <a:sx n="73" d="100"/>
          <a:sy n="73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6E32-7649-47D2-BB25-EB54E2951741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67DD1-FAFB-49D7-836A-6633C3B5D2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71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able stay competitive, firms need information from the environment.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intelligence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process of gathering information about the competitive environment, including competitors’ plans, activities, and products, to improve a company’s ability to succeed.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use this business intelligence  and develop competitive advantage by following analyses:</a:t>
            </a: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Five Forces Model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(for evaluating industry attractiveness – it is about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compete).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generic strategies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(It is about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market to operate: a broad market or focused strategy- for choosing a business focus).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chain analysis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(It is about how to compete - for executing business strategies).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67DD1-FAFB-49D7-836A-6633C3B5D2A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1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First,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which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processes</a:t>
            </a:r>
            <a:r>
              <a:rPr lang="tr-TR" baseline="0" dirty="0" smtClean="0"/>
              <a:t> </a:t>
            </a:r>
            <a:r>
              <a:rPr lang="tr-TR" b="1" baseline="0" dirty="0" err="1" smtClean="0"/>
              <a:t>the</a:t>
            </a:r>
            <a:r>
              <a:rPr lang="tr-TR" b="1" baseline="0" dirty="0" smtClean="0"/>
              <a:t> </a:t>
            </a:r>
            <a:r>
              <a:rPr lang="tr-TR" b="1" baseline="0" dirty="0" err="1" smtClean="0"/>
              <a:t>value</a:t>
            </a:r>
            <a:r>
              <a:rPr lang="tr-TR" b="1" baseline="0" dirty="0" smtClean="0"/>
              <a:t> can be </a:t>
            </a:r>
            <a:r>
              <a:rPr lang="tr-TR" b="1" baseline="0" dirty="0" err="1" smtClean="0"/>
              <a:t>added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must</a:t>
            </a:r>
            <a:r>
              <a:rPr lang="tr-TR" baseline="0" dirty="0" smtClean="0"/>
              <a:t> be </a:t>
            </a:r>
            <a:r>
              <a:rPr lang="tr-TR" baseline="0" dirty="0" err="1" smtClean="0"/>
              <a:t>determined</a:t>
            </a:r>
            <a:r>
              <a:rPr lang="tr-TR" baseline="0" dirty="0" smtClean="0"/>
              <a:t>.</a:t>
            </a:r>
          </a:p>
          <a:p>
            <a:r>
              <a:rPr lang="tr-TR" baseline="0" dirty="0" smtClean="0"/>
              <a:t>Second, </a:t>
            </a:r>
            <a:r>
              <a:rPr lang="tr-TR" baseline="0" dirty="0" err="1" smtClean="0"/>
              <a:t>what</a:t>
            </a:r>
            <a:r>
              <a:rPr lang="tr-TR" baseline="0" dirty="0" smtClean="0"/>
              <a:t> is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="1" baseline="0" dirty="0" err="1" smtClean="0"/>
              <a:t>costs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how </a:t>
            </a:r>
            <a:r>
              <a:rPr lang="tr-TR" baseline="0" dirty="0" err="1" smtClean="0"/>
              <a:t>they</a:t>
            </a:r>
            <a:r>
              <a:rPr lang="tr-TR" baseline="0" dirty="0" smtClean="0"/>
              <a:t> </a:t>
            </a:r>
            <a:r>
              <a:rPr lang="tr-TR" b="1" baseline="0" dirty="0" err="1" smtClean="0"/>
              <a:t>fluctuate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should</a:t>
            </a:r>
            <a:r>
              <a:rPr lang="tr-TR" baseline="0" dirty="0" smtClean="0"/>
              <a:t> be </a:t>
            </a:r>
            <a:r>
              <a:rPr lang="tr-TR" baseline="0" dirty="0" err="1" smtClean="0"/>
              <a:t>determined</a:t>
            </a:r>
            <a:r>
              <a:rPr lang="tr-TR" baseline="0" dirty="0" smtClean="0"/>
              <a:t>.</a:t>
            </a:r>
          </a:p>
          <a:p>
            <a:r>
              <a:rPr lang="tr-TR" baseline="0" dirty="0" err="1" smtClean="0"/>
              <a:t>Compare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your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value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chain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costs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your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competitors</a:t>
            </a:r>
            <a:r>
              <a:rPr lang="tr-TR" baseline="0" dirty="0" smtClean="0"/>
              <a:t> (</a:t>
            </a:r>
            <a:r>
              <a:rPr lang="tr-TR" b="1" baseline="0" dirty="0" smtClean="0"/>
              <a:t>benchmarking</a:t>
            </a:r>
            <a:r>
              <a:rPr lang="tr-TR" baseline="0" dirty="0" smtClean="0"/>
              <a:t>).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67DD1-FAFB-49D7-836A-6633C3B5D2AB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41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8AD4F4-9CF1-4EB7-BD05-A7B25C4B9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F64B35-B558-4948-A934-D06B3BCA3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F6F2B8-1F20-41E8-8FA7-BCAEEED7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64E768-B066-4EE5-B4CF-2317D9CD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BD61D-757E-427E-B53B-943C9260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5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76112-9A46-44E1-BCD7-07C1C43E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3B5AD2-BD76-4B41-A2F8-E86DF1A00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9665ED-9CED-49C1-95A1-6D27A5FE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4AAE26-2696-4C68-A6CE-ACDD249C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157931-9624-430D-BC79-39760E6E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4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103AA0-2D99-4267-9526-D99F7EC48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690046-69B9-48DE-B134-F0C854623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D5581E-F890-473C-9AAA-B7976A17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42B40A-BEB4-4DC0-9DBC-7A6C9994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9F8D50-CD1C-43D8-8AB7-31C36CF0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2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7DDA04-930A-4C01-8677-D386F018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5FD2EA-28D2-4B61-B9EF-D0CFEF53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4D918E-8030-4E38-A44F-7056288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DDD842-7378-45F9-81F1-7DE99488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FD236C-E66D-44A3-8D51-9A0C7D05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30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6E521F-1DD0-4304-B075-A00E4C97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B757B5-F38D-4B65-8292-B6544E65C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66770-A1BE-45F1-A6DE-5F6F3B7D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64BCD1-6A7D-45F9-BCE2-51D561CB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427108-29AF-44CF-80F9-15EB70B8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29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36517-BCC8-4F79-9945-3731EC7E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6F600-37F6-46A0-9A52-E092C8ABC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E97EEA-9C25-4C8E-890B-1A7C086D4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4F3BF0-6DCE-4F7D-BDE3-7A4CC3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0522E8-A6E7-4C3B-9E09-B761047A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63BE2A-ADA8-4240-905F-35A4EA84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81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176FE-78AD-46FA-800E-9FE2DD102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C8E070-ABCB-4698-8D9D-9254B15A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BA9586-1736-4BAA-B4F6-7C3B048BF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24126F-E015-4EE0-93A2-26C5B2633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5AE3A7-B1F0-4BF9-8264-BB628A52A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9DE637-A47B-48C5-BF75-C53E421F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755938-640F-4315-B430-8151FADD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1866ED-91FA-4D5A-83E0-39F0A786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95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8FC5DC-56B4-42CF-B427-E5F75A10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4220C1-112F-45AC-BA0B-E86916E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DE7C9C-EE92-4C81-8350-05343CB4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CE1A15-31C1-4D72-B5E0-F26813A3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50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14F7D6-584C-4FEE-B0EF-B6A6F7D46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0358E2-7293-404E-8BE2-398ECBC0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601B92-1BC7-47E5-B1ED-DEAED51B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4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A038C2-B9AB-4494-ABD6-58FC8BC2C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860447-9991-47CB-865E-172CDE799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1EEA0C-8779-4A51-917A-222057CD4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D36D1C-4F14-41D7-BFFC-B29E0239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C31155-A21D-486D-9BCB-29764817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FB3456-1672-4643-88A2-C3DD5C4C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66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95A01-6717-49FC-8D47-CA113A6A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7C303EC-F211-4513-B50C-FB74E9D4A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93A01D-2F4F-4DE3-B720-4A7BD7F31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283A5E-DD8F-43B3-AF48-96466662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9EB500-0E5A-4B48-B657-CD4944A9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B5CC97-9F86-49EB-A1CF-BBAA9F8D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20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B7CFD4-D58E-459F-9735-AD6F4F95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EA70C0-2EED-42C0-8581-FA06226ED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A4514B-AD54-4289-AF77-DED922D16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7DA5-C541-4238-ADE2-4BA59D1CF6BD}" type="datetimeFigureOut">
              <a:rPr lang="tr-TR" smtClean="0"/>
              <a:t>13.1.2020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39CEC0-79D8-4A25-9F59-20EF82C90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3AC535-C7C5-4F46-A8C0-65AF015FD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1863-F360-4168-9C70-2BA2E9EA0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9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Business Information </a:t>
            </a:r>
            <a:r>
              <a:rPr lang="tr-TR" sz="5400" b="1" dirty="0" err="1"/>
              <a:t>Systems</a:t>
            </a:r>
            <a:r>
              <a:rPr lang="tr-TR" sz="5400" b="1" dirty="0"/>
              <a:t> I</a:t>
            </a:r>
            <a:endParaRPr lang="en-US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Value </a:t>
            </a:r>
            <a:r>
              <a:rPr lang="tr-TR" dirty="0" err="1"/>
              <a:t>Chain</a:t>
            </a:r>
            <a:r>
              <a:rPr lang="tr-TR" dirty="0"/>
              <a:t> Analysis</a:t>
            </a:r>
          </a:p>
          <a:p>
            <a:r>
              <a:rPr lang="tr-TR" dirty="0"/>
              <a:t>Dr. Sevgi Eda Tuzcu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4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World Bank (2016), World Development Report (2016)</a:t>
            </a:r>
          </a:p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ed.</a:t>
            </a:r>
          </a:p>
          <a:p>
            <a:r>
              <a:rPr lang="tr-TR" dirty="0" err="1"/>
              <a:t>Baltzan</a:t>
            </a:r>
            <a:r>
              <a:rPr lang="tr-TR" dirty="0"/>
              <a:t> P. (2018),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6th Ed.</a:t>
            </a:r>
          </a:p>
          <a:p>
            <a:r>
              <a:rPr lang="tr-TR" dirty="0" err="1" smtClean="0"/>
              <a:t>Porter</a:t>
            </a:r>
            <a:r>
              <a:rPr lang="tr-TR" dirty="0" smtClean="0"/>
              <a:t> M. </a:t>
            </a:r>
            <a:r>
              <a:rPr lang="tr-TR" dirty="0" err="1" smtClean="0"/>
              <a:t>and</a:t>
            </a:r>
            <a:r>
              <a:rPr lang="tr-TR" dirty="0" smtClean="0"/>
              <a:t> V. </a:t>
            </a:r>
            <a:r>
              <a:rPr lang="tr-TR" dirty="0" err="1" smtClean="0"/>
              <a:t>Millar</a:t>
            </a:r>
            <a:r>
              <a:rPr lang="tr-TR" dirty="0" smtClean="0"/>
              <a:t> (1985), How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Competitive</a:t>
            </a:r>
            <a:r>
              <a:rPr lang="tr-TR" dirty="0" smtClean="0"/>
              <a:t> Advantage, </a:t>
            </a:r>
            <a:r>
              <a:rPr lang="tr-TR" i="1" dirty="0" smtClean="0"/>
              <a:t>HBR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575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1C6A90-D359-40DB-B2A1-F1104965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Business Perspective </a:t>
            </a:r>
            <a:r>
              <a:rPr lang="tr-TR" sz="4000" b="1" dirty="0"/>
              <a:t>o</a:t>
            </a:r>
            <a:r>
              <a:rPr lang="en-US" sz="4000" b="1" dirty="0"/>
              <a:t>n Information Systems</a:t>
            </a:r>
            <a:endParaRPr lang="tr-T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BAA110-08D5-45C6-90A1-70B9F956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Business Strategies:</a:t>
            </a:r>
          </a:p>
          <a:p>
            <a:pPr lvl="1"/>
            <a:r>
              <a:rPr lang="en-US" dirty="0"/>
              <a:t>Decreasing costs, attracting new customers, increasing customer loyalty, increasing sales, developing new products and services, entering new markets…</a:t>
            </a:r>
            <a:endParaRPr lang="tr-TR" dirty="0"/>
          </a:p>
          <a:p>
            <a:r>
              <a:rPr lang="tr-TR" dirty="0"/>
              <a:t>When business strategies match core competencies: </a:t>
            </a:r>
            <a:r>
              <a:rPr lang="tr-TR" b="1" dirty="0"/>
              <a:t>Competitive Advantage</a:t>
            </a:r>
          </a:p>
          <a:p>
            <a:r>
              <a:rPr lang="tr-TR" b="1" dirty="0"/>
              <a:t>What is competitive advantage?</a:t>
            </a:r>
          </a:p>
          <a:p>
            <a:pPr lvl="1"/>
            <a:r>
              <a:rPr lang="tr-TR" dirty="0"/>
              <a:t>Why is it usually temporary?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63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EF3A84-76F9-4CC1-8530-4C0BA0F2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Business Perspective </a:t>
            </a:r>
            <a:r>
              <a:rPr lang="tr-TR" sz="4000" b="1" dirty="0"/>
              <a:t>o</a:t>
            </a:r>
            <a:r>
              <a:rPr lang="en-US" sz="4000" b="1" dirty="0"/>
              <a:t>n Information Systems</a:t>
            </a:r>
            <a:endParaRPr lang="tr-T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1A162-55BE-4173-988B-76049FDB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What is </a:t>
            </a:r>
            <a:r>
              <a:rPr lang="tr-TR" sz="3200" b="1" dirty="0"/>
              <a:t>Business Intelligence</a:t>
            </a:r>
            <a:r>
              <a:rPr lang="tr-TR" sz="3200" dirty="0"/>
              <a:t>?</a:t>
            </a:r>
          </a:p>
          <a:p>
            <a:pPr lvl="1"/>
            <a:r>
              <a:rPr lang="en-US" sz="2800" dirty="0"/>
              <a:t>understanding and learning as much as possible as soon as possible about what is occurring outside the company to remain competitive.</a:t>
            </a:r>
            <a:endParaRPr lang="tr-TR" sz="2800" dirty="0"/>
          </a:p>
          <a:p>
            <a:pPr marL="457200" lvl="1" indent="0">
              <a:buNone/>
            </a:pPr>
            <a:endParaRPr lang="tr-TR" sz="2800" dirty="0"/>
          </a:p>
          <a:p>
            <a:r>
              <a:rPr lang="tr-TR" sz="3200" dirty="0"/>
              <a:t>The</a:t>
            </a:r>
            <a:r>
              <a:rPr lang="en-US" sz="3200" dirty="0"/>
              <a:t> common tools to analyze </a:t>
            </a:r>
            <a:r>
              <a:rPr lang="tr-TR" sz="3200" dirty="0"/>
              <a:t>competition in the market:</a:t>
            </a:r>
          </a:p>
          <a:p>
            <a:pPr marL="914400" lvl="1" indent="-457200">
              <a:buAutoNum type="arabicPeriod"/>
            </a:pPr>
            <a:r>
              <a:rPr lang="en-US" sz="2800" dirty="0"/>
              <a:t>The Five Forces Model </a:t>
            </a:r>
            <a:endParaRPr lang="tr-TR" sz="2800" dirty="0"/>
          </a:p>
          <a:p>
            <a:pPr marL="914400" lvl="1" indent="-457200">
              <a:buAutoNum type="arabicPeriod"/>
            </a:pPr>
            <a:r>
              <a:rPr lang="en-US" sz="2800" dirty="0"/>
              <a:t>The three generic strategies</a:t>
            </a:r>
            <a:endParaRPr lang="tr-TR" sz="2800" dirty="0"/>
          </a:p>
          <a:p>
            <a:pPr marL="914400" lvl="1" indent="-457200">
              <a:buAutoNum type="arabicPeriod"/>
            </a:pPr>
            <a:r>
              <a:rPr lang="en-US" sz="2800" dirty="0"/>
              <a:t>Value chain analysis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6502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3863F-1E63-4F31-AA03-0D5B939E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5E882-E28E-4563-9928-0252A72A4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Firms make profits by taking raw inputs and applying </a:t>
            </a:r>
            <a:r>
              <a:rPr lang="en-US" b="1" dirty="0"/>
              <a:t>a business process</a:t>
            </a:r>
            <a:r>
              <a:rPr lang="en-US" dirty="0"/>
              <a:t> to turn them into a product or service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What is a business process?</a:t>
            </a:r>
          </a:p>
          <a:p>
            <a:endParaRPr lang="tr-TR" dirty="0"/>
          </a:p>
          <a:p>
            <a:r>
              <a:rPr lang="tr-TR" dirty="0"/>
              <a:t>Porter creates </a:t>
            </a:r>
            <a:r>
              <a:rPr lang="tr-TR" b="1" dirty="0"/>
              <a:t>value chain analysis </a:t>
            </a:r>
            <a:r>
              <a:rPr lang="tr-TR" dirty="0"/>
              <a:t>to identify the competitive advantages.</a:t>
            </a:r>
          </a:p>
        </p:txBody>
      </p:sp>
    </p:spTree>
    <p:extLst>
      <p:ext uri="{BB962C8B-B14F-4D97-AF65-F5344CB8AC3E}">
        <p14:creationId xmlns:p14="http://schemas.microsoft.com/office/powerpoint/2010/main" val="252422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08DE5-D289-41F6-AF9D-EEBDF407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8741DD-6F68-4BE7-88E6-569C15EB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VCA views the firms as </a:t>
            </a:r>
            <a:r>
              <a:rPr lang="en-US" sz="3200" dirty="0"/>
              <a:t>series of business processes that each add value to the product or service.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VCA analyzes the organization’s activities to identify  where the value can be added.</a:t>
            </a:r>
            <a:r>
              <a:rPr lang="en-US" sz="3200" dirty="0"/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2075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02B33-6A71-439F-BF1D-0A4B9744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pic>
        <p:nvPicPr>
          <p:cNvPr id="4" name="Resim 2">
            <a:extLst>
              <a:ext uri="{FF2B5EF4-FFF2-40B4-BE49-F238E27FC236}">
                <a16:creationId xmlns:a16="http://schemas.microsoft.com/office/drawing/2014/main" xmlns="" id="{121AF0E5-59D6-434F-AC9B-87E25C18B5C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21" y="2021747"/>
            <a:ext cx="10515600" cy="4085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1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67FE4-486B-4ED3-9E7B-0E1B1F1B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C963AA-8E4E-4887-BD17-84A9A3716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Two types of activities: </a:t>
            </a:r>
            <a:r>
              <a:rPr lang="tr-TR" b="1" dirty="0"/>
              <a:t>Primary value activities</a:t>
            </a:r>
            <a:r>
              <a:rPr lang="tr-TR" dirty="0"/>
              <a:t> and </a:t>
            </a:r>
            <a:r>
              <a:rPr lang="tr-TR" b="1" dirty="0"/>
              <a:t>Support value activites</a:t>
            </a:r>
          </a:p>
          <a:p>
            <a:endParaRPr lang="tr-TR" dirty="0"/>
          </a:p>
          <a:p>
            <a:endParaRPr lang="tr-TR" dirty="0"/>
          </a:p>
          <a:p>
            <a:r>
              <a:rPr lang="tr-TR" b="1" dirty="0"/>
              <a:t>Pimary Value Activities: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Inbound logistics: </a:t>
            </a:r>
            <a:endParaRPr lang="tr-TR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Operations:</a:t>
            </a:r>
            <a:endParaRPr lang="tr-TR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Outbound logistics:</a:t>
            </a:r>
            <a:endParaRPr lang="tr-TR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Marketing and sales: </a:t>
            </a:r>
            <a:endParaRPr lang="tr-TR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Service: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55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FD8D8-80E0-449A-9429-EAAFE143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A07EA9-3683-4E74-8CD8-FEA88339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Support Value Activities: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Firm infrastructure: 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Human resource management:</a:t>
            </a:r>
            <a:endParaRPr lang="tr-TR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Technology development: </a:t>
            </a:r>
            <a:endParaRPr lang="tr-TR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Procurement: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248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73762-3B2E-4742-A30C-363477A6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Value Chain 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Resi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2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492</Words>
  <Application>Microsoft Office PowerPoint</Application>
  <PresentationFormat>Geniş ekran</PresentationFormat>
  <Paragraphs>62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Business Information Systems I</vt:lpstr>
      <vt:lpstr>A Business Perspective on Information Systems</vt:lpstr>
      <vt:lpstr>A Business Perspective on Information Systems</vt:lpstr>
      <vt:lpstr>Value Chain Analysis</vt:lpstr>
      <vt:lpstr>Value Chain Analysis</vt:lpstr>
      <vt:lpstr>Value Chain Analysis</vt:lpstr>
      <vt:lpstr>Value Chain Analysis</vt:lpstr>
      <vt:lpstr>Value Chain Analysis</vt:lpstr>
      <vt:lpstr>Value Chain Analysis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51</cp:revision>
  <dcterms:created xsi:type="dcterms:W3CDTF">2019-09-22T10:05:23Z</dcterms:created>
  <dcterms:modified xsi:type="dcterms:W3CDTF">2020-01-13T08:41:55Z</dcterms:modified>
</cp:coreProperties>
</file>