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tr/url?q=http://www.istanbul.edu.tr/itf/index.php%3Foption%3Dcom_content%26view%3Darticle%26id%3D419%26Itemid%3D137&amp;sa=U&amp;ei=QZGXUoWXGcbesgaisYGYCA&amp;ved=0CCwQ9QEwAg&amp;usg=AFQjCNG9pghIlb98fVCczkrxEoeENKR2A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188913"/>
            <a:ext cx="7467600" cy="8096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cap="none" dirty="0" smtClean="0">
                <a:solidFill>
                  <a:schemeClr val="accent1">
                    <a:lumMod val="75000"/>
                  </a:schemeClr>
                </a:solidFill>
              </a:rPr>
              <a:t>Tiroit Uptake Testi</a:t>
            </a:r>
            <a:endParaRPr lang="tr-TR" sz="3200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723" name="2 İçerik Yer Tutucusu"/>
          <p:cNvSpPr>
            <a:spLocks noGrp="1"/>
          </p:cNvSpPr>
          <p:nvPr>
            <p:ph sz="quarter" idx="1"/>
          </p:nvPr>
        </p:nvSpPr>
        <p:spPr>
          <a:xfrm>
            <a:off x="539750" y="1052513"/>
            <a:ext cx="7416800" cy="46799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sz="1600" smtClean="0"/>
              <a:t>Radyoaktif iyot (RAI) veya teknesyum ile yapılır.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1600" smtClean="0">
                <a:solidFill>
                  <a:schemeClr val="accent1"/>
                </a:solidFill>
              </a:rPr>
              <a:t>Yöntem (radyoaktif iyot kullanılarak):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/>
              <a:t>Standart dozda RAI’un oral olarak verilmesini takiben belirli bir zaman aralığında tiroid bezi tarafından tutulan miktarının yüzde olarak ölçülmesidir.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/>
              <a:t>Bir görüntüleme yöntemi olmayıp sayısal sonuç veren bir testtir.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/>
              <a:t>Uptake cihazı adı verilen özel bir cihaz kullanılarak test uygulanır.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/>
              <a:t>Standart adı verilen belirli miktarda radyoaktif iyot cihazda sayıldıktan sonra hastaya içirilir.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/>
              <a:t>2. ve 24. saatlerde cihaz yardımıyla boyun bölgesinden sayımlar alınır.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/>
              <a:t>Sayımlar tiroid bezi tarafından tutulan radyoaktif iyodu yansıtır.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/>
              <a:t>Elde edilen sayımların standart sayımlara bölünmesi ile uptake değerleri hesaplanır.</a:t>
            </a:r>
          </a:p>
        </p:txBody>
      </p:sp>
      <p:pic>
        <p:nvPicPr>
          <p:cNvPr id="30724" name="Picture 2" descr="http://t0.gstatic.com/images?q=tbn:ANd9GcQMpv7gGwdYnB_ypLJ-Le_cDR9yZeB5w0dW_D2mj-gqegY2lLBEYU18HB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125" y="188913"/>
            <a:ext cx="2160588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2 İçerik Yer Tutucusu"/>
          <p:cNvSpPr>
            <a:spLocks noGrp="1"/>
          </p:cNvSpPr>
          <p:nvPr>
            <p:ph sz="quarter" idx="1"/>
          </p:nvPr>
        </p:nvSpPr>
        <p:spPr>
          <a:xfrm>
            <a:off x="611188" y="1341438"/>
            <a:ext cx="7705725" cy="51117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sz="1800" smtClean="0"/>
              <a:t>Normal değerler 24. saatte % 10–30 aralığındadır.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800" smtClean="0"/>
              <a:t>Yüksek uptake: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/>
              <a:t>Graves’ hastalığı (&gt;%50),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/>
              <a:t>Toksik nodüler ve multinodüler guatr,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/>
              <a:t>Subakut ve sessiz tiroiditin iyileşme fazında</a:t>
            </a:r>
          </a:p>
          <a:p>
            <a:pPr eaLnBrk="1" hangingPunct="1">
              <a:lnSpc>
                <a:spcPct val="150000"/>
              </a:lnSpc>
            </a:pPr>
            <a:r>
              <a:rPr lang="tr-TR" sz="1800" smtClean="0"/>
              <a:t>Düşük uptake: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/>
              <a:t>Kronik atrofik tiroidit,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/>
              <a:t>Subakut ve sessiz tiroiditin başlangıç dönemi (&lt;%5)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/>
              <a:t>Ekzojen iyot alımı,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/>
              <a:t>İlaçlar (propiltioürasil, metimazol, perklorat, tiosiyanat gibi),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/>
              <a:t>Boyun bölgesine radyoterapi yapılması*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68313" y="0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cap="none" dirty="0" smtClean="0">
                <a:solidFill>
                  <a:schemeClr val="accent1">
                    <a:lumMod val="75000"/>
                  </a:schemeClr>
                </a:solidFill>
              </a:rPr>
              <a:t>Tiroit Uptake Testi</a:t>
            </a:r>
            <a:endParaRPr lang="tr-TR" sz="3200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cap="none" dirty="0" smtClean="0">
                <a:solidFill>
                  <a:schemeClr val="accent1">
                    <a:lumMod val="75000"/>
                  </a:schemeClr>
                </a:solidFill>
              </a:rPr>
              <a:t>Tiroit Uptake Testi</a:t>
            </a:r>
            <a:endParaRPr lang="tr-TR" dirty="0"/>
          </a:p>
        </p:txBody>
      </p:sp>
      <p:sp>
        <p:nvSpPr>
          <p:cNvPr id="32771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150" cy="48736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chemeClr val="accent1"/>
                </a:solidFill>
              </a:rPr>
              <a:t>Endikasyonlar: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/>
              <a:t>Radyoaktif iyot tedavisi uygulanacak hipertiroidi hastalarında verilecek iyot dozunun hesaplanması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/>
              <a:t>Düşük ve yüksek uptake gösteren hipertiroidilerin ayırıcı tanısı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tr-TR" sz="2000" b="1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chemeClr val="accent1"/>
                </a:solidFill>
              </a:rPr>
              <a:t>Not:</a:t>
            </a:r>
            <a:r>
              <a:rPr lang="tr-TR" sz="2000" b="1" smtClean="0"/>
              <a:t> </a:t>
            </a:r>
            <a:r>
              <a:rPr lang="tr-TR" sz="2000" smtClean="0"/>
              <a:t>Teknesyum ile yapılan uptake testinde yöntem farklıdır ve radyoaktif maddenin iv verilmesinden sonra gama kamera yardımıyla hesaplanır.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/>
              <a:t>Normal değeri % 0.3-3.3 aralığındadır.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333375"/>
            <a:ext cx="7467600" cy="7635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Tiroit Sintigrafisi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795" name="2 İçerik Yer Tutucusu"/>
          <p:cNvSpPr>
            <a:spLocks noGrp="1"/>
          </p:cNvSpPr>
          <p:nvPr>
            <p:ph sz="quarter" idx="1"/>
          </p:nvPr>
        </p:nvSpPr>
        <p:spPr>
          <a:xfrm>
            <a:off x="539750" y="1341438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b="1" smtClean="0"/>
          </a:p>
          <a:p>
            <a:pPr eaLnBrk="1" hangingPunct="1">
              <a:buFont typeface="Wingdings" pitchFamily="2" charset="2"/>
              <a:buNone/>
            </a:pPr>
            <a:r>
              <a:rPr lang="tr-TR" b="1" smtClean="0"/>
              <a:t>Tiroid Sintigrafisi Endikasyonları</a:t>
            </a:r>
          </a:p>
          <a:p>
            <a:pPr eaLnBrk="1" hangingPunct="1"/>
            <a:r>
              <a:rPr lang="tr-TR" b="1" smtClean="0"/>
              <a:t>Tiroid nodüllerinin değerlendirilmesi: </a:t>
            </a:r>
          </a:p>
          <a:p>
            <a:pPr lvl="1" eaLnBrk="1" hangingPunct="1"/>
            <a:r>
              <a:rPr lang="tr-TR" b="1" smtClean="0"/>
              <a:t>Sıcak nodül (hiperaktif nodül): </a:t>
            </a:r>
            <a:r>
              <a:rPr lang="tr-TR" smtClean="0"/>
              <a:t>malignite oranları (&lt;%1). </a:t>
            </a:r>
          </a:p>
          <a:p>
            <a:pPr eaLnBrk="1" hangingPunct="1"/>
            <a:endParaRPr lang="tr-TR" smtClean="0"/>
          </a:p>
        </p:txBody>
      </p:sp>
      <p:pic>
        <p:nvPicPr>
          <p:cNvPr id="3379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3789363"/>
            <a:ext cx="2303463" cy="216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3789363"/>
            <a:ext cx="237490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Tiroit Sintigrafisi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819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tr-TR" b="1" smtClean="0"/>
              <a:t>Tiroid nodüllerinin değerlendirilmesi: </a:t>
            </a:r>
          </a:p>
          <a:p>
            <a:pPr lvl="1" eaLnBrk="1" hangingPunct="1"/>
            <a:r>
              <a:rPr lang="tr-TR" b="1" smtClean="0"/>
              <a:t>Soğuk nodül (hipoaktif nodül): </a:t>
            </a:r>
            <a:r>
              <a:rPr lang="tr-TR" smtClean="0"/>
              <a:t>malignite oranları (%10-15). </a:t>
            </a:r>
          </a:p>
          <a:p>
            <a:pPr eaLnBrk="1" hangingPunct="1"/>
            <a:endParaRPr lang="tr-TR" smtClean="0"/>
          </a:p>
        </p:txBody>
      </p:sp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3213100"/>
            <a:ext cx="2160588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63" y="3213100"/>
            <a:ext cx="2160587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288" y="0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Tiroit Sintigrafisi</a:t>
            </a:r>
            <a:endParaRPr lang="tr-TR" dirty="0"/>
          </a:p>
        </p:txBody>
      </p:sp>
      <p:sp>
        <p:nvSpPr>
          <p:cNvPr id="3584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341438"/>
            <a:ext cx="7467600" cy="5132387"/>
          </a:xfrm>
        </p:spPr>
        <p:txBody>
          <a:bodyPr/>
          <a:lstStyle/>
          <a:p>
            <a:pPr eaLnBrk="1" hangingPunct="1"/>
            <a:r>
              <a:rPr lang="tr-TR" b="1" smtClean="0"/>
              <a:t>Biyokimyasal veya klinik olarak hipertiroidizm bulguları olan hasta</a:t>
            </a:r>
          </a:p>
          <a:p>
            <a:pPr eaLnBrk="1" hangingPunct="1"/>
            <a:endParaRPr lang="tr-TR" b="1" smtClean="0"/>
          </a:p>
          <a:p>
            <a:pPr eaLnBrk="1" hangingPunct="1"/>
            <a:endParaRPr lang="tr-TR" b="1" smtClean="0"/>
          </a:p>
          <a:p>
            <a:pPr eaLnBrk="1" hangingPunct="1"/>
            <a:endParaRPr lang="tr-TR" b="1" smtClean="0"/>
          </a:p>
          <a:p>
            <a:pPr eaLnBrk="1" hangingPunct="1"/>
            <a:endParaRPr lang="tr-TR" b="1" smtClean="0"/>
          </a:p>
          <a:p>
            <a:pPr eaLnBrk="1" hangingPunct="1"/>
            <a:r>
              <a:rPr lang="tr-TR" b="1" smtClean="0"/>
              <a:t>Ektopik doku araştırması</a:t>
            </a:r>
          </a:p>
          <a:p>
            <a:pPr eaLnBrk="1" hangingPunct="1"/>
            <a:r>
              <a:rPr lang="tr-TR" b="1" smtClean="0"/>
              <a:t>Tiroid ameliyatı geçiren hastada bakiye tiroid dokusunun görüntülenmesi</a:t>
            </a:r>
          </a:p>
        </p:txBody>
      </p:sp>
      <p:pic>
        <p:nvPicPr>
          <p:cNvPr id="3584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276475"/>
            <a:ext cx="20081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2205038"/>
            <a:ext cx="21526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913" y="5229225"/>
            <a:ext cx="201612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7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5229225"/>
            <a:ext cx="1944688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282</Words>
  <Application>Microsoft Office PowerPoint</Application>
  <PresentationFormat>Ekran Gösterisi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Tiroit Uptake Testi</vt:lpstr>
      <vt:lpstr>Tiroit Uptake Testi</vt:lpstr>
      <vt:lpstr>Tiroit Uptake Testi</vt:lpstr>
      <vt:lpstr>Tiroit Sintigrafisi</vt:lpstr>
      <vt:lpstr>Tiroit Sintigrafisi</vt:lpstr>
      <vt:lpstr>Tiroit Sintigrafisi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Klinik Nükleer Tıp Uygulamaları Tanı</dc:title>
  <dc:creator>user</dc:creator>
  <cp:lastModifiedBy>user</cp:lastModifiedBy>
  <cp:revision>5</cp:revision>
  <dcterms:created xsi:type="dcterms:W3CDTF">2019-10-23T08:08:06Z</dcterms:created>
  <dcterms:modified xsi:type="dcterms:W3CDTF">2019-10-23T08:10:40Z</dcterms:modified>
</cp:coreProperties>
</file>