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  <p:sp>
        <p:nvSpPr>
          <p:cNvPr id="135171" name="4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 algn="just"/>
            <a:r>
              <a:rPr lang="tr-TR" altLang="tr-TR" sz="2400" smtClean="0"/>
              <a:t>The main factor of determining appropriate time for insemination is detection of </a:t>
            </a:r>
            <a:r>
              <a:rPr lang="tr-TR" altLang="tr-TR" sz="2400" b="1" smtClean="0"/>
              <a:t>ovulation time.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Other than that; </a:t>
            </a:r>
            <a:r>
              <a:rPr lang="tr-TR" altLang="tr-TR" sz="2400" b="1" smtClean="0"/>
              <a:t>fertile lifespan of</a:t>
            </a:r>
            <a:r>
              <a:rPr lang="tr-TR" altLang="tr-TR" sz="2400" smtClean="0"/>
              <a:t> </a:t>
            </a:r>
            <a:r>
              <a:rPr lang="tr-TR" altLang="tr-TR" sz="2400" b="1" smtClean="0"/>
              <a:t>ovum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spermatozoon, semen storing contidions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quality </a:t>
            </a:r>
            <a:r>
              <a:rPr lang="tr-TR" altLang="tr-TR" sz="2400" smtClean="0"/>
              <a:t>are also criteria that should be kept in mind.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187450" y="1341438"/>
            <a:ext cx="5257800" cy="4525962"/>
          </a:xfrm>
        </p:spPr>
        <p:txBody>
          <a:bodyPr/>
          <a:lstStyle/>
          <a:p>
            <a:r>
              <a:rPr lang="tr-TR" altLang="tr-TR" b="1" u="sng" smtClean="0"/>
              <a:t>Sheep</a:t>
            </a:r>
          </a:p>
          <a:p>
            <a:endParaRPr lang="tr-TR" altLang="tr-TR" b="1" smtClean="0"/>
          </a:p>
        </p:txBody>
      </p:sp>
      <p:graphicFrame>
        <p:nvGraphicFramePr>
          <p:cNvPr id="6" name="5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900113" y="1916113"/>
          <a:ext cx="7704137" cy="42037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76261">
                  <a:extLst>
                    <a:ext uri="{9D8B030D-6E8A-4147-A177-3AD203B41FA5}"/>
                  </a:extLst>
                </a:gridCol>
                <a:gridCol w="3927876">
                  <a:extLst>
                    <a:ext uri="{9D8B030D-6E8A-4147-A177-3AD203B41FA5}"/>
                  </a:extLst>
                </a:gridCol>
              </a:tblGrid>
              <a:tr h="36582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30-36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62253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24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30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30-48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16-24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46056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16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24 </a:t>
                      </a:r>
                      <a:r>
                        <a:rPr lang="tr-TR" sz="1800" dirty="0" err="1" smtClean="0"/>
                        <a:t>hours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after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onset</a:t>
                      </a:r>
                      <a:r>
                        <a:rPr lang="tr-TR" sz="1800" dirty="0" smtClean="0"/>
                        <a:t> of </a:t>
                      </a:r>
                      <a:r>
                        <a:rPr lang="tr-TR" sz="1800" dirty="0" err="1" smtClean="0"/>
                        <a:t>estrus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365821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Speculum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method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414527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Cervix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365821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Laparoscopic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method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441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79525" y="1484313"/>
            <a:ext cx="5257800" cy="576262"/>
          </a:xfrm>
        </p:spPr>
        <p:txBody>
          <a:bodyPr/>
          <a:lstStyle/>
          <a:p>
            <a:r>
              <a:rPr lang="tr-TR" altLang="tr-TR" b="1" u="sng" smtClean="0"/>
              <a:t>Goat</a:t>
            </a:r>
          </a:p>
          <a:p>
            <a:endParaRPr lang="tr-TR" altLang="tr-TR" b="1" u="sng" smtClean="0"/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684213" y="2060575"/>
          <a:ext cx="7920038" cy="415290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019">
                  <a:extLst>
                    <a:ext uri="{9D8B030D-6E8A-4147-A177-3AD203B41FA5}"/>
                  </a:extLst>
                </a:gridCol>
                <a:gridCol w="3960019">
                  <a:extLst>
                    <a:ext uri="{9D8B030D-6E8A-4147-A177-3AD203B41FA5}"/>
                  </a:extLst>
                </a:gridCol>
              </a:tblGrid>
              <a:tr h="480085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36-48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38413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30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36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 smtClean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30-48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16-24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0817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16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24 </a:t>
                      </a:r>
                      <a:r>
                        <a:rPr lang="tr-TR" sz="1800" dirty="0" err="1" smtClean="0"/>
                        <a:t>hours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after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onset</a:t>
                      </a:r>
                      <a:r>
                        <a:rPr lang="tr-TR" sz="1800" dirty="0" smtClean="0"/>
                        <a:t> of </a:t>
                      </a:r>
                      <a:r>
                        <a:rPr lang="tr-TR" sz="1800" dirty="0" err="1" smtClean="0"/>
                        <a:t>estrus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Speculum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method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Cervix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Laparoscopic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method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544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58888" y="1341438"/>
            <a:ext cx="5257800" cy="503237"/>
          </a:xfrm>
        </p:spPr>
        <p:txBody>
          <a:bodyPr/>
          <a:lstStyle/>
          <a:p>
            <a:r>
              <a:rPr lang="tr-TR" altLang="tr-TR" b="1" u="sng" smtClean="0"/>
              <a:t>Dog</a:t>
            </a:r>
          </a:p>
          <a:p>
            <a:endParaRPr lang="tr-TR" altLang="tr-TR" b="1" u="sng" smtClean="0"/>
          </a:p>
        </p:txBody>
      </p:sp>
      <p:graphicFrame>
        <p:nvGraphicFramePr>
          <p:cNvPr id="5" name="4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611188" y="1844675"/>
          <a:ext cx="7921624" cy="46736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812">
                  <a:extLst>
                    <a:ext uri="{9D8B030D-6E8A-4147-A177-3AD203B41FA5}"/>
                  </a:extLst>
                </a:gridCol>
                <a:gridCol w="3960812">
                  <a:extLst>
                    <a:ext uri="{9D8B030D-6E8A-4147-A177-3AD203B41FA5}"/>
                  </a:extLst>
                </a:gridCol>
              </a:tblGrid>
              <a:tr h="474867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58" marR="91458" marT="45735" marB="45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/>
                        <a:t>9 </a:t>
                      </a:r>
                      <a:r>
                        <a:rPr lang="tr-TR" sz="1800" b="0" kern="1200" dirty="0" err="1" smtClean="0"/>
                        <a:t>days</a:t>
                      </a:r>
                      <a:r>
                        <a:rPr lang="tr-TR" sz="1800" b="0" kern="1200" dirty="0" smtClean="0"/>
                        <a:t>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46152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8" marR="91458" marT="45735" marB="4573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48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73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 smtClean="0"/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474867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8" marR="91458" marT="45735" marB="45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/>
                        <a:t>96-144 </a:t>
                      </a:r>
                      <a:r>
                        <a:rPr lang="tr-TR" sz="1800" kern="1200" dirty="0" err="1" smtClean="0"/>
                        <a:t>hours</a:t>
                      </a:r>
                      <a:r>
                        <a:rPr lang="tr-TR" sz="1800" kern="1200" dirty="0" smtClean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47486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8" marR="91458" marT="45735" marB="45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/>
                        <a:t>48-72 </a:t>
                      </a:r>
                      <a:r>
                        <a:rPr lang="tr-TR" sz="1800" kern="1200" dirty="0" err="1" smtClean="0"/>
                        <a:t>hours</a:t>
                      </a:r>
                      <a:r>
                        <a:rPr lang="tr-TR" sz="1800" kern="1200" dirty="0" smtClean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722598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8" marR="91458" marT="45735" marB="4573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48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and</a:t>
                      </a:r>
                      <a:r>
                        <a:rPr lang="tr-TR" sz="1800" baseline="0" dirty="0" smtClean="0"/>
                        <a:t> 96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 smtClean="0"/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474867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53" marR="91453" marT="45723" marB="4572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/>
                        <a:t>Catheter</a:t>
                      </a:r>
                      <a:r>
                        <a:rPr lang="tr-TR" sz="1800" kern="1200" dirty="0" smtClean="0"/>
                        <a:t> </a:t>
                      </a:r>
                      <a:r>
                        <a:rPr lang="tr-TR" sz="1800" kern="1200" dirty="0" err="1" smtClean="0"/>
                        <a:t>method</a:t>
                      </a:r>
                      <a:r>
                        <a:rPr lang="tr-TR" sz="1800" kern="1200" dirty="0" smtClean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474867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53" marR="91453" marT="45723" marB="4572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Vagina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 smtClean="0"/>
                        <a:t>or</a:t>
                      </a:r>
                      <a:r>
                        <a:rPr lang="tr-TR" sz="1800" kern="1200" dirty="0" smtClean="0"/>
                        <a:t> </a:t>
                      </a:r>
                      <a:r>
                        <a:rPr lang="tr-TR" sz="1800" kern="1200" dirty="0" err="1"/>
                        <a:t>Corpus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Uteri</a:t>
                      </a:r>
                      <a:r>
                        <a:rPr lang="tr-TR" sz="1800" kern="1200" dirty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474867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53" marR="91453"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Laparoscopic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method</a:t>
                      </a:r>
                      <a:endParaRPr lang="tr-TR" sz="1800" dirty="0"/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  <a:tr h="640277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53" marR="91453"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err="1">
                          <a:solidFill>
                            <a:schemeClr val="tx1"/>
                          </a:solidFill>
                        </a:rPr>
                        <a:t>Uterus</a:t>
                      </a:r>
                      <a:r>
                        <a:rPr lang="tr-TR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tr-TR" sz="1800" baseline="0" dirty="0" err="1" smtClean="0">
                          <a:solidFill>
                            <a:schemeClr val="tx1"/>
                          </a:solidFill>
                        </a:rPr>
                        <a:t>Cornu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800" baseline="0" dirty="0" err="1" smtClean="0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800" baseline="0" dirty="0" err="1">
                          <a:solidFill>
                            <a:schemeClr val="tx1"/>
                          </a:solidFill>
                        </a:rPr>
                        <a:t>Corpus</a:t>
                      </a:r>
                      <a:r>
                        <a:rPr lang="tr-TR" sz="180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34" marB="45734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646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smtClean="0"/>
              <a:t>Dog</a:t>
            </a:r>
          </a:p>
          <a:p>
            <a:endParaRPr lang="tr-TR" altLang="tr-TR" smtClean="0"/>
          </a:p>
        </p:txBody>
      </p:sp>
      <p:sp>
        <p:nvSpPr>
          <p:cNvPr id="14746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187450" y="1412875"/>
            <a:ext cx="5257800" cy="4525963"/>
          </a:xfrm>
        </p:spPr>
        <p:txBody>
          <a:bodyPr/>
          <a:lstStyle/>
          <a:p>
            <a:r>
              <a:rPr lang="tr-TR" altLang="tr-TR" b="1" u="sng" smtClean="0"/>
              <a:t>Cat</a:t>
            </a:r>
          </a:p>
          <a:p>
            <a:endParaRPr lang="tr-TR" altLang="tr-TR" b="1" u="sng" smtClean="0"/>
          </a:p>
        </p:txBody>
      </p:sp>
      <p:graphicFrame>
        <p:nvGraphicFramePr>
          <p:cNvPr id="5" name="4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755650" y="1916113"/>
          <a:ext cx="7777164" cy="462756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88582">
                  <a:extLst>
                    <a:ext uri="{9D8B030D-6E8A-4147-A177-3AD203B41FA5}"/>
                  </a:extLst>
                </a:gridCol>
                <a:gridCol w="3888582">
                  <a:extLst>
                    <a:ext uri="{9D8B030D-6E8A-4147-A177-3AD203B41FA5}"/>
                  </a:extLst>
                </a:gridCol>
              </a:tblGrid>
              <a:tr h="488134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58" marR="91458" marT="45728" marB="4572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6 </a:t>
                      </a:r>
                      <a:r>
                        <a:rPr lang="tr-TR" sz="1800" b="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days</a:t>
                      </a:r>
                      <a:r>
                        <a:rPr lang="tr-TR" sz="1800" b="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8" marR="91458" marT="45728" marB="4572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Provoked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8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ovulation</a:t>
                      </a:r>
                      <a:endParaRPr lang="tr-TR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8" marR="91458" marT="45728" marB="4572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24-36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hours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8" marR="91458" marT="45728" marB="4572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8-16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hours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722493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8" marR="91458" marT="45728" marB="4572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Approx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. 40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hours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after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administration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of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hCG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53" marR="91453" marT="45716" marB="45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Catheter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method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53" marR="91453" marT="45716" marB="45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Vagina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or</a:t>
                      </a:r>
                      <a:r>
                        <a:rPr lang="tr-TR" sz="1800" kern="1200" dirty="0" smtClean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Corpus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tr-TR" sz="1800" kern="1200" dirty="0" err="1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Uteri</a:t>
                      </a:r>
                      <a:r>
                        <a:rPr lang="tr-TR" sz="1800" kern="1200" dirty="0">
                          <a:solidFill>
                            <a:srgbClr val="000000"/>
                          </a:solidFill>
                          <a:latin typeface="Century Gothic"/>
                          <a:ea typeface="Times New Roman"/>
                          <a:cs typeface="Arial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53" marR="91453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Laparoscopic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method</a:t>
                      </a:r>
                      <a:endParaRPr lang="tr-TR" sz="1800" dirty="0"/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  <a:tr h="48813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53" marR="91453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44" marR="91444" marT="45727" marB="45727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851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79525" y="1435100"/>
            <a:ext cx="5257800" cy="554038"/>
          </a:xfrm>
        </p:spPr>
        <p:txBody>
          <a:bodyPr/>
          <a:lstStyle/>
          <a:p>
            <a:r>
              <a:rPr lang="tr-TR" altLang="tr-TR" b="1" u="sng" smtClean="0"/>
              <a:t>Pig</a:t>
            </a:r>
          </a:p>
          <a:p>
            <a:endParaRPr lang="tr-TR" altLang="tr-TR" b="1" u="sng" smtClean="0"/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116013" y="2005013"/>
          <a:ext cx="6696076" cy="378936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48038">
                  <a:extLst>
                    <a:ext uri="{9D8B030D-6E8A-4147-A177-3AD203B41FA5}"/>
                  </a:extLst>
                </a:gridCol>
                <a:gridCol w="3348038">
                  <a:extLst>
                    <a:ext uri="{9D8B030D-6E8A-4147-A177-3AD203B41FA5}"/>
                  </a:extLst>
                </a:gridCol>
              </a:tblGrid>
              <a:tr h="565688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45" marR="91445" marT="45730" marB="45730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60-72</a:t>
                      </a:r>
                      <a:r>
                        <a:rPr lang="tr-TR" sz="1800" b="0" baseline="0" dirty="0"/>
                        <a:t> </a:t>
                      </a:r>
                      <a:r>
                        <a:rPr lang="tr-TR" sz="1800" b="0" baseline="0" dirty="0" err="1" smtClean="0"/>
                        <a:t>hours</a:t>
                      </a:r>
                      <a:endParaRPr lang="tr-TR" sz="1800" b="0" dirty="0"/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  <a:tr h="640088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5" marR="91445" marT="45730" marB="457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36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40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 smtClean="0"/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  <a:tr h="433657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5" marR="91445" marT="45730" marB="4573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36- 48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 smtClean="0"/>
                        <a:t>hours</a:t>
                      </a:r>
                      <a:endParaRPr lang="tr-TR" sz="1800" dirty="0"/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  <a:tr h="432066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5" marR="91445" marT="45730" marB="4573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8-10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  <a:tr h="64012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5" marR="91445" marT="45730" marB="457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16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and</a:t>
                      </a:r>
                      <a:r>
                        <a:rPr lang="tr-TR" sz="1800" baseline="0" dirty="0" smtClean="0"/>
                        <a:t> 24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 smtClean="0"/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  <a:tr h="512053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solidFill>
                            <a:schemeClr val="tx1"/>
                          </a:solidFill>
                        </a:rPr>
                        <a:t>Catheter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800" baseline="0" dirty="0" err="1" smtClean="0">
                          <a:solidFill>
                            <a:schemeClr val="tx1"/>
                          </a:solidFill>
                        </a:rPr>
                        <a:t>method</a:t>
                      </a:r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  <a:tr h="565688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1" marR="91431" marT="45713" marB="45713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5055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smtClean="0"/>
              <a:t>Pig</a:t>
            </a:r>
          </a:p>
          <a:p>
            <a:endParaRPr lang="tr-TR" altLang="tr-TR" smtClean="0"/>
          </a:p>
        </p:txBody>
      </p:sp>
      <p:sp>
        <p:nvSpPr>
          <p:cNvPr id="151556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58888" y="1341438"/>
            <a:ext cx="5257800" cy="4525962"/>
          </a:xfrm>
        </p:spPr>
        <p:txBody>
          <a:bodyPr/>
          <a:lstStyle/>
          <a:p>
            <a:r>
              <a:rPr lang="tr-TR" altLang="tr-TR" b="1" u="sng" smtClean="0"/>
              <a:t>Cow </a:t>
            </a:r>
          </a:p>
          <a:p>
            <a:endParaRPr lang="tr-TR" altLang="tr-TR" smtClean="0"/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971550" y="1916113"/>
          <a:ext cx="5545138" cy="435610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36562">
                  <a:extLst>
                    <a:ext uri="{9D8B030D-6E8A-4147-A177-3AD203B41FA5}"/>
                  </a:extLst>
                </a:gridCol>
                <a:gridCol w="2808576">
                  <a:extLst>
                    <a:ext uri="{9D8B030D-6E8A-4147-A177-3AD203B41FA5}"/>
                  </a:extLst>
                </a:gridCol>
              </a:tblGrid>
              <a:tr h="448260">
                <a:tc>
                  <a:txBody>
                    <a:bodyPr/>
                    <a:lstStyle/>
                    <a:p>
                      <a:r>
                        <a:rPr lang="tr-TR" sz="1800" dirty="0" err="1"/>
                        <a:t>E</a:t>
                      </a:r>
                      <a:r>
                        <a:rPr lang="tr-TR" sz="1800" dirty="0" err="1" smtClean="0"/>
                        <a:t>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12-18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smtClean="0"/>
                        <a:t>10-12 </a:t>
                      </a:r>
                      <a:r>
                        <a:rPr lang="tr-TR" sz="1800" b="0" dirty="0" err="1" smtClean="0"/>
                        <a:t>hours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after</a:t>
                      </a:r>
                      <a:r>
                        <a:rPr lang="tr-TR" sz="1800" b="0" baseline="0" dirty="0" smtClean="0"/>
                        <a:t> </a:t>
                      </a:r>
                      <a:r>
                        <a:rPr lang="tr-TR" sz="1800" b="0" baseline="0" dirty="0" err="1" smtClean="0"/>
                        <a:t>estrus</a:t>
                      </a:r>
                      <a:r>
                        <a:rPr lang="tr-TR" sz="1800" b="0" baseline="0" dirty="0" smtClean="0"/>
                        <a:t> </a:t>
                      </a:r>
                      <a:r>
                        <a:rPr lang="tr-TR" sz="1800" b="0" baseline="0" dirty="0" err="1" smtClean="0"/>
                        <a:t>ending</a:t>
                      </a:r>
                      <a:r>
                        <a:rPr lang="tr-TR" sz="1800" b="0" baseline="0" dirty="0" smtClean="0"/>
                        <a:t> 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24-36 </a:t>
                      </a:r>
                      <a:r>
                        <a:rPr lang="tr-TR" sz="1800" b="0" dirty="0" err="1" smtClean="0"/>
                        <a:t>hours</a:t>
                      </a:r>
                      <a:r>
                        <a:rPr lang="tr-TR" sz="1800" b="0" dirty="0" smtClean="0"/>
                        <a:t> 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20-24</a:t>
                      </a:r>
                      <a:r>
                        <a:rPr lang="tr-TR" sz="1800" b="0" baseline="0" dirty="0"/>
                        <a:t> </a:t>
                      </a:r>
                      <a:r>
                        <a:rPr lang="tr-TR" sz="1800" b="0" baseline="0" dirty="0" err="1" smtClean="0"/>
                        <a:t>hours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  <a:tr h="899294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baseline="0" dirty="0" err="1" smtClean="0"/>
                        <a:t>insemination</a:t>
                      </a:r>
                      <a:r>
                        <a:rPr lang="tr-TR" sz="1800" b="1" baseline="0" dirty="0" smtClean="0"/>
                        <a:t> time</a:t>
                      </a:r>
                      <a:endParaRPr lang="tr-TR" sz="1800" b="1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err="1" smtClean="0"/>
                        <a:t>Last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half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or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third</a:t>
                      </a:r>
                      <a:r>
                        <a:rPr lang="tr-TR" sz="1800" b="0" dirty="0" smtClean="0"/>
                        <a:t> of </a:t>
                      </a:r>
                      <a:r>
                        <a:rPr lang="tr-TR" sz="1800" b="0" dirty="0" err="1" smtClean="0"/>
                        <a:t>estrus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  <a:tr h="448260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err="1" smtClean="0"/>
                        <a:t>Recto-Vaginal</a:t>
                      </a:r>
                      <a:r>
                        <a:rPr lang="tr-TR" sz="1800" b="0" baseline="0" dirty="0" smtClean="0"/>
                        <a:t> </a:t>
                      </a:r>
                      <a:r>
                        <a:rPr lang="tr-TR" sz="1800" b="0" baseline="0" dirty="0" err="1" smtClean="0"/>
                        <a:t>method</a:t>
                      </a:r>
                      <a:r>
                        <a:rPr lang="tr-TR" sz="1800" b="0" baseline="0" dirty="0" smtClean="0"/>
                        <a:t> 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49" marR="91449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Corpus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/>
                        <a:t>Uteri</a:t>
                      </a:r>
                      <a:endParaRPr lang="tr-TR" sz="1800" b="0" dirty="0"/>
                    </a:p>
                  </a:txBody>
                  <a:tcPr marL="91449" marR="91449" marT="45716" marB="45716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3622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smtClean="0"/>
              <a:t>Cow</a:t>
            </a:r>
          </a:p>
          <a:p>
            <a:endParaRPr lang="tr-TR" altLang="tr-TR" b="1" u="sng" smtClean="0"/>
          </a:p>
        </p:txBody>
      </p:sp>
      <p:sp>
        <p:nvSpPr>
          <p:cNvPr id="13722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smtClean="0"/>
              <a:t>Cow</a:t>
            </a:r>
          </a:p>
          <a:p>
            <a:endParaRPr lang="tr-TR" altLang="tr-TR" smtClean="0"/>
          </a:p>
        </p:txBody>
      </p:sp>
      <p:sp>
        <p:nvSpPr>
          <p:cNvPr id="13824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smtClean="0"/>
              <a:t>Cow</a:t>
            </a:r>
          </a:p>
        </p:txBody>
      </p:sp>
      <p:sp>
        <p:nvSpPr>
          <p:cNvPr id="139268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700213"/>
            <a:ext cx="7775575" cy="40941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</a:t>
            </a:r>
            <a:r>
              <a:rPr lang="tr-TR" altLang="tr-TR" b="1" smtClean="0"/>
              <a:t>‘Morning/Afternoon’ Insemination Method</a:t>
            </a:r>
          </a:p>
          <a:p>
            <a:pPr algn="just">
              <a:buFontTx/>
              <a:buNone/>
            </a:pPr>
            <a:r>
              <a:rPr lang="tr-TR" altLang="tr-TR" smtClean="0"/>
              <a:t>If estrus is detected in the morning, they are inseminated in the afternoon.</a:t>
            </a:r>
          </a:p>
          <a:p>
            <a:pPr algn="just">
              <a:buFontTx/>
              <a:buNone/>
            </a:pPr>
            <a:r>
              <a:rPr lang="tr-TR" altLang="tr-TR" smtClean="0"/>
              <a:t>If estrus is detected in the afternoon, they are inseminated the following morning. </a:t>
            </a:r>
          </a:p>
        </p:txBody>
      </p:sp>
      <p:sp>
        <p:nvSpPr>
          <p:cNvPr id="14029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3373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‘Once in the morning’ or ‘8-11 One insemination’ Method</a:t>
            </a:r>
          </a:p>
          <a:p>
            <a:pPr>
              <a:buFontTx/>
              <a:buNone/>
            </a:pPr>
            <a:endParaRPr lang="tr-TR" altLang="tr-TR" b="1" smtClean="0"/>
          </a:p>
          <a:p>
            <a:pPr algn="just">
              <a:buFontTx/>
              <a:buNone/>
            </a:pPr>
            <a:r>
              <a:rPr lang="tr-TR" altLang="tr-TR" smtClean="0"/>
              <a:t>    In this method, regardless of when the estrus is detected, the insemination is done the following morning from 8.00 to 11.00 a.m.</a:t>
            </a:r>
          </a:p>
        </p:txBody>
      </p:sp>
      <p:sp>
        <p:nvSpPr>
          <p:cNvPr id="14131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58888" y="1412875"/>
            <a:ext cx="5257800" cy="4525963"/>
          </a:xfrm>
        </p:spPr>
        <p:txBody>
          <a:bodyPr/>
          <a:lstStyle/>
          <a:p>
            <a:r>
              <a:rPr lang="tr-TR" altLang="tr-TR" b="1" u="sng" smtClean="0"/>
              <a:t>Mare</a:t>
            </a:r>
          </a:p>
          <a:p>
            <a:pPr>
              <a:buFontTx/>
              <a:buNone/>
            </a:pPr>
            <a:endParaRPr lang="tr-TR" altLang="tr-TR" smtClean="0"/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971550" y="1916113"/>
          <a:ext cx="5832475" cy="457041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64554">
                  <a:extLst>
                    <a:ext uri="{9D8B030D-6E8A-4147-A177-3AD203B41FA5}"/>
                  </a:extLst>
                </a:gridCol>
                <a:gridCol w="3167921">
                  <a:extLst>
                    <a:ext uri="{9D8B030D-6E8A-4147-A177-3AD203B41FA5}"/>
                  </a:extLst>
                </a:gridCol>
              </a:tblGrid>
              <a:tr h="54755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42" marR="91442" marT="45728" marB="4572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4-7 </a:t>
                      </a:r>
                      <a:r>
                        <a:rPr lang="tr-TR" sz="1800" b="0" dirty="0" err="1" smtClean="0"/>
                        <a:t>days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2" marR="91442" marT="45728" marB="45728"/>
                </a:tc>
                <a:tc>
                  <a:txBody>
                    <a:bodyPr/>
                    <a:lstStyle/>
                    <a:p>
                      <a:r>
                        <a:rPr lang="tr-TR" sz="1800" b="0" dirty="0" smtClean="0"/>
                        <a:t>1-2 </a:t>
                      </a:r>
                      <a:r>
                        <a:rPr lang="tr-TR" sz="1800" b="0" dirty="0" err="1" smtClean="0"/>
                        <a:t>days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before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estrus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ending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2" marR="91442" marT="45728" marB="4572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72-96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2" marR="91442" marT="45728" marB="4572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6-8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  <a:tr h="914556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2" marR="91442" marT="45728" marB="45728"/>
                </a:tc>
                <a:tc>
                  <a:txBody>
                    <a:bodyPr/>
                    <a:lstStyle/>
                    <a:p>
                      <a:r>
                        <a:rPr lang="tr-TR" sz="1800" b="0" dirty="0" smtClean="0"/>
                        <a:t>1 </a:t>
                      </a:r>
                      <a:r>
                        <a:rPr lang="tr-TR" sz="1800" b="0" dirty="0" err="1" smtClean="0"/>
                        <a:t>day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before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or</a:t>
                      </a:r>
                      <a:r>
                        <a:rPr lang="tr-TR" sz="1800" b="0" dirty="0" smtClean="0"/>
                        <a:t> at </a:t>
                      </a:r>
                      <a:r>
                        <a:rPr lang="tr-TR" sz="1800" b="0" dirty="0" err="1" smtClean="0"/>
                        <a:t>the</a:t>
                      </a:r>
                      <a:r>
                        <a:rPr lang="tr-TR" sz="1800" b="0" dirty="0" smtClean="0"/>
                        <a:t> time of </a:t>
                      </a:r>
                      <a:r>
                        <a:rPr lang="tr-TR" sz="1800" b="0" dirty="0" err="1" smtClean="0"/>
                        <a:t>ovulation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  <a:tr h="547550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Vaginal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 smtClean="0"/>
                        <a:t>Method</a:t>
                      </a:r>
                      <a:r>
                        <a:rPr lang="tr-TR" sz="1800" b="0" dirty="0" smtClean="0"/>
                        <a:t> 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Corpus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/>
                        <a:t>Uteri</a:t>
                      </a:r>
                      <a:endParaRPr lang="tr-TR" sz="1800" b="0" dirty="0"/>
                    </a:p>
                  </a:txBody>
                  <a:tcPr marL="91442" marR="91442" marT="45728" marB="45728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236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5257800" cy="4525962"/>
          </a:xfrm>
        </p:spPr>
        <p:txBody>
          <a:bodyPr/>
          <a:lstStyle/>
          <a:p>
            <a:r>
              <a:rPr lang="tr-TR" altLang="tr-TR" b="1" u="sng" smtClean="0"/>
              <a:t>Mare</a:t>
            </a:r>
          </a:p>
          <a:p>
            <a:endParaRPr lang="tr-TR" altLang="tr-TR" smtClean="0"/>
          </a:p>
        </p:txBody>
      </p:sp>
      <p:sp>
        <p:nvSpPr>
          <p:cNvPr id="14336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Ekran Gösterisi (4:3)</PresentationFormat>
  <Paragraphs>151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  <vt:lpstr>Appropriate Insemination 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Appropriate Insemination Time</dc:title>
  <dc:creator>Borga TIRPAN</dc:creator>
  <cp:lastModifiedBy>masa üstü</cp:lastModifiedBy>
  <cp:revision>1</cp:revision>
  <dcterms:created xsi:type="dcterms:W3CDTF">2019-10-01T12:40:54Z</dcterms:created>
  <dcterms:modified xsi:type="dcterms:W3CDTF">2019-10-01T12:41:08Z</dcterms:modified>
</cp:coreProperties>
</file>