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16"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custDataLst>
    <p:tags r:id="rId26"/>
  </p:custDataLst>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6E078-1F36-4C12-A0D6-DC8F3C521BAB}" type="datetimeFigureOut">
              <a:rPr lang="tr-TR" smtClean="0"/>
              <a:t>24.04.2020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67ADC-8157-4700-9C80-5DF95F6BC9A8}" type="slidenum">
              <a:rPr lang="tr-TR" smtClean="0"/>
              <a:t>‹#›</a:t>
            </a:fld>
            <a:endParaRPr lang="tr-TR"/>
          </a:p>
        </p:txBody>
      </p:sp>
    </p:spTree>
    <p:extLst>
      <p:ext uri="{BB962C8B-B14F-4D97-AF65-F5344CB8AC3E}">
        <p14:creationId xmlns:p14="http://schemas.microsoft.com/office/powerpoint/2010/main" val="39238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5667ADC-8157-4700-9C80-5DF95F6BC9A8}" type="slidenum">
              <a:rPr lang="tr-TR" smtClean="0"/>
              <a:t>3</a:t>
            </a:fld>
            <a:endParaRPr lang="tr-TR"/>
          </a:p>
        </p:txBody>
      </p:sp>
    </p:spTree>
    <p:extLst>
      <p:ext uri="{BB962C8B-B14F-4D97-AF65-F5344CB8AC3E}">
        <p14:creationId xmlns:p14="http://schemas.microsoft.com/office/powerpoint/2010/main" val="4118828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94A43861-86BE-4D9F-8C56-27F84C2CBD45}" type="datetimeFigureOut">
              <a:rPr lang="tr-TR" smtClean="0"/>
              <a:t>24.04.2020</a:t>
            </a:fld>
            <a:endParaRPr lang="tr-TR"/>
          </a:p>
        </p:txBody>
      </p:sp>
      <p:sp>
        <p:nvSpPr>
          <p:cNvPr id="5" name="Footer Placeholder 4"/>
          <p:cNvSpPr>
            <a:spLocks noGrp="1"/>
          </p:cNvSpPr>
          <p:nvPr>
            <p:ph type="ftr" sz="quarter" idx="11"/>
          </p:nvPr>
        </p:nvSpPr>
        <p:spPr>
          <a:xfrm>
            <a:off x="1900237" y="5410202"/>
            <a:ext cx="3843665" cy="365125"/>
          </a:xfrm>
        </p:spPr>
        <p:txBody>
          <a:bodyPr/>
          <a:lstStyle/>
          <a:p>
            <a:endParaRPr lang="tr-TR"/>
          </a:p>
        </p:txBody>
      </p:sp>
      <p:sp>
        <p:nvSpPr>
          <p:cNvPr id="6" name="Slide Number Placeholder 5"/>
          <p:cNvSpPr>
            <a:spLocks noGrp="1"/>
          </p:cNvSpPr>
          <p:nvPr>
            <p:ph type="sldNum" sz="quarter" idx="12"/>
          </p:nvPr>
        </p:nvSpPr>
        <p:spPr>
          <a:xfrm>
            <a:off x="7915603" y="5410200"/>
            <a:ext cx="578317" cy="365125"/>
          </a:xfrm>
        </p:spPr>
        <p:txBody>
          <a:bodyPr/>
          <a:lstStyle/>
          <a:p>
            <a:fld id="{8D80306B-7EDE-4F4C-A2BC-331146DDD756}" type="slidenum">
              <a:rPr lang="tr-TR" smtClean="0"/>
              <a:t>‹#›</a:t>
            </a:fld>
            <a:endParaRPr lang="tr-TR"/>
          </a:p>
        </p:txBody>
      </p:sp>
    </p:spTree>
    <p:extLst>
      <p:ext uri="{BB962C8B-B14F-4D97-AF65-F5344CB8AC3E}">
        <p14:creationId xmlns:p14="http://schemas.microsoft.com/office/powerpoint/2010/main" val="391975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4A43861-86BE-4D9F-8C56-27F84C2CBD45}" type="datetimeFigureOut">
              <a:rPr lang="tr-TR" smtClean="0"/>
              <a:t>24.04.2020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80306B-7EDE-4F4C-A2BC-331146DDD756}" type="slidenum">
              <a:rPr lang="tr-TR" smtClean="0"/>
              <a:t>‹#›</a:t>
            </a:fld>
            <a:endParaRPr lang="tr-TR"/>
          </a:p>
        </p:txBody>
      </p:sp>
    </p:spTree>
    <p:extLst>
      <p:ext uri="{BB962C8B-B14F-4D97-AF65-F5344CB8AC3E}">
        <p14:creationId xmlns:p14="http://schemas.microsoft.com/office/powerpoint/2010/main" val="401596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4A43861-86BE-4D9F-8C56-27F84C2CBD45}" type="datetimeFigureOut">
              <a:rPr lang="tr-TR" smtClean="0"/>
              <a:t>24.04.2020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80306B-7EDE-4F4C-A2BC-331146DDD756}" type="slidenum">
              <a:rPr lang="tr-TR" smtClean="0"/>
              <a:t>‹#›</a:t>
            </a:fld>
            <a:endParaRPr lang="tr-TR"/>
          </a:p>
        </p:txBody>
      </p:sp>
    </p:spTree>
    <p:extLst>
      <p:ext uri="{BB962C8B-B14F-4D97-AF65-F5344CB8AC3E}">
        <p14:creationId xmlns:p14="http://schemas.microsoft.com/office/powerpoint/2010/main" val="3147237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4A43861-86BE-4D9F-8C56-27F84C2CBD45}" type="datetimeFigureOut">
              <a:rPr lang="tr-TR" smtClean="0"/>
              <a:t>24.04.2020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80306B-7EDE-4F4C-A2BC-331146DDD756}" type="slidenum">
              <a:rPr lang="tr-TR" smtClean="0"/>
              <a:t>‹#›</a:t>
            </a:fld>
            <a:endParaRPr lang="tr-T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601335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4A43861-86BE-4D9F-8C56-27F84C2CBD45}" type="datetimeFigureOut">
              <a:rPr lang="tr-TR" smtClean="0"/>
              <a:t>24.04.2020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80306B-7EDE-4F4C-A2BC-331146DDD756}" type="slidenum">
              <a:rPr lang="tr-TR" smtClean="0"/>
              <a:t>‹#›</a:t>
            </a:fld>
            <a:endParaRPr lang="tr-TR"/>
          </a:p>
        </p:txBody>
      </p:sp>
    </p:spTree>
    <p:extLst>
      <p:ext uri="{BB962C8B-B14F-4D97-AF65-F5344CB8AC3E}">
        <p14:creationId xmlns:p14="http://schemas.microsoft.com/office/powerpoint/2010/main" val="3358597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94A43861-86BE-4D9F-8C56-27F84C2CBD45}" type="datetimeFigureOut">
              <a:rPr lang="tr-TR" smtClean="0"/>
              <a:t>24.04.2020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D80306B-7EDE-4F4C-A2BC-331146DDD756}" type="slidenum">
              <a:rPr lang="tr-TR" smtClean="0"/>
              <a:t>‹#›</a:t>
            </a:fld>
            <a:endParaRPr lang="tr-TR"/>
          </a:p>
        </p:txBody>
      </p:sp>
    </p:spTree>
    <p:extLst>
      <p:ext uri="{BB962C8B-B14F-4D97-AF65-F5344CB8AC3E}">
        <p14:creationId xmlns:p14="http://schemas.microsoft.com/office/powerpoint/2010/main" val="709972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smtClean="0"/>
              <a:t>Resim eklemek için simgeyi tıklatın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smtClean="0"/>
              <a:t>Resim eklemek için simgeyi tıklatın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smtClean="0"/>
              <a:t>Resim eklemek için simgeyi tıklatın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94A43861-86BE-4D9F-8C56-27F84C2CBD45}" type="datetimeFigureOut">
              <a:rPr lang="tr-TR" smtClean="0"/>
              <a:t>24.04.2020</a:t>
            </a:fld>
            <a:endParaRPr lang="tr-TR"/>
          </a:p>
        </p:txBody>
      </p:sp>
      <p:sp>
        <p:nvSpPr>
          <p:cNvPr id="4" name="Footer Placeholder 3"/>
          <p:cNvSpPr>
            <a:spLocks noGrp="1"/>
          </p:cNvSpPr>
          <p:nvPr>
            <p:ph type="ftr" sz="quarter" idx="11"/>
          </p:nvPr>
        </p:nvSpPr>
        <p:spPr/>
        <p:txBody>
          <a:bodyPr/>
          <a:lstStyle>
            <a:lvl1pPr>
              <a:defRPr cap="all" baseline="0"/>
            </a:lvl1pPr>
          </a:lstStyle>
          <a:p>
            <a:endParaRPr lang="tr-TR"/>
          </a:p>
        </p:txBody>
      </p:sp>
      <p:sp>
        <p:nvSpPr>
          <p:cNvPr id="5" name="Slide Number Placeholder 4"/>
          <p:cNvSpPr>
            <a:spLocks noGrp="1"/>
          </p:cNvSpPr>
          <p:nvPr>
            <p:ph type="sldNum" sz="quarter" idx="12"/>
          </p:nvPr>
        </p:nvSpPr>
        <p:spPr/>
        <p:txBody>
          <a:bodyPr/>
          <a:lstStyle/>
          <a:p>
            <a:fld id="{8D80306B-7EDE-4F4C-A2BC-331146DDD756}" type="slidenum">
              <a:rPr lang="tr-TR" smtClean="0"/>
              <a:t>‹#›</a:t>
            </a:fld>
            <a:endParaRPr lang="tr-TR"/>
          </a:p>
        </p:txBody>
      </p:sp>
    </p:spTree>
    <p:extLst>
      <p:ext uri="{BB962C8B-B14F-4D97-AF65-F5344CB8AC3E}">
        <p14:creationId xmlns:p14="http://schemas.microsoft.com/office/powerpoint/2010/main" val="2458139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4A43861-86BE-4D9F-8C56-27F84C2CBD45}" type="datetimeFigureOut">
              <a:rPr lang="tr-TR" smtClean="0"/>
              <a:t>24.04.2020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80306B-7EDE-4F4C-A2BC-331146DDD756}" type="slidenum">
              <a:rPr lang="tr-TR" smtClean="0"/>
              <a:t>‹#›</a:t>
            </a:fld>
            <a:endParaRPr lang="tr-TR"/>
          </a:p>
        </p:txBody>
      </p:sp>
    </p:spTree>
    <p:extLst>
      <p:ext uri="{BB962C8B-B14F-4D97-AF65-F5344CB8AC3E}">
        <p14:creationId xmlns:p14="http://schemas.microsoft.com/office/powerpoint/2010/main" val="4141834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4A43861-86BE-4D9F-8C56-27F84C2CBD45}" type="datetimeFigureOut">
              <a:rPr lang="tr-TR" smtClean="0"/>
              <a:t>24.04.2020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80306B-7EDE-4F4C-A2BC-331146DDD756}" type="slidenum">
              <a:rPr lang="tr-TR" smtClean="0"/>
              <a:t>‹#›</a:t>
            </a:fld>
            <a:endParaRPr lang="tr-TR"/>
          </a:p>
        </p:txBody>
      </p:sp>
    </p:spTree>
    <p:extLst>
      <p:ext uri="{BB962C8B-B14F-4D97-AF65-F5344CB8AC3E}">
        <p14:creationId xmlns:p14="http://schemas.microsoft.com/office/powerpoint/2010/main" val="214219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tr-TR" smtClean="0"/>
              <a:t>Asıl başlık stili için tıklatın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94A43861-86BE-4D9F-8C56-27F84C2CBD45}" type="datetimeFigureOut">
              <a:rPr lang="tr-TR" smtClean="0"/>
              <a:t>24.04.2020</a:t>
            </a:fld>
            <a:endParaRPr lang="tr-TR"/>
          </a:p>
        </p:txBody>
      </p:sp>
      <p:sp>
        <p:nvSpPr>
          <p:cNvPr id="50" name="Footer Placeholder 4"/>
          <p:cNvSpPr>
            <a:spLocks noGrp="1"/>
          </p:cNvSpPr>
          <p:nvPr>
            <p:ph type="ftr" sz="quarter" idx="11"/>
          </p:nvPr>
        </p:nvSpPr>
        <p:spPr>
          <a:xfrm>
            <a:off x="856059" y="5883276"/>
            <a:ext cx="4679482" cy="365125"/>
          </a:xfrm>
        </p:spPr>
        <p:txBody>
          <a:bodyPr/>
          <a:lstStyle/>
          <a:p>
            <a:endParaRPr lang="tr-TR"/>
          </a:p>
        </p:txBody>
      </p:sp>
      <p:sp>
        <p:nvSpPr>
          <p:cNvPr id="51" name="Slide Number Placeholder 5"/>
          <p:cNvSpPr>
            <a:spLocks noGrp="1"/>
          </p:cNvSpPr>
          <p:nvPr>
            <p:ph type="sldNum" sz="quarter" idx="12"/>
          </p:nvPr>
        </p:nvSpPr>
        <p:spPr>
          <a:xfrm>
            <a:off x="7707241" y="5883275"/>
            <a:ext cx="578317" cy="365125"/>
          </a:xfrm>
        </p:spPr>
        <p:txBody>
          <a:bodyPr/>
          <a:lstStyle/>
          <a:p>
            <a:fld id="{8D80306B-7EDE-4F4C-A2BC-331146DDD756}" type="slidenum">
              <a:rPr lang="tr-TR" smtClean="0"/>
              <a:t>‹#›</a:t>
            </a:fld>
            <a:endParaRPr lang="tr-TR"/>
          </a:p>
        </p:txBody>
      </p:sp>
    </p:spTree>
    <p:extLst>
      <p:ext uri="{BB962C8B-B14F-4D97-AF65-F5344CB8AC3E}">
        <p14:creationId xmlns:p14="http://schemas.microsoft.com/office/powerpoint/2010/main" val="370698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4A43861-86BE-4D9F-8C56-27F84C2CBD45}" type="datetimeFigureOut">
              <a:rPr lang="tr-TR" smtClean="0"/>
              <a:t>24.04.2020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80306B-7EDE-4F4C-A2BC-331146DDD756}" type="slidenum">
              <a:rPr lang="tr-TR" smtClean="0"/>
              <a:t>‹#›</a:t>
            </a:fld>
            <a:endParaRPr lang="tr-TR"/>
          </a:p>
        </p:txBody>
      </p:sp>
    </p:spTree>
    <p:extLst>
      <p:ext uri="{BB962C8B-B14F-4D97-AF65-F5344CB8AC3E}">
        <p14:creationId xmlns:p14="http://schemas.microsoft.com/office/powerpoint/2010/main" val="1921032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4A43861-86BE-4D9F-8C56-27F84C2CBD45}" type="datetimeFigureOut">
              <a:rPr lang="tr-TR" smtClean="0"/>
              <a:t>24.04.2020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80306B-7EDE-4F4C-A2BC-331146DDD756}" type="slidenum">
              <a:rPr lang="tr-TR" smtClean="0"/>
              <a:t>‹#›</a:t>
            </a:fld>
            <a:endParaRPr lang="tr-TR"/>
          </a:p>
        </p:txBody>
      </p:sp>
    </p:spTree>
    <p:extLst>
      <p:ext uri="{BB962C8B-B14F-4D97-AF65-F5344CB8AC3E}">
        <p14:creationId xmlns:p14="http://schemas.microsoft.com/office/powerpoint/2010/main" val="141337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56058" y="3073398"/>
            <a:ext cx="3658793" cy="271780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3073398"/>
            <a:ext cx="3656408" cy="271780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4A43861-86BE-4D9F-8C56-27F84C2CBD45}" type="datetimeFigureOut">
              <a:rPr lang="tr-TR" smtClean="0"/>
              <a:t>24.04.2020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D80306B-7EDE-4F4C-A2BC-331146DDD756}" type="slidenum">
              <a:rPr lang="tr-TR" smtClean="0"/>
              <a:t>‹#›</a:t>
            </a:fld>
            <a:endParaRPr lang="tr-TR"/>
          </a:p>
        </p:txBody>
      </p:sp>
    </p:spTree>
    <p:extLst>
      <p:ext uri="{BB962C8B-B14F-4D97-AF65-F5344CB8AC3E}">
        <p14:creationId xmlns:p14="http://schemas.microsoft.com/office/powerpoint/2010/main" val="107284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4A43861-86BE-4D9F-8C56-27F84C2CBD45}" type="datetimeFigureOut">
              <a:rPr lang="tr-TR" smtClean="0"/>
              <a:t>24.04.2020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D80306B-7EDE-4F4C-A2BC-331146DDD756}" type="slidenum">
              <a:rPr lang="tr-TR" smtClean="0"/>
              <a:t>‹#›</a:t>
            </a:fld>
            <a:endParaRPr lang="tr-TR"/>
          </a:p>
        </p:txBody>
      </p:sp>
    </p:spTree>
    <p:extLst>
      <p:ext uri="{BB962C8B-B14F-4D97-AF65-F5344CB8AC3E}">
        <p14:creationId xmlns:p14="http://schemas.microsoft.com/office/powerpoint/2010/main" val="135438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43861-86BE-4D9F-8C56-27F84C2CBD45}" type="datetimeFigureOut">
              <a:rPr lang="tr-TR" smtClean="0"/>
              <a:t>24.04.2020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D80306B-7EDE-4F4C-A2BC-331146DDD756}" type="slidenum">
              <a:rPr lang="tr-TR" smtClean="0"/>
              <a:t>‹#›</a:t>
            </a:fld>
            <a:endParaRPr lang="tr-TR"/>
          </a:p>
        </p:txBody>
      </p:sp>
    </p:spTree>
    <p:extLst>
      <p:ext uri="{BB962C8B-B14F-4D97-AF65-F5344CB8AC3E}">
        <p14:creationId xmlns:p14="http://schemas.microsoft.com/office/powerpoint/2010/main" val="159345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4A43861-86BE-4D9F-8C56-27F84C2CBD45}" type="datetimeFigureOut">
              <a:rPr lang="tr-TR" smtClean="0"/>
              <a:t>24.04.2020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80306B-7EDE-4F4C-A2BC-331146DDD756}" type="slidenum">
              <a:rPr lang="tr-TR" smtClean="0"/>
              <a:t>‹#›</a:t>
            </a:fld>
            <a:endParaRPr lang="tr-TR"/>
          </a:p>
        </p:txBody>
      </p:sp>
    </p:spTree>
    <p:extLst>
      <p:ext uri="{BB962C8B-B14F-4D97-AF65-F5344CB8AC3E}">
        <p14:creationId xmlns:p14="http://schemas.microsoft.com/office/powerpoint/2010/main" val="26751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4A43861-86BE-4D9F-8C56-27F84C2CBD45}" type="datetimeFigureOut">
              <a:rPr lang="tr-TR" smtClean="0"/>
              <a:t>24.04.2020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80306B-7EDE-4F4C-A2BC-331146DDD756}" type="slidenum">
              <a:rPr lang="tr-TR" smtClean="0"/>
              <a:t>‹#›</a:t>
            </a:fld>
            <a:endParaRPr lang="tr-TR"/>
          </a:p>
        </p:txBody>
      </p:sp>
    </p:spTree>
    <p:extLst>
      <p:ext uri="{BB962C8B-B14F-4D97-AF65-F5344CB8AC3E}">
        <p14:creationId xmlns:p14="http://schemas.microsoft.com/office/powerpoint/2010/main" val="238965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4A43861-86BE-4D9F-8C56-27F84C2CBD45}" type="datetimeFigureOut">
              <a:rPr lang="tr-TR" smtClean="0"/>
              <a:t>24.04.2020</a:t>
            </a:fld>
            <a:endParaRPr lang="tr-T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80306B-7EDE-4F4C-A2BC-331146DDD756}" type="slidenum">
              <a:rPr lang="tr-TR" smtClean="0"/>
              <a:t>‹#›</a:t>
            </a:fld>
            <a:endParaRPr lang="tr-TR"/>
          </a:p>
        </p:txBody>
      </p:sp>
    </p:spTree>
    <p:extLst>
      <p:ext uri="{BB962C8B-B14F-4D97-AF65-F5344CB8AC3E}">
        <p14:creationId xmlns:p14="http://schemas.microsoft.com/office/powerpoint/2010/main" val="1661080853"/>
      </p:ext>
    </p:extLst>
  </p:cSld>
  <p:clrMap bg1="dk1" tx1="lt1" bg2="dk2"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 id="2147484129" r:id="rId13"/>
    <p:sldLayoutId id="2147484130" r:id="rId14"/>
    <p:sldLayoutId id="2147484131" r:id="rId15"/>
    <p:sldLayoutId id="2147484132" r:id="rId16"/>
    <p:sldLayoutId id="214748413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9064C3-CC9D-4C6A-B9B7-2F7A5F90B51E}"/>
              </a:ext>
            </a:extLst>
          </p:cNvPr>
          <p:cNvSpPr>
            <a:spLocks noGrp="1"/>
          </p:cNvSpPr>
          <p:nvPr>
            <p:ph type="title"/>
          </p:nvPr>
        </p:nvSpPr>
        <p:spPr>
          <a:xfrm>
            <a:off x="2662597" y="1259213"/>
            <a:ext cx="3816424" cy="1442330"/>
          </a:xfrm>
        </p:spPr>
        <p:txBody>
          <a:bodyPr/>
          <a:lstStyle/>
          <a:p>
            <a:r>
              <a:rPr lang="tr-TR" dirty="0">
                <a:solidFill>
                  <a:srgbClr val="FF0000"/>
                </a:solidFill>
              </a:rPr>
              <a:t>PARAFİN/HOTPACK</a:t>
            </a:r>
          </a:p>
        </p:txBody>
      </p:sp>
      <p:sp>
        <p:nvSpPr>
          <p:cNvPr id="4" name="İçerik Yer Tutucusu 3"/>
          <p:cNvSpPr>
            <a:spLocks noGrp="1"/>
          </p:cNvSpPr>
          <p:nvPr>
            <p:ph idx="1"/>
          </p:nvPr>
        </p:nvSpPr>
        <p:spPr/>
        <p:txBody>
          <a:bodyPr/>
          <a:lstStyle/>
          <a:p>
            <a:endParaRPr lang="tr-TR"/>
          </a:p>
        </p:txBody>
      </p:sp>
    </p:spTree>
    <p:extLst>
      <p:ext uri="{BB962C8B-B14F-4D97-AF65-F5344CB8AC3E}">
        <p14:creationId xmlns:p14="http://schemas.microsoft.com/office/powerpoint/2010/main" val="251534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solidFill>
                  <a:schemeClr val="accent6">
                    <a:lumMod val="50000"/>
                  </a:schemeClr>
                </a:solidFill>
              </a:rPr>
              <a:t>PARAFİN UYGULAMA METODLARI </a:t>
            </a:r>
          </a:p>
        </p:txBody>
      </p:sp>
      <p:sp>
        <p:nvSpPr>
          <p:cNvPr id="3" name="2 İçerik Yer Tutucusu"/>
          <p:cNvSpPr>
            <a:spLocks noGrp="1"/>
          </p:cNvSpPr>
          <p:nvPr>
            <p:ph idx="1"/>
          </p:nvPr>
        </p:nvSpPr>
        <p:spPr/>
        <p:txBody>
          <a:bodyPr>
            <a:normAutofit/>
          </a:bodyPr>
          <a:lstStyle/>
          <a:p>
            <a:pPr marL="341312" lvl="0" indent="-341312">
              <a:spcBef>
                <a:spcPts val="0"/>
              </a:spcBef>
              <a:buClr>
                <a:srgbClr val="3333CC"/>
              </a:buClr>
              <a:buSzPts val="1440"/>
              <a:buFont typeface="Arial"/>
              <a:buChar char="■"/>
            </a:pPr>
            <a:r>
              <a:rPr lang="en-US" b="0" i="0" u="none" dirty="0" err="1">
                <a:solidFill>
                  <a:srgbClr val="000000"/>
                </a:solidFill>
              </a:rPr>
              <a:t>Uygulamada</a:t>
            </a:r>
            <a:r>
              <a:rPr lang="en-US" b="0" i="0" u="none" dirty="0">
                <a:solidFill>
                  <a:srgbClr val="000000"/>
                </a:solidFill>
              </a:rPr>
              <a:t> </a:t>
            </a:r>
            <a:r>
              <a:rPr lang="en-US" b="0" i="0" u="none" dirty="0" err="1">
                <a:solidFill>
                  <a:srgbClr val="000000"/>
                </a:solidFill>
              </a:rPr>
              <a:t>batırma</a:t>
            </a:r>
            <a:r>
              <a:rPr lang="en-US" b="0" i="0" u="none" dirty="0">
                <a:solidFill>
                  <a:srgbClr val="000000"/>
                </a:solidFill>
              </a:rPr>
              <a:t> </a:t>
            </a:r>
            <a:r>
              <a:rPr lang="en-US" b="0" i="0" u="none" dirty="0" err="1">
                <a:solidFill>
                  <a:srgbClr val="000000"/>
                </a:solidFill>
              </a:rPr>
              <a:t>ve</a:t>
            </a:r>
            <a:r>
              <a:rPr lang="en-US" b="0" i="0" u="none" dirty="0">
                <a:solidFill>
                  <a:srgbClr val="000000"/>
                </a:solidFill>
              </a:rPr>
              <a:t> </a:t>
            </a:r>
            <a:r>
              <a:rPr lang="en-US" b="0" i="0" u="none" dirty="0" err="1">
                <a:solidFill>
                  <a:srgbClr val="000000"/>
                </a:solidFill>
              </a:rPr>
              <a:t>daldırma</a:t>
            </a:r>
            <a:r>
              <a:rPr lang="en-US" b="0" i="0" u="none" dirty="0">
                <a:solidFill>
                  <a:srgbClr val="000000"/>
                </a:solidFill>
              </a:rPr>
              <a:t> </a:t>
            </a:r>
            <a:r>
              <a:rPr lang="en-US" b="0" i="0" u="none" dirty="0" err="1">
                <a:solidFill>
                  <a:srgbClr val="000000"/>
                </a:solidFill>
              </a:rPr>
              <a:t>olmak</a:t>
            </a:r>
            <a:r>
              <a:rPr lang="en-US" b="0" i="0" u="none" dirty="0">
                <a:solidFill>
                  <a:srgbClr val="000000"/>
                </a:solidFill>
              </a:rPr>
              <a:t> </a:t>
            </a:r>
            <a:r>
              <a:rPr lang="en-US" b="0" i="0" u="none" dirty="0" err="1">
                <a:solidFill>
                  <a:srgbClr val="000000"/>
                </a:solidFill>
              </a:rPr>
              <a:t>üzere</a:t>
            </a:r>
            <a:r>
              <a:rPr lang="en-US" b="0" i="0" u="none" dirty="0">
                <a:solidFill>
                  <a:srgbClr val="000000"/>
                </a:solidFill>
              </a:rPr>
              <a:t> 2 </a:t>
            </a:r>
            <a:r>
              <a:rPr lang="en-US" b="0" i="0" u="none" dirty="0" err="1">
                <a:solidFill>
                  <a:srgbClr val="000000"/>
                </a:solidFill>
              </a:rPr>
              <a:t>metod</a:t>
            </a:r>
            <a:r>
              <a:rPr lang="en-US" b="0" i="0" u="none" dirty="0">
                <a:solidFill>
                  <a:srgbClr val="000000"/>
                </a:solidFill>
              </a:rPr>
              <a:t> </a:t>
            </a:r>
            <a:r>
              <a:rPr lang="en-US" b="0" i="0" u="none" dirty="0" err="1">
                <a:solidFill>
                  <a:srgbClr val="000000"/>
                </a:solidFill>
              </a:rPr>
              <a:t>kullanılır</a:t>
            </a:r>
            <a:r>
              <a:rPr lang="en-US" b="0" i="0" u="none" dirty="0">
                <a:solidFill>
                  <a:srgbClr val="000000"/>
                </a:solidFill>
              </a:rPr>
              <a:t>.</a:t>
            </a:r>
            <a:endParaRPr lang="en-US" dirty="0"/>
          </a:p>
          <a:p>
            <a:pPr marL="341312" lvl="0" indent="-341312">
              <a:spcBef>
                <a:spcPts val="600"/>
              </a:spcBef>
              <a:buClr>
                <a:srgbClr val="3333CC"/>
              </a:buClr>
              <a:buSzPts val="1440"/>
              <a:buFont typeface="Arial"/>
              <a:buChar char="■"/>
            </a:pPr>
            <a:r>
              <a:rPr lang="en-US" b="1" i="1" u="none" dirty="0" err="1">
                <a:solidFill>
                  <a:srgbClr val="980000"/>
                </a:solidFill>
              </a:rPr>
              <a:t>Batırma</a:t>
            </a:r>
            <a:r>
              <a:rPr lang="en-US" b="1" i="1" u="none" dirty="0">
                <a:solidFill>
                  <a:srgbClr val="980000"/>
                </a:solidFill>
              </a:rPr>
              <a:t> </a:t>
            </a:r>
            <a:r>
              <a:rPr lang="en-US" b="1" i="1" u="none" dirty="0" err="1">
                <a:solidFill>
                  <a:srgbClr val="980000"/>
                </a:solidFill>
              </a:rPr>
              <a:t>metodu</a:t>
            </a:r>
            <a:r>
              <a:rPr lang="en-US" b="1" i="1" u="none" dirty="0">
                <a:solidFill>
                  <a:srgbClr val="980000"/>
                </a:solidFill>
              </a:rPr>
              <a:t>:</a:t>
            </a:r>
            <a:r>
              <a:rPr lang="en-US" b="0" i="1" u="none" dirty="0">
                <a:solidFill>
                  <a:srgbClr val="000000"/>
                </a:solidFill>
              </a:rPr>
              <a:t> </a:t>
            </a:r>
            <a:r>
              <a:rPr lang="en-US" b="0" i="0" u="none" dirty="0" err="1">
                <a:solidFill>
                  <a:srgbClr val="000000"/>
                </a:solidFill>
              </a:rPr>
              <a:t>hasta</a:t>
            </a:r>
            <a:r>
              <a:rPr lang="en-US" b="0" i="0" u="none" dirty="0">
                <a:solidFill>
                  <a:srgbClr val="000000"/>
                </a:solidFill>
              </a:rPr>
              <a:t> </a:t>
            </a:r>
            <a:r>
              <a:rPr lang="en-US" b="0" i="0" u="none" dirty="0" err="1">
                <a:solidFill>
                  <a:srgbClr val="000000"/>
                </a:solidFill>
              </a:rPr>
              <a:t>elini</a:t>
            </a:r>
            <a:r>
              <a:rPr lang="en-US" b="0" i="0" u="none" dirty="0">
                <a:solidFill>
                  <a:srgbClr val="000000"/>
                </a:solidFill>
              </a:rPr>
              <a:t> </a:t>
            </a:r>
            <a:r>
              <a:rPr lang="en-US" b="0" i="0" u="none" dirty="0" err="1">
                <a:solidFill>
                  <a:srgbClr val="000000"/>
                </a:solidFill>
              </a:rPr>
              <a:t>sıvı</a:t>
            </a:r>
            <a:r>
              <a:rPr lang="en-US" b="0" i="0" u="none" dirty="0">
                <a:solidFill>
                  <a:srgbClr val="000000"/>
                </a:solidFill>
              </a:rPr>
              <a:t> </a:t>
            </a:r>
            <a:r>
              <a:rPr lang="en-US" b="0" i="0" u="none" dirty="0" err="1">
                <a:solidFill>
                  <a:srgbClr val="000000"/>
                </a:solidFill>
              </a:rPr>
              <a:t>parafine</a:t>
            </a:r>
            <a:r>
              <a:rPr lang="en-US" b="0" i="0" u="none" dirty="0">
                <a:solidFill>
                  <a:srgbClr val="000000"/>
                </a:solidFill>
              </a:rPr>
              <a:t> </a:t>
            </a:r>
            <a:r>
              <a:rPr lang="en-US" b="0" i="0" u="none" dirty="0" err="1">
                <a:solidFill>
                  <a:srgbClr val="000000"/>
                </a:solidFill>
              </a:rPr>
              <a:t>batırır</a:t>
            </a:r>
            <a:r>
              <a:rPr lang="en-US" b="0" i="0" u="none" dirty="0">
                <a:solidFill>
                  <a:srgbClr val="000000"/>
                </a:solidFill>
              </a:rPr>
              <a:t>. </a:t>
            </a:r>
            <a:r>
              <a:rPr lang="en-US" b="0" i="0" u="none" dirty="0" err="1">
                <a:solidFill>
                  <a:srgbClr val="000000"/>
                </a:solidFill>
              </a:rPr>
              <a:t>Elinde</a:t>
            </a:r>
            <a:r>
              <a:rPr lang="en-US" b="0" i="0" u="none" dirty="0">
                <a:solidFill>
                  <a:srgbClr val="000000"/>
                </a:solidFill>
              </a:rPr>
              <a:t> </a:t>
            </a:r>
            <a:r>
              <a:rPr lang="en-US" b="0" i="0" u="none" dirty="0" err="1">
                <a:solidFill>
                  <a:srgbClr val="000000"/>
                </a:solidFill>
              </a:rPr>
              <a:t>ince</a:t>
            </a:r>
            <a:r>
              <a:rPr lang="en-US" b="0" i="0" u="none" dirty="0">
                <a:solidFill>
                  <a:srgbClr val="000000"/>
                </a:solidFill>
              </a:rPr>
              <a:t> </a:t>
            </a:r>
            <a:r>
              <a:rPr lang="en-US" b="0" i="0" u="none" dirty="0" err="1">
                <a:solidFill>
                  <a:srgbClr val="000000"/>
                </a:solidFill>
              </a:rPr>
              <a:t>tabaka</a:t>
            </a:r>
            <a:r>
              <a:rPr lang="en-US" b="0" i="0" u="none" dirty="0">
                <a:solidFill>
                  <a:srgbClr val="000000"/>
                </a:solidFill>
              </a:rPr>
              <a:t> </a:t>
            </a:r>
            <a:r>
              <a:rPr lang="en-US" b="0" i="0" u="none" dirty="0" err="1">
                <a:solidFill>
                  <a:srgbClr val="000000"/>
                </a:solidFill>
              </a:rPr>
              <a:t>olunca</a:t>
            </a:r>
            <a:r>
              <a:rPr lang="en-US" b="0" i="0" u="none" dirty="0">
                <a:solidFill>
                  <a:srgbClr val="000000"/>
                </a:solidFill>
              </a:rPr>
              <a:t> </a:t>
            </a:r>
            <a:r>
              <a:rPr lang="en-US" b="0" i="0" u="none" dirty="0" err="1">
                <a:solidFill>
                  <a:srgbClr val="000000"/>
                </a:solidFill>
              </a:rPr>
              <a:t>çeker</a:t>
            </a:r>
            <a:r>
              <a:rPr lang="en-US" b="0" i="0" u="none" dirty="0">
                <a:solidFill>
                  <a:srgbClr val="000000"/>
                </a:solidFill>
              </a:rPr>
              <a:t>, </a:t>
            </a:r>
            <a:r>
              <a:rPr lang="en-US" b="0" i="0" u="none" dirty="0" err="1">
                <a:solidFill>
                  <a:srgbClr val="000000"/>
                </a:solidFill>
              </a:rPr>
              <a:t>elinde</a:t>
            </a:r>
            <a:r>
              <a:rPr lang="en-US" b="0" i="0" u="none" dirty="0">
                <a:solidFill>
                  <a:srgbClr val="000000"/>
                </a:solidFill>
              </a:rPr>
              <a:t> </a:t>
            </a:r>
            <a:r>
              <a:rPr lang="en-US" b="0" i="0" u="none" dirty="0" err="1">
                <a:solidFill>
                  <a:srgbClr val="000000"/>
                </a:solidFill>
              </a:rPr>
              <a:t>kalın</a:t>
            </a:r>
            <a:r>
              <a:rPr lang="en-US" b="0" i="0" u="none" dirty="0">
                <a:solidFill>
                  <a:srgbClr val="000000"/>
                </a:solidFill>
              </a:rPr>
              <a:t> </a:t>
            </a:r>
            <a:r>
              <a:rPr lang="en-US" b="0" i="0" u="none" dirty="0" err="1">
                <a:solidFill>
                  <a:srgbClr val="000000"/>
                </a:solidFill>
              </a:rPr>
              <a:t>bir</a:t>
            </a:r>
            <a:r>
              <a:rPr lang="en-US" b="0" i="0" u="none" dirty="0">
                <a:solidFill>
                  <a:srgbClr val="000000"/>
                </a:solidFill>
              </a:rPr>
              <a:t> </a:t>
            </a:r>
            <a:r>
              <a:rPr lang="en-US" b="0" i="0" u="none" dirty="0" err="1">
                <a:solidFill>
                  <a:srgbClr val="000000"/>
                </a:solidFill>
              </a:rPr>
              <a:t>tabaka</a:t>
            </a:r>
            <a:r>
              <a:rPr lang="en-US" b="0" i="0" u="none" dirty="0">
                <a:solidFill>
                  <a:srgbClr val="000000"/>
                </a:solidFill>
              </a:rPr>
              <a:t> </a:t>
            </a:r>
            <a:r>
              <a:rPr lang="en-US" b="0" i="0" u="none" dirty="0" err="1">
                <a:solidFill>
                  <a:srgbClr val="000000"/>
                </a:solidFill>
              </a:rPr>
              <a:t>olana</a:t>
            </a:r>
            <a:r>
              <a:rPr lang="en-US" b="0" i="0" u="none" dirty="0">
                <a:solidFill>
                  <a:srgbClr val="000000"/>
                </a:solidFill>
              </a:rPr>
              <a:t> </a:t>
            </a:r>
            <a:r>
              <a:rPr lang="en-US" b="0" i="0" u="none" dirty="0" err="1">
                <a:solidFill>
                  <a:srgbClr val="000000"/>
                </a:solidFill>
              </a:rPr>
              <a:t>kadar</a:t>
            </a:r>
            <a:r>
              <a:rPr lang="en-US" b="0" i="0" u="none" dirty="0">
                <a:solidFill>
                  <a:srgbClr val="000000"/>
                </a:solidFill>
              </a:rPr>
              <a:t> </a:t>
            </a:r>
            <a:r>
              <a:rPr lang="en-US" b="0" i="0" u="none" dirty="0" err="1">
                <a:solidFill>
                  <a:srgbClr val="000000"/>
                </a:solidFill>
              </a:rPr>
              <a:t>tekrarlanır</a:t>
            </a:r>
            <a:r>
              <a:rPr lang="en-US" b="0" i="0" u="none" dirty="0">
                <a:solidFill>
                  <a:srgbClr val="000000"/>
                </a:solidFill>
              </a:rPr>
              <a:t>.</a:t>
            </a:r>
            <a:endParaRPr lang="en-US" dirty="0"/>
          </a:p>
          <a:p>
            <a:pPr marL="341312" lvl="0" indent="-341312">
              <a:spcBef>
                <a:spcPts val="600"/>
              </a:spcBef>
              <a:buClr>
                <a:srgbClr val="3333CC"/>
              </a:buClr>
              <a:buSzPts val="1440"/>
              <a:buFont typeface="Arial"/>
              <a:buChar char="■"/>
            </a:pPr>
            <a:r>
              <a:rPr lang="en-US" b="0" i="0" u="none" dirty="0" err="1">
                <a:solidFill>
                  <a:srgbClr val="000000"/>
                </a:solidFill>
              </a:rPr>
              <a:t>Isıyı</a:t>
            </a:r>
            <a:r>
              <a:rPr lang="en-US" b="0" i="0" u="none" dirty="0">
                <a:solidFill>
                  <a:srgbClr val="000000"/>
                </a:solidFill>
              </a:rPr>
              <a:t> </a:t>
            </a:r>
            <a:r>
              <a:rPr lang="en-US" b="0" i="0" u="none" dirty="0" err="1">
                <a:solidFill>
                  <a:srgbClr val="000000"/>
                </a:solidFill>
              </a:rPr>
              <a:t>korumak</a:t>
            </a:r>
            <a:r>
              <a:rPr lang="en-US" b="0" i="0" u="none" dirty="0">
                <a:solidFill>
                  <a:srgbClr val="000000"/>
                </a:solidFill>
              </a:rPr>
              <a:t> </a:t>
            </a:r>
            <a:r>
              <a:rPr lang="en-US" b="0" i="0" u="none" dirty="0" err="1">
                <a:solidFill>
                  <a:srgbClr val="000000"/>
                </a:solidFill>
              </a:rPr>
              <a:t>için</a:t>
            </a:r>
            <a:r>
              <a:rPr lang="en-US" b="0" i="0" u="none" dirty="0">
                <a:solidFill>
                  <a:srgbClr val="000000"/>
                </a:solidFill>
              </a:rPr>
              <a:t> el </a:t>
            </a:r>
            <a:r>
              <a:rPr lang="en-US" b="0" i="0" u="none" dirty="0" err="1">
                <a:solidFill>
                  <a:srgbClr val="000000"/>
                </a:solidFill>
              </a:rPr>
              <a:t>bir</a:t>
            </a:r>
            <a:r>
              <a:rPr lang="en-US" b="0" i="0" u="none" dirty="0">
                <a:solidFill>
                  <a:srgbClr val="000000"/>
                </a:solidFill>
              </a:rPr>
              <a:t> </a:t>
            </a:r>
            <a:r>
              <a:rPr lang="en-US" b="0" i="0" u="none" dirty="0" err="1">
                <a:solidFill>
                  <a:srgbClr val="000000"/>
                </a:solidFill>
              </a:rPr>
              <a:t>havluyla</a:t>
            </a:r>
            <a:r>
              <a:rPr lang="en-US" b="0" i="0" u="none" dirty="0">
                <a:solidFill>
                  <a:srgbClr val="000000"/>
                </a:solidFill>
              </a:rPr>
              <a:t> 15-20 </a:t>
            </a:r>
            <a:r>
              <a:rPr lang="en-US" b="0" i="0" u="none" dirty="0" err="1">
                <a:solidFill>
                  <a:srgbClr val="000000"/>
                </a:solidFill>
              </a:rPr>
              <a:t>dak</a:t>
            </a:r>
            <a:r>
              <a:rPr lang="en-US" b="0" i="0" u="none" dirty="0">
                <a:solidFill>
                  <a:srgbClr val="000000"/>
                </a:solidFill>
              </a:rPr>
              <a:t> </a:t>
            </a:r>
            <a:r>
              <a:rPr lang="en-US" b="0" i="0" u="none" dirty="0" err="1">
                <a:solidFill>
                  <a:srgbClr val="000000"/>
                </a:solidFill>
              </a:rPr>
              <a:t>sarılır</a:t>
            </a:r>
            <a:r>
              <a:rPr lang="en-US" b="0" i="0" u="none" dirty="0">
                <a:solidFill>
                  <a:srgbClr val="000000"/>
                </a:solidFill>
              </a:rPr>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unnamed.jpg"/>
          <p:cNvPicPr>
            <a:picLocks noGrp="1" noChangeAspect="1"/>
          </p:cNvPicPr>
          <p:nvPr>
            <p:ph idx="1"/>
          </p:nvPr>
        </p:nvPicPr>
        <p:blipFill>
          <a:blip r:embed="rId2"/>
          <a:stretch>
            <a:fillRect/>
          </a:stretch>
        </p:blipFill>
        <p:spPr>
          <a:xfrm>
            <a:off x="2132013" y="3091656"/>
            <a:ext cx="4876800" cy="18573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357166"/>
            <a:ext cx="8229600" cy="6072230"/>
          </a:xfrm>
        </p:spPr>
        <p:txBody>
          <a:bodyPr>
            <a:normAutofit fontScale="70000" lnSpcReduction="20000"/>
          </a:bodyPr>
          <a:lstStyle/>
          <a:p>
            <a:pPr marL="341312" lvl="0" indent="-341312">
              <a:spcBef>
                <a:spcPts val="600"/>
              </a:spcBef>
              <a:buClr>
                <a:srgbClr val="3333CC"/>
              </a:buClr>
              <a:buSzPts val="1440"/>
              <a:buFont typeface="Arial"/>
              <a:buChar char="■"/>
            </a:pPr>
            <a:r>
              <a:rPr lang="en-US" b="1" i="1" u="none" dirty="0" err="1">
                <a:solidFill>
                  <a:srgbClr val="980000"/>
                </a:solidFill>
              </a:rPr>
              <a:t>Daldırma</a:t>
            </a:r>
            <a:r>
              <a:rPr lang="en-US" b="1" i="1" u="none" dirty="0">
                <a:solidFill>
                  <a:srgbClr val="980000"/>
                </a:solidFill>
              </a:rPr>
              <a:t> </a:t>
            </a:r>
            <a:r>
              <a:rPr lang="en-US" b="1" i="1" u="none" dirty="0" err="1">
                <a:solidFill>
                  <a:srgbClr val="980000"/>
                </a:solidFill>
              </a:rPr>
              <a:t>metodu</a:t>
            </a:r>
            <a:r>
              <a:rPr lang="en-US" b="1" i="1" u="none" dirty="0">
                <a:solidFill>
                  <a:srgbClr val="980000"/>
                </a:solidFill>
              </a:rPr>
              <a:t>: </a:t>
            </a:r>
            <a:r>
              <a:rPr lang="en-US" b="0" i="0" u="none" dirty="0" err="1">
                <a:solidFill>
                  <a:srgbClr val="000000"/>
                </a:solidFill>
              </a:rPr>
              <a:t>daha</a:t>
            </a:r>
            <a:r>
              <a:rPr lang="en-US" b="0" i="0" u="none" dirty="0">
                <a:solidFill>
                  <a:srgbClr val="000000"/>
                </a:solidFill>
              </a:rPr>
              <a:t> </a:t>
            </a:r>
            <a:r>
              <a:rPr lang="en-US" b="0" i="0" u="none" dirty="0" err="1">
                <a:solidFill>
                  <a:srgbClr val="000000"/>
                </a:solidFill>
              </a:rPr>
              <a:t>etkin</a:t>
            </a:r>
            <a:r>
              <a:rPr lang="en-US" b="0" i="0" u="none" dirty="0">
                <a:solidFill>
                  <a:srgbClr val="000000"/>
                </a:solidFill>
              </a:rPr>
              <a:t> </a:t>
            </a:r>
            <a:r>
              <a:rPr lang="en-US" b="0" i="0" u="none" dirty="0" err="1">
                <a:solidFill>
                  <a:srgbClr val="000000"/>
                </a:solidFill>
              </a:rPr>
              <a:t>bir</a:t>
            </a:r>
            <a:r>
              <a:rPr lang="en-US" b="0" i="0" u="none" dirty="0">
                <a:solidFill>
                  <a:srgbClr val="000000"/>
                </a:solidFill>
              </a:rPr>
              <a:t> </a:t>
            </a:r>
            <a:r>
              <a:rPr lang="en-US" b="0" i="0" u="none" dirty="0" err="1">
                <a:solidFill>
                  <a:srgbClr val="000000"/>
                </a:solidFill>
              </a:rPr>
              <a:t>ısı</a:t>
            </a:r>
            <a:r>
              <a:rPr lang="en-US" b="0" i="0" u="none" dirty="0">
                <a:solidFill>
                  <a:srgbClr val="000000"/>
                </a:solidFill>
              </a:rPr>
              <a:t> </a:t>
            </a:r>
            <a:r>
              <a:rPr lang="en-US" b="0" i="0" u="none" dirty="0" err="1">
                <a:solidFill>
                  <a:srgbClr val="000000"/>
                </a:solidFill>
              </a:rPr>
              <a:t>transferi</a:t>
            </a:r>
            <a:r>
              <a:rPr lang="en-US" b="0" i="0" u="none" dirty="0">
                <a:solidFill>
                  <a:srgbClr val="000000"/>
                </a:solidFill>
              </a:rPr>
              <a:t> </a:t>
            </a:r>
            <a:r>
              <a:rPr lang="en-US" b="0" i="0" u="none" dirty="0" err="1">
                <a:solidFill>
                  <a:srgbClr val="000000"/>
                </a:solidFill>
              </a:rPr>
              <a:t>sağlar</a:t>
            </a:r>
            <a:r>
              <a:rPr lang="en-US" b="0" i="0" u="none" dirty="0">
                <a:solidFill>
                  <a:srgbClr val="000000"/>
                </a:solidFill>
              </a:rPr>
              <a:t>.</a:t>
            </a:r>
            <a:endParaRPr lang="en-US" dirty="0"/>
          </a:p>
          <a:p>
            <a:pPr marL="341312" lvl="0" indent="-341312">
              <a:spcBef>
                <a:spcPts val="600"/>
              </a:spcBef>
              <a:buClr>
                <a:srgbClr val="3333CC"/>
              </a:buClr>
              <a:buSzPts val="1440"/>
              <a:buFont typeface="Arial"/>
              <a:buChar char="■"/>
            </a:pPr>
            <a:r>
              <a:rPr lang="en-US" b="0" i="0" u="none" dirty="0">
                <a:solidFill>
                  <a:srgbClr val="000000"/>
                </a:solidFill>
              </a:rPr>
              <a:t>El </a:t>
            </a:r>
            <a:r>
              <a:rPr lang="en-US" b="0" i="0" u="none" dirty="0" err="1">
                <a:solidFill>
                  <a:srgbClr val="000000"/>
                </a:solidFill>
              </a:rPr>
              <a:t>parafine</a:t>
            </a:r>
            <a:r>
              <a:rPr lang="en-US" b="0" i="0" u="none" dirty="0">
                <a:solidFill>
                  <a:srgbClr val="000000"/>
                </a:solidFill>
              </a:rPr>
              <a:t> </a:t>
            </a:r>
            <a:r>
              <a:rPr lang="en-US" b="0" i="0" u="none" dirty="0" err="1">
                <a:solidFill>
                  <a:srgbClr val="000000"/>
                </a:solidFill>
              </a:rPr>
              <a:t>batırılır</a:t>
            </a:r>
            <a:r>
              <a:rPr lang="en-US" b="0" i="0" u="none" dirty="0">
                <a:solidFill>
                  <a:srgbClr val="000000"/>
                </a:solidFill>
              </a:rPr>
              <a:t> </a:t>
            </a:r>
            <a:r>
              <a:rPr lang="en-US" b="0" i="0" u="none" dirty="0" err="1">
                <a:solidFill>
                  <a:srgbClr val="000000"/>
                </a:solidFill>
              </a:rPr>
              <a:t>ve</a:t>
            </a:r>
            <a:r>
              <a:rPr lang="en-US" b="0" i="0" u="none" dirty="0">
                <a:solidFill>
                  <a:srgbClr val="000000"/>
                </a:solidFill>
              </a:rPr>
              <a:t> 20-30 </a:t>
            </a:r>
            <a:r>
              <a:rPr lang="en-US" dirty="0" err="1"/>
              <a:t>sn</a:t>
            </a:r>
            <a:r>
              <a:rPr lang="en-US" b="0" i="0" u="none" dirty="0">
                <a:solidFill>
                  <a:srgbClr val="000000"/>
                </a:solidFill>
              </a:rPr>
              <a:t> </a:t>
            </a:r>
            <a:r>
              <a:rPr lang="en-US" b="0" i="0" u="none" dirty="0" err="1">
                <a:solidFill>
                  <a:srgbClr val="000000"/>
                </a:solidFill>
              </a:rPr>
              <a:t>süreyle</a:t>
            </a:r>
            <a:r>
              <a:rPr lang="en-US" b="0" i="0" u="none" dirty="0">
                <a:solidFill>
                  <a:srgbClr val="000000"/>
                </a:solidFill>
              </a:rPr>
              <a:t> </a:t>
            </a:r>
            <a:r>
              <a:rPr lang="en-US" b="0" i="0" u="none" dirty="0" err="1">
                <a:solidFill>
                  <a:srgbClr val="000000"/>
                </a:solidFill>
              </a:rPr>
              <a:t>tutulur</a:t>
            </a:r>
            <a:r>
              <a:rPr lang="en-US" b="0" i="0" u="none" dirty="0">
                <a:solidFill>
                  <a:srgbClr val="000000"/>
                </a:solidFill>
              </a:rPr>
              <a:t>.</a:t>
            </a:r>
            <a:endParaRPr lang="tr-TR" b="0" i="0" u="none" dirty="0">
              <a:solidFill>
                <a:srgbClr val="000000"/>
              </a:solidFill>
            </a:endParaRPr>
          </a:p>
          <a:p>
            <a:pPr marL="341312" lvl="0" indent="-341312">
              <a:spcBef>
                <a:spcPts val="600"/>
              </a:spcBef>
              <a:buClr>
                <a:srgbClr val="3333CC"/>
              </a:buClr>
              <a:buSzPts val="1440"/>
              <a:buFont typeface="Arial"/>
              <a:buChar char="■"/>
            </a:pPr>
            <a:r>
              <a:rPr lang="tr-TR" dirty="0">
                <a:solidFill>
                  <a:srgbClr val="000000"/>
                </a:solidFill>
              </a:rPr>
              <a:t>6-10 defa batırılır.</a:t>
            </a:r>
            <a:endParaRPr lang="en-US" dirty="0"/>
          </a:p>
          <a:p>
            <a:pPr marL="341312" lvl="0" indent="-341312">
              <a:spcBef>
                <a:spcPts val="600"/>
              </a:spcBef>
              <a:buClr>
                <a:srgbClr val="3333CC"/>
              </a:buClr>
              <a:buSzPts val="1440"/>
              <a:buFont typeface="Arial"/>
              <a:buChar char="■"/>
            </a:pPr>
            <a:r>
              <a:rPr lang="en-US" b="0" i="0" u="none" dirty="0" err="1">
                <a:solidFill>
                  <a:srgbClr val="000000"/>
                </a:solidFill>
              </a:rPr>
              <a:t>İlk</a:t>
            </a:r>
            <a:r>
              <a:rPr lang="en-US" b="0" i="0" u="none" dirty="0">
                <a:solidFill>
                  <a:srgbClr val="000000"/>
                </a:solidFill>
              </a:rPr>
              <a:t> </a:t>
            </a:r>
            <a:r>
              <a:rPr lang="en-US" b="0" i="0" u="none" dirty="0" err="1">
                <a:solidFill>
                  <a:srgbClr val="000000"/>
                </a:solidFill>
              </a:rPr>
              <a:t>daldırmada</a:t>
            </a:r>
            <a:r>
              <a:rPr lang="en-US" b="0" i="0" u="none" dirty="0">
                <a:solidFill>
                  <a:srgbClr val="000000"/>
                </a:solidFill>
              </a:rPr>
              <a:t> </a:t>
            </a:r>
            <a:r>
              <a:rPr lang="en-US" b="0" i="0" u="none" dirty="0" err="1">
                <a:solidFill>
                  <a:srgbClr val="000000"/>
                </a:solidFill>
              </a:rPr>
              <a:t>deri</a:t>
            </a:r>
            <a:r>
              <a:rPr lang="en-US" b="0" i="0" u="none" dirty="0">
                <a:solidFill>
                  <a:srgbClr val="000000"/>
                </a:solidFill>
              </a:rPr>
              <a:t> </a:t>
            </a:r>
            <a:r>
              <a:rPr lang="en-US" b="0" i="0" u="none" dirty="0" err="1">
                <a:solidFill>
                  <a:srgbClr val="000000"/>
                </a:solidFill>
              </a:rPr>
              <a:t>hassaslaştığından</a:t>
            </a:r>
            <a:r>
              <a:rPr lang="en-US" b="0" i="0" u="none" dirty="0">
                <a:solidFill>
                  <a:srgbClr val="000000"/>
                </a:solidFill>
              </a:rPr>
              <a:t> </a:t>
            </a:r>
            <a:r>
              <a:rPr lang="en-US" b="0" i="0" u="none" dirty="0" err="1">
                <a:solidFill>
                  <a:srgbClr val="000000"/>
                </a:solidFill>
              </a:rPr>
              <a:t>parmaklar</a:t>
            </a:r>
            <a:r>
              <a:rPr lang="en-US" b="0" i="0" u="none" dirty="0">
                <a:solidFill>
                  <a:srgbClr val="000000"/>
                </a:solidFill>
              </a:rPr>
              <a:t> </a:t>
            </a:r>
            <a:r>
              <a:rPr lang="en-US" b="0" i="0" u="none" dirty="0" err="1">
                <a:solidFill>
                  <a:srgbClr val="000000"/>
                </a:solidFill>
              </a:rPr>
              <a:t>kesinlikle</a:t>
            </a:r>
            <a:r>
              <a:rPr lang="en-US" b="0" i="0" u="none" dirty="0">
                <a:solidFill>
                  <a:srgbClr val="000000"/>
                </a:solidFill>
              </a:rPr>
              <a:t> </a:t>
            </a:r>
            <a:r>
              <a:rPr lang="en-US" b="0" i="0" u="none" dirty="0" err="1">
                <a:solidFill>
                  <a:srgbClr val="000000"/>
                </a:solidFill>
              </a:rPr>
              <a:t>hareket</a:t>
            </a:r>
            <a:r>
              <a:rPr lang="en-US" b="0" i="0" u="none" dirty="0">
                <a:solidFill>
                  <a:srgbClr val="000000"/>
                </a:solidFill>
              </a:rPr>
              <a:t> </a:t>
            </a:r>
            <a:r>
              <a:rPr lang="en-US" b="0" i="0" u="none" dirty="0" err="1">
                <a:solidFill>
                  <a:srgbClr val="000000"/>
                </a:solidFill>
              </a:rPr>
              <a:t>ettirilmez</a:t>
            </a:r>
            <a:r>
              <a:rPr lang="en-US" b="0" i="0" u="none" dirty="0">
                <a:solidFill>
                  <a:srgbClr val="000000"/>
                </a:solidFill>
              </a:rPr>
              <a:t>.</a:t>
            </a:r>
            <a:endParaRPr lang="en-US" dirty="0"/>
          </a:p>
          <a:p>
            <a:pPr fontAlgn="base"/>
            <a:r>
              <a:rPr lang="tr-TR" b="1" dirty="0"/>
              <a:t>Parafin – Uygulaması Daldırma</a:t>
            </a:r>
            <a:endParaRPr lang="tr-TR" dirty="0"/>
          </a:p>
          <a:p>
            <a:pPr fontAlgn="base"/>
            <a:r>
              <a:rPr lang="tr-TR" dirty="0" err="1"/>
              <a:t>Ekstremite</a:t>
            </a:r>
            <a:r>
              <a:rPr lang="tr-TR" dirty="0"/>
              <a:t> çıplak olmalıdır.</a:t>
            </a:r>
          </a:p>
          <a:p>
            <a:pPr fontAlgn="base"/>
            <a:r>
              <a:rPr lang="tr-TR" dirty="0"/>
              <a:t>Yıkanmış ve temizlenmiş olmalıdır.</a:t>
            </a:r>
          </a:p>
          <a:p>
            <a:pPr fontAlgn="base"/>
            <a:r>
              <a:rPr lang="tr-TR" dirty="0"/>
              <a:t>Açık yara olmamalıdır.</a:t>
            </a:r>
          </a:p>
          <a:p>
            <a:pPr fontAlgn="base"/>
            <a:r>
              <a:rPr lang="tr-TR" dirty="0"/>
              <a:t>Eğer yara varsa (vazelinle kapatılarak tedaviye başlanır ya da uygulama yapılmaz).</a:t>
            </a:r>
          </a:p>
          <a:p>
            <a:pPr fontAlgn="base"/>
            <a:r>
              <a:rPr lang="tr-TR" dirty="0"/>
              <a:t>Uygulama kişiye ayrıntılı olarak anlatılır.</a:t>
            </a:r>
          </a:p>
          <a:p>
            <a:pPr fontAlgn="base"/>
            <a:r>
              <a:rPr lang="tr-TR" dirty="0"/>
              <a:t>Her daldırmadan sonra parafinin katılaşması için biraz beklemek gerekir.</a:t>
            </a:r>
          </a:p>
          <a:p>
            <a:pPr fontAlgn="base"/>
            <a:r>
              <a:rPr lang="tr-TR" dirty="0"/>
              <a:t>Son kattan sonra üzerine ısıyı korumak için naylon torba ya da benzerleri sarılarak ve üzerine de havlu koyarak 15-20 </a:t>
            </a:r>
            <a:r>
              <a:rPr lang="tr-TR" dirty="0" err="1"/>
              <a:t>dk</a:t>
            </a:r>
            <a:r>
              <a:rPr lang="tr-TR" dirty="0"/>
              <a:t> beklenir.</a:t>
            </a:r>
          </a:p>
          <a:p>
            <a:pPr fontAlgn="base"/>
            <a:r>
              <a:rPr lang="tr-TR" dirty="0"/>
              <a:t>Tedavinin sonunda parafin tekrar kazana geri eklenir. Kendini steril edebilme özelliği nedeniyle aynı parafin bir süre kullanılabilir.</a:t>
            </a:r>
          </a:p>
          <a:p>
            <a:pPr marL="341312" lvl="0" indent="-341312">
              <a:spcBef>
                <a:spcPts val="600"/>
              </a:spcBef>
              <a:buClr>
                <a:srgbClr val="3333CC"/>
              </a:buClr>
              <a:buSzPts val="1440"/>
              <a:buFont typeface="Arial"/>
              <a:buChar char="■"/>
            </a:pPr>
            <a:endParaRPr lang="tr-TR" b="0" i="0" u="none" dirty="0">
              <a:solidFill>
                <a:srgbClr val="000000"/>
              </a:solidFill>
            </a:endParaRPr>
          </a:p>
          <a:p>
            <a:pPr marL="341312" lvl="0" indent="-341312">
              <a:spcBef>
                <a:spcPts val="600"/>
              </a:spcBef>
              <a:buClr>
                <a:srgbClr val="3333CC"/>
              </a:buClr>
              <a:buSzPts val="1440"/>
              <a:buFont typeface="Arial"/>
              <a:buChar char="■"/>
            </a:pPr>
            <a:endParaRPr lang="tr-TR" b="0" i="0" u="none" dirty="0">
              <a:solidFill>
                <a:srgbClr val="000000"/>
              </a:solidFill>
            </a:endParaRPr>
          </a:p>
          <a:p>
            <a:pPr marL="341312" lvl="0" indent="-341312">
              <a:spcBef>
                <a:spcPts val="600"/>
              </a:spcBef>
              <a:buClr>
                <a:srgbClr val="3333CC"/>
              </a:buClr>
              <a:buSzPts val="1440"/>
              <a:buFont typeface="Arial"/>
              <a:buChar char="■"/>
            </a:pPr>
            <a:endParaRPr lang="tr-TR" dirty="0"/>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07"/>
          <p:cNvPicPr preferRelativeResize="0">
            <a:picLocks noGrp="1"/>
          </p:cNvPicPr>
          <p:nvPr>
            <p:ph idx="1"/>
          </p:nvPr>
        </p:nvPicPr>
        <p:blipFill>
          <a:blip r:embed="rId2">
            <a:alphaModFix/>
          </a:blip>
          <a:stretch>
            <a:fillRect/>
          </a:stretch>
        </p:blipFill>
        <p:spPr>
          <a:xfrm>
            <a:off x="1712913" y="2353469"/>
            <a:ext cx="5715000" cy="3333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714356"/>
            <a:ext cx="8229600" cy="6000792"/>
          </a:xfrm>
        </p:spPr>
        <p:txBody>
          <a:bodyPr>
            <a:normAutofit fontScale="85000" lnSpcReduction="20000"/>
          </a:bodyPr>
          <a:lstStyle/>
          <a:p>
            <a:pPr fontAlgn="base"/>
            <a:r>
              <a:rPr lang="tr-TR" b="1" dirty="0">
                <a:solidFill>
                  <a:schemeClr val="accent6">
                    <a:lumMod val="50000"/>
                  </a:schemeClr>
                </a:solidFill>
              </a:rPr>
              <a:t>Fırçalama</a:t>
            </a:r>
            <a:endParaRPr lang="tr-TR" dirty="0">
              <a:solidFill>
                <a:schemeClr val="accent6">
                  <a:lumMod val="50000"/>
                </a:schemeClr>
              </a:solidFill>
            </a:endParaRPr>
          </a:p>
          <a:p>
            <a:pPr fontAlgn="base"/>
            <a:r>
              <a:rPr lang="tr-TR" dirty="0" err="1"/>
              <a:t>Distal</a:t>
            </a:r>
            <a:r>
              <a:rPr lang="tr-TR" dirty="0"/>
              <a:t> bölgeler harici uygulamalarda (bel, omuz, diz gibi) kullanılabilir.</a:t>
            </a:r>
          </a:p>
          <a:p>
            <a:pPr fontAlgn="base"/>
            <a:r>
              <a:rPr lang="tr-TR" dirty="0"/>
              <a:t>Uygulama kişiye ayrıntılı olarak anlatılır.</a:t>
            </a:r>
          </a:p>
          <a:p>
            <a:pPr fontAlgn="base"/>
            <a:r>
              <a:rPr lang="tr-TR" b="1" dirty="0"/>
              <a:t>UYGULAMA:</a:t>
            </a:r>
            <a:endParaRPr lang="tr-TR" dirty="0"/>
          </a:p>
          <a:p>
            <a:pPr fontAlgn="base"/>
            <a:r>
              <a:rPr lang="tr-TR" dirty="0" err="1"/>
              <a:t>Ekstremite</a:t>
            </a:r>
            <a:r>
              <a:rPr lang="tr-TR" dirty="0"/>
              <a:t> uygulamadan önce yıkanıp temizlenmelidir.</a:t>
            </a:r>
          </a:p>
          <a:p>
            <a:pPr fontAlgn="base"/>
            <a:r>
              <a:rPr lang="tr-TR" dirty="0"/>
              <a:t>Bundan sonra deride açık yara olup olmadığına bakılır. Varsa, vazelinle kapatılır.</a:t>
            </a:r>
          </a:p>
          <a:p>
            <a:pPr fontAlgn="base"/>
            <a:r>
              <a:rPr lang="tr-TR" dirty="0"/>
              <a:t>Parafin fırça ile uygulanacaksa, o zaman </a:t>
            </a:r>
            <a:r>
              <a:rPr lang="tr-TR" dirty="0" err="1"/>
              <a:t>ekstremite</a:t>
            </a:r>
            <a:r>
              <a:rPr lang="tr-TR" dirty="0"/>
              <a:t> içine sokulmaz.</a:t>
            </a:r>
          </a:p>
          <a:p>
            <a:pPr fontAlgn="base"/>
            <a:r>
              <a:rPr lang="tr-TR" dirty="0"/>
              <a:t>Fırça içine batırılan parafin vücudun istenen kısmına sürülür.</a:t>
            </a:r>
          </a:p>
          <a:p>
            <a:pPr fontAlgn="base"/>
            <a:r>
              <a:rPr lang="tr-TR" dirty="0"/>
              <a:t>Tedavinin sonunda parafin elden temizlenir ve kap içindeki parafine ilave edilir.</a:t>
            </a:r>
          </a:p>
          <a:p>
            <a:pPr fontAlgn="base"/>
            <a:r>
              <a:rPr lang="tr-TR" dirty="0"/>
              <a:t>Parafinin kendi kendini sterilize etme hassasiyeti vardır. Bu nedenle tekrar tekrar kullanılabilir.</a:t>
            </a:r>
          </a:p>
          <a:p>
            <a:pPr fontAlgn="base"/>
            <a:r>
              <a:rPr lang="tr-TR" dirty="0"/>
              <a:t>Tedavi edilen yer iyice silinir veya yıkanarak temizlenir.</a:t>
            </a:r>
            <a:br>
              <a:rPr lang="tr-TR" dirty="0"/>
            </a:br>
            <a:endParaRPr lang="tr-TR" dirty="0"/>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06" descr="parafin-banyosu1-700x477.jpg"/>
          <p:cNvPicPr preferRelativeResize="0">
            <a:picLocks noGrp="1"/>
          </p:cNvPicPr>
          <p:nvPr>
            <p:ph idx="1"/>
          </p:nvPr>
        </p:nvPicPr>
        <p:blipFill>
          <a:blip r:embed="rId2">
            <a:alphaModFix/>
          </a:blip>
          <a:stretch>
            <a:fillRect/>
          </a:stretch>
        </p:blipFill>
        <p:spPr>
          <a:xfrm>
            <a:off x="1971673" y="2249488"/>
            <a:ext cx="5197480" cy="35417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95736" y="316875"/>
            <a:ext cx="4572000" cy="1569660"/>
          </a:xfrm>
          <a:prstGeom prst="rect">
            <a:avLst/>
          </a:prstGeom>
        </p:spPr>
        <p:txBody>
          <a:bodyPr>
            <a:spAutoFit/>
          </a:bodyPr>
          <a:lstStyle/>
          <a:p>
            <a:r>
              <a:rPr lang="tr-TR" sz="3200" b="1" dirty="0">
                <a:solidFill>
                  <a:schemeClr val="accent6">
                    <a:lumMod val="50000"/>
                  </a:schemeClr>
                </a:solidFill>
                <a:latin typeface="Roboto"/>
              </a:rPr>
              <a:t>HOT PACK (SICAK PAKET) NEDİR? NASIL UYGULANIR?</a:t>
            </a:r>
            <a:endParaRPr lang="tr-TR" sz="3200" b="1" i="0" dirty="0">
              <a:solidFill>
                <a:schemeClr val="accent6">
                  <a:lumMod val="50000"/>
                </a:schemeClr>
              </a:solidFill>
              <a:effectLst/>
              <a:latin typeface="Roboto"/>
            </a:endParaRPr>
          </a:p>
        </p:txBody>
      </p:sp>
      <p:sp>
        <p:nvSpPr>
          <p:cNvPr id="3" name="AutoShape 2" descr="hot pack ile ilgili görsel sonucu"/>
          <p:cNvSpPr>
            <a:spLocks noChangeAspect="1" noChangeArrowheads="1"/>
          </p:cNvSpPr>
          <p:nvPr/>
        </p:nvSpPr>
        <p:spPr bwMode="auto">
          <a:xfrm>
            <a:off x="1679785" y="407707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2"/>
          <a:stretch>
            <a:fillRect/>
          </a:stretch>
        </p:blipFill>
        <p:spPr>
          <a:xfrm>
            <a:off x="1709338" y="1916832"/>
            <a:ext cx="4671963" cy="4671963"/>
          </a:xfrm>
          <a:prstGeom prst="rect">
            <a:avLst/>
          </a:prstGeom>
        </p:spPr>
      </p:pic>
    </p:spTree>
    <p:extLst>
      <p:ext uri="{BB962C8B-B14F-4D97-AF65-F5344CB8AC3E}">
        <p14:creationId xmlns:p14="http://schemas.microsoft.com/office/powerpoint/2010/main" val="61776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476672"/>
            <a:ext cx="6102424" cy="2646878"/>
          </a:xfrm>
          <a:prstGeom prst="rect">
            <a:avLst/>
          </a:prstGeom>
        </p:spPr>
        <p:txBody>
          <a:bodyPr wrap="square">
            <a:spAutoFit/>
          </a:bodyPr>
          <a:lstStyle/>
          <a:p>
            <a:r>
              <a:rPr lang="tr-TR" sz="2800" b="1" dirty="0">
                <a:solidFill>
                  <a:schemeClr val="accent6">
                    <a:lumMod val="50000"/>
                  </a:schemeClr>
                </a:solidFill>
                <a:latin typeface="helvetica" panose="020B0604020202020204" pitchFamily="34" charset="0"/>
              </a:rPr>
              <a:t>Hot Pack (HP) Nedir?</a:t>
            </a:r>
          </a:p>
          <a:p>
            <a:endParaRPr lang="tr-TR" sz="2000" b="1" dirty="0">
              <a:solidFill>
                <a:schemeClr val="accent6">
                  <a:lumMod val="50000"/>
                </a:schemeClr>
              </a:solidFill>
              <a:latin typeface="helvetica" panose="020B0604020202020204" pitchFamily="34" charset="0"/>
            </a:endParaRPr>
          </a:p>
          <a:p>
            <a:endParaRPr lang="tr-TR" sz="2000" b="1" dirty="0">
              <a:solidFill>
                <a:schemeClr val="accent6">
                  <a:lumMod val="50000"/>
                </a:schemeClr>
              </a:solidFill>
              <a:latin typeface="helvetica" panose="020B0604020202020204" pitchFamily="34" charset="0"/>
            </a:endParaRPr>
          </a:p>
          <a:p>
            <a:r>
              <a:rPr lang="tr-TR" sz="2000" dirty="0">
                <a:solidFill>
                  <a:srgbClr val="222222"/>
                </a:solidFill>
                <a:latin typeface="helvetica" panose="020B0604020202020204" pitchFamily="34" charset="0"/>
              </a:rPr>
              <a:t>Hot Pack kliniklerde sıklıkla kullanılan, içi </a:t>
            </a:r>
            <a:r>
              <a:rPr lang="tr-TR" sz="2000" b="1" dirty="0">
                <a:solidFill>
                  <a:srgbClr val="222222"/>
                </a:solidFill>
                <a:latin typeface="helvetica" panose="020B0604020202020204" pitchFamily="34" charset="0"/>
              </a:rPr>
              <a:t>silikon dioksit</a:t>
            </a:r>
            <a:r>
              <a:rPr lang="tr-TR" sz="2000" dirty="0">
                <a:solidFill>
                  <a:srgbClr val="222222"/>
                </a:solidFill>
                <a:latin typeface="helvetica" panose="020B0604020202020204" pitchFamily="34" charset="0"/>
              </a:rPr>
              <a:t> ya da benzer maddelerle dolu bir fizik tedavi </a:t>
            </a:r>
            <a:r>
              <a:rPr lang="tr-TR" sz="2000" dirty="0" err="1">
                <a:solidFill>
                  <a:srgbClr val="222222"/>
                </a:solidFill>
                <a:latin typeface="helvetica" panose="020B0604020202020204" pitchFamily="34" charset="0"/>
              </a:rPr>
              <a:t>modalitesidir</a:t>
            </a:r>
            <a:r>
              <a:rPr lang="tr-TR" sz="2000" dirty="0">
                <a:solidFill>
                  <a:srgbClr val="222222"/>
                </a:solidFill>
                <a:latin typeface="helvetica" panose="020B0604020202020204" pitchFamily="34" charset="0"/>
              </a:rPr>
              <a:t>. Vücudun çeşitli bölgeleri için değişik boyutları bulunmaktadır. </a:t>
            </a:r>
            <a:r>
              <a:rPr lang="tr-TR" dirty="0"/>
              <a:t/>
            </a:r>
            <a:br>
              <a:rPr lang="tr-TR" dirty="0"/>
            </a:br>
            <a:endParaRPr lang="tr-TR" dirty="0"/>
          </a:p>
        </p:txBody>
      </p:sp>
      <p:pic>
        <p:nvPicPr>
          <p:cNvPr id="3" name="Resim 2"/>
          <p:cNvPicPr>
            <a:picLocks noChangeAspect="1"/>
          </p:cNvPicPr>
          <p:nvPr/>
        </p:nvPicPr>
        <p:blipFill>
          <a:blip r:embed="rId2"/>
          <a:stretch>
            <a:fillRect/>
          </a:stretch>
        </p:blipFill>
        <p:spPr>
          <a:xfrm>
            <a:off x="1835696" y="2924944"/>
            <a:ext cx="4576044" cy="3257778"/>
          </a:xfrm>
          <a:prstGeom prst="rect">
            <a:avLst/>
          </a:prstGeom>
        </p:spPr>
      </p:pic>
    </p:spTree>
    <p:extLst>
      <p:ext uri="{BB962C8B-B14F-4D97-AF65-F5344CB8AC3E}">
        <p14:creationId xmlns:p14="http://schemas.microsoft.com/office/powerpoint/2010/main" val="1362572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404664"/>
            <a:ext cx="6048672" cy="2246769"/>
          </a:xfrm>
          <a:prstGeom prst="rect">
            <a:avLst/>
          </a:prstGeom>
        </p:spPr>
        <p:txBody>
          <a:bodyPr wrap="square">
            <a:spAutoFit/>
          </a:bodyPr>
          <a:lstStyle/>
          <a:p>
            <a:r>
              <a:rPr lang="tr-TR" dirty="0">
                <a:solidFill>
                  <a:srgbClr val="222222"/>
                </a:solidFill>
                <a:latin typeface="helvetica" panose="020B0604020202020204" pitchFamily="34" charset="0"/>
              </a:rPr>
              <a:t> </a:t>
            </a:r>
            <a:r>
              <a:rPr lang="tr-TR" sz="2000" dirty="0">
                <a:solidFill>
                  <a:srgbClr val="222222"/>
                </a:solidFill>
                <a:latin typeface="helvetica" panose="020B0604020202020204" pitchFamily="34" charset="0"/>
              </a:rPr>
              <a:t>En çok kullanılan standart ölçüsü 23-28 cm olan tipidir. Sıcaklığı ise genellikle 38-43 derece arasındadır. İçerisinde su yerine silikon dioksit bulunmasının sebebi ısıyı daha uzun süre muhafaza etmesidir. Hot Pack kazanı denilen ve içerisinde 65-90 derece sıcaklığında su bulunan kaplarda saklanırlar.</a:t>
            </a:r>
            <a:endParaRPr lang="tr-TR" sz="2000" dirty="0"/>
          </a:p>
        </p:txBody>
      </p:sp>
      <p:pic>
        <p:nvPicPr>
          <p:cNvPr id="3" name="Resim 2"/>
          <p:cNvPicPr>
            <a:picLocks noChangeAspect="1"/>
          </p:cNvPicPr>
          <p:nvPr/>
        </p:nvPicPr>
        <p:blipFill>
          <a:blip r:embed="rId2"/>
          <a:stretch>
            <a:fillRect/>
          </a:stretch>
        </p:blipFill>
        <p:spPr>
          <a:xfrm>
            <a:off x="2627784" y="2939465"/>
            <a:ext cx="3286695" cy="3447378"/>
          </a:xfrm>
          <a:prstGeom prst="rect">
            <a:avLst/>
          </a:prstGeom>
        </p:spPr>
      </p:pic>
    </p:spTree>
    <p:extLst>
      <p:ext uri="{BB962C8B-B14F-4D97-AF65-F5344CB8AC3E}">
        <p14:creationId xmlns:p14="http://schemas.microsoft.com/office/powerpoint/2010/main" val="3283359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548680"/>
            <a:ext cx="4572000" cy="4893647"/>
          </a:xfrm>
          <a:prstGeom prst="rect">
            <a:avLst/>
          </a:prstGeom>
        </p:spPr>
        <p:txBody>
          <a:bodyPr>
            <a:spAutoFit/>
          </a:bodyPr>
          <a:lstStyle/>
          <a:p>
            <a:r>
              <a:rPr lang="tr-TR" sz="2400" b="1" dirty="0">
                <a:solidFill>
                  <a:schemeClr val="accent6">
                    <a:lumMod val="50000"/>
                  </a:schemeClr>
                </a:solidFill>
                <a:latin typeface="helvetica" panose="020B0604020202020204" pitchFamily="34" charset="0"/>
              </a:rPr>
              <a:t>Hot Pack (HP) Etkileri Nelerdir?</a:t>
            </a:r>
          </a:p>
          <a:p>
            <a:endParaRPr lang="tr-TR" sz="2400" dirty="0">
              <a:solidFill>
                <a:schemeClr val="accent6">
                  <a:lumMod val="50000"/>
                </a:schemeClr>
              </a:solidFill>
              <a:latin typeface="Roboto"/>
            </a:endParaRPr>
          </a:p>
          <a:p>
            <a:endParaRPr lang="tr-TR" sz="2000" dirty="0">
              <a:solidFill>
                <a:srgbClr val="222222"/>
              </a:solidFill>
              <a:latin typeface="helvetica" panose="020B0604020202020204" pitchFamily="34" charset="0"/>
            </a:endParaRPr>
          </a:p>
          <a:p>
            <a:r>
              <a:rPr lang="tr-TR" sz="2000" dirty="0">
                <a:solidFill>
                  <a:srgbClr val="222222"/>
                </a:solidFill>
                <a:latin typeface="helvetica" panose="020B0604020202020204" pitchFamily="34" charset="0"/>
              </a:rPr>
              <a:t>Isı, yüzyıllar boyunca ağrıyı, eklem </a:t>
            </a:r>
          </a:p>
          <a:p>
            <a:endParaRPr lang="tr-TR" sz="2000" dirty="0">
              <a:solidFill>
                <a:srgbClr val="222222"/>
              </a:solidFill>
              <a:latin typeface="helvetica" panose="020B0604020202020204" pitchFamily="34" charset="0"/>
            </a:endParaRPr>
          </a:p>
          <a:p>
            <a:r>
              <a:rPr lang="tr-TR" sz="2000" dirty="0">
                <a:solidFill>
                  <a:srgbClr val="222222"/>
                </a:solidFill>
                <a:latin typeface="helvetica" panose="020B0604020202020204" pitchFamily="34" charset="0"/>
              </a:rPr>
              <a:t>veya kas sertliğini yönetmek için basit </a:t>
            </a:r>
          </a:p>
          <a:p>
            <a:endParaRPr lang="tr-TR" sz="2000" dirty="0">
              <a:solidFill>
                <a:srgbClr val="222222"/>
              </a:solidFill>
              <a:latin typeface="helvetica" panose="020B0604020202020204" pitchFamily="34" charset="0"/>
            </a:endParaRPr>
          </a:p>
          <a:p>
            <a:r>
              <a:rPr lang="tr-TR" sz="2000" dirty="0">
                <a:solidFill>
                  <a:srgbClr val="222222"/>
                </a:solidFill>
                <a:latin typeface="helvetica" panose="020B0604020202020204" pitchFamily="34" charset="0"/>
              </a:rPr>
              <a:t>ama etkili bir yol olarak kullanılmıştır. </a:t>
            </a:r>
          </a:p>
          <a:p>
            <a:endParaRPr lang="tr-TR" sz="2000" dirty="0">
              <a:solidFill>
                <a:srgbClr val="222222"/>
              </a:solidFill>
              <a:latin typeface="helvetica" panose="020B0604020202020204" pitchFamily="34" charset="0"/>
            </a:endParaRPr>
          </a:p>
          <a:p>
            <a:r>
              <a:rPr lang="tr-TR" sz="2000" dirty="0">
                <a:solidFill>
                  <a:srgbClr val="222222"/>
                </a:solidFill>
                <a:latin typeface="helvetica" panose="020B0604020202020204" pitchFamily="34" charset="0"/>
              </a:rPr>
              <a:t>Isı sadece ağrıyı azaltmakla (analjezik </a:t>
            </a:r>
          </a:p>
          <a:p>
            <a:endParaRPr lang="tr-TR" sz="2000" dirty="0">
              <a:solidFill>
                <a:srgbClr val="222222"/>
              </a:solidFill>
              <a:latin typeface="helvetica" panose="020B0604020202020204" pitchFamily="34" charset="0"/>
            </a:endParaRPr>
          </a:p>
          <a:p>
            <a:r>
              <a:rPr lang="tr-TR" sz="2000" dirty="0">
                <a:solidFill>
                  <a:srgbClr val="222222"/>
                </a:solidFill>
                <a:latin typeface="helvetica" panose="020B0604020202020204" pitchFamily="34" charset="0"/>
              </a:rPr>
              <a:t>etki) kalmaz, aynı zamanda iyileşme </a:t>
            </a:r>
          </a:p>
          <a:p>
            <a:endParaRPr lang="tr-TR" sz="2000" dirty="0">
              <a:solidFill>
                <a:srgbClr val="222222"/>
              </a:solidFill>
              <a:latin typeface="helvetica" panose="020B0604020202020204" pitchFamily="34" charset="0"/>
            </a:endParaRPr>
          </a:p>
          <a:p>
            <a:r>
              <a:rPr lang="tr-TR" sz="2000" dirty="0">
                <a:solidFill>
                  <a:srgbClr val="222222"/>
                </a:solidFill>
                <a:latin typeface="helvetica" panose="020B0604020202020204" pitchFamily="34" charset="0"/>
              </a:rPr>
              <a:t>sürecini de hızlandırır.</a:t>
            </a:r>
            <a:endParaRPr lang="tr-TR" sz="2000" b="0" i="0" dirty="0">
              <a:solidFill>
                <a:srgbClr val="222222"/>
              </a:solidFill>
              <a:effectLst/>
              <a:latin typeface="Helvetica Neue"/>
            </a:endParaRPr>
          </a:p>
        </p:txBody>
      </p:sp>
      <p:pic>
        <p:nvPicPr>
          <p:cNvPr id="3" name="Resim 2"/>
          <p:cNvPicPr>
            <a:picLocks noChangeAspect="1"/>
          </p:cNvPicPr>
          <p:nvPr/>
        </p:nvPicPr>
        <p:blipFill>
          <a:blip r:embed="rId2"/>
          <a:stretch>
            <a:fillRect/>
          </a:stretch>
        </p:blipFill>
        <p:spPr>
          <a:xfrm>
            <a:off x="5364088" y="1700807"/>
            <a:ext cx="3384376" cy="3741519"/>
          </a:xfrm>
          <a:prstGeom prst="rect">
            <a:avLst/>
          </a:prstGeom>
        </p:spPr>
      </p:pic>
    </p:spTree>
    <p:extLst>
      <p:ext uri="{BB962C8B-B14F-4D97-AF65-F5344CB8AC3E}">
        <p14:creationId xmlns:p14="http://schemas.microsoft.com/office/powerpoint/2010/main" val="44825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357166"/>
            <a:ext cx="7772400" cy="1470025"/>
          </a:xfrm>
        </p:spPr>
        <p:txBody>
          <a:bodyPr>
            <a:normAutofit/>
          </a:bodyPr>
          <a:lstStyle/>
          <a:p>
            <a:r>
              <a:rPr lang="tr-TR" sz="6000" dirty="0">
                <a:solidFill>
                  <a:schemeClr val="accent6">
                    <a:lumMod val="50000"/>
                  </a:schemeClr>
                </a:solidFill>
              </a:rPr>
              <a:t>PARAFİN</a:t>
            </a:r>
          </a:p>
        </p:txBody>
      </p:sp>
      <p:pic>
        <p:nvPicPr>
          <p:cNvPr id="8" name="7 Resim" descr="hqdefault.jpg"/>
          <p:cNvPicPr>
            <a:picLocks noChangeAspect="1"/>
          </p:cNvPicPr>
          <p:nvPr/>
        </p:nvPicPr>
        <p:blipFill>
          <a:blip r:embed="rId2"/>
          <a:stretch>
            <a:fillRect/>
          </a:stretch>
        </p:blipFill>
        <p:spPr>
          <a:xfrm>
            <a:off x="357158" y="1643051"/>
            <a:ext cx="3714776" cy="2571768"/>
          </a:xfrm>
          <a:prstGeom prst="rect">
            <a:avLst/>
          </a:prstGeom>
        </p:spPr>
      </p:pic>
      <p:pic>
        <p:nvPicPr>
          <p:cNvPr id="9" name="8 Resim" descr="images.jpg"/>
          <p:cNvPicPr>
            <a:picLocks noChangeAspect="1"/>
          </p:cNvPicPr>
          <p:nvPr/>
        </p:nvPicPr>
        <p:blipFill>
          <a:blip r:embed="rId3"/>
          <a:stretch>
            <a:fillRect/>
          </a:stretch>
        </p:blipFill>
        <p:spPr>
          <a:xfrm>
            <a:off x="4357686" y="1643050"/>
            <a:ext cx="3786214" cy="2571768"/>
          </a:xfrm>
          <a:prstGeom prst="rect">
            <a:avLst/>
          </a:prstGeom>
        </p:spPr>
      </p:pic>
      <p:pic>
        <p:nvPicPr>
          <p:cNvPr id="10" name="9 Resim" descr="unnamed.jpg"/>
          <p:cNvPicPr>
            <a:picLocks noChangeAspect="1"/>
          </p:cNvPicPr>
          <p:nvPr/>
        </p:nvPicPr>
        <p:blipFill>
          <a:blip r:embed="rId4"/>
          <a:stretch>
            <a:fillRect/>
          </a:stretch>
        </p:blipFill>
        <p:spPr>
          <a:xfrm>
            <a:off x="2000232" y="4500570"/>
            <a:ext cx="5286412" cy="21431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836712"/>
            <a:ext cx="4572000" cy="4708981"/>
          </a:xfrm>
          <a:prstGeom prst="rect">
            <a:avLst/>
          </a:prstGeom>
        </p:spPr>
        <p:txBody>
          <a:bodyPr>
            <a:spAutoFit/>
          </a:bodyPr>
          <a:lstStyle/>
          <a:p>
            <a:endParaRPr lang="tr-TR" sz="2000" dirty="0">
              <a:solidFill>
                <a:srgbClr val="222222"/>
              </a:solidFill>
              <a:latin typeface="helvetica" panose="020B0604020202020204" pitchFamily="34" charset="0"/>
            </a:endParaRPr>
          </a:p>
          <a:p>
            <a:endParaRPr lang="tr-TR" sz="2000" dirty="0">
              <a:solidFill>
                <a:srgbClr val="222222"/>
              </a:solidFill>
              <a:latin typeface="helvetica" panose="020B0604020202020204" pitchFamily="34" charset="0"/>
            </a:endParaRPr>
          </a:p>
          <a:p>
            <a:r>
              <a:rPr lang="tr-TR" sz="2000" dirty="0">
                <a:solidFill>
                  <a:srgbClr val="222222"/>
                </a:solidFill>
                <a:latin typeface="helvetica" panose="020B0604020202020204" pitchFamily="34" charset="0"/>
              </a:rPr>
              <a:t>Fizyolojik etkisi uygulandığı bölgedeki </a:t>
            </a:r>
          </a:p>
          <a:p>
            <a:endParaRPr lang="tr-TR" sz="2000" dirty="0">
              <a:solidFill>
                <a:srgbClr val="222222"/>
              </a:solidFill>
              <a:latin typeface="helvetica" panose="020B0604020202020204" pitchFamily="34" charset="0"/>
            </a:endParaRPr>
          </a:p>
          <a:p>
            <a:r>
              <a:rPr lang="tr-TR" sz="2000" dirty="0">
                <a:solidFill>
                  <a:srgbClr val="222222"/>
                </a:solidFill>
                <a:latin typeface="helvetica" panose="020B0604020202020204" pitchFamily="34" charset="0"/>
              </a:rPr>
              <a:t>dolaşımı arttırmasıdır. Bunun yanında </a:t>
            </a:r>
          </a:p>
          <a:p>
            <a:endParaRPr lang="tr-TR" sz="2000" dirty="0">
              <a:solidFill>
                <a:srgbClr val="222222"/>
              </a:solidFill>
              <a:latin typeface="helvetica" panose="020B0604020202020204" pitchFamily="34" charset="0"/>
            </a:endParaRPr>
          </a:p>
          <a:p>
            <a:r>
              <a:rPr lang="tr-TR" sz="2000" dirty="0" err="1">
                <a:solidFill>
                  <a:srgbClr val="222222"/>
                </a:solidFill>
                <a:latin typeface="helvetica" panose="020B0604020202020204" pitchFamily="34" charset="0"/>
              </a:rPr>
              <a:t>vazodilatasyon</a:t>
            </a:r>
            <a:r>
              <a:rPr lang="tr-TR" sz="2000" dirty="0">
                <a:solidFill>
                  <a:srgbClr val="222222"/>
                </a:solidFill>
                <a:latin typeface="helvetica" panose="020B0604020202020204" pitchFamily="34" charset="0"/>
              </a:rPr>
              <a:t> oluşturarak kan akımını </a:t>
            </a:r>
          </a:p>
          <a:p>
            <a:endParaRPr lang="tr-TR" sz="2000" dirty="0">
              <a:solidFill>
                <a:srgbClr val="222222"/>
              </a:solidFill>
              <a:latin typeface="helvetica" panose="020B0604020202020204" pitchFamily="34" charset="0"/>
            </a:endParaRPr>
          </a:p>
          <a:p>
            <a:r>
              <a:rPr lang="tr-TR" sz="2000" dirty="0">
                <a:solidFill>
                  <a:srgbClr val="222222"/>
                </a:solidFill>
                <a:latin typeface="helvetica" panose="020B0604020202020204" pitchFamily="34" charset="0"/>
              </a:rPr>
              <a:t>ve metabolizmayı hızlandırır. Kas ve </a:t>
            </a:r>
          </a:p>
          <a:p>
            <a:endParaRPr lang="tr-TR" sz="2000" dirty="0">
              <a:solidFill>
                <a:srgbClr val="222222"/>
              </a:solidFill>
              <a:latin typeface="helvetica" panose="020B0604020202020204" pitchFamily="34" charset="0"/>
            </a:endParaRPr>
          </a:p>
          <a:p>
            <a:r>
              <a:rPr lang="tr-TR" sz="2000" dirty="0">
                <a:solidFill>
                  <a:srgbClr val="222222"/>
                </a:solidFill>
                <a:latin typeface="helvetica" panose="020B0604020202020204" pitchFamily="34" charset="0"/>
              </a:rPr>
              <a:t>dokunun ısısını yükseltmesiyle spazmı </a:t>
            </a:r>
          </a:p>
          <a:p>
            <a:endParaRPr lang="tr-TR" sz="2000" dirty="0">
              <a:solidFill>
                <a:srgbClr val="222222"/>
              </a:solidFill>
              <a:latin typeface="helvetica" panose="020B0604020202020204" pitchFamily="34" charset="0"/>
            </a:endParaRPr>
          </a:p>
          <a:p>
            <a:r>
              <a:rPr lang="tr-TR" sz="2000" dirty="0">
                <a:solidFill>
                  <a:srgbClr val="222222"/>
                </a:solidFill>
                <a:latin typeface="helvetica" panose="020B0604020202020204" pitchFamily="34" charset="0"/>
              </a:rPr>
              <a:t>azaltır ve eklem hareket açıklığını </a:t>
            </a:r>
          </a:p>
          <a:p>
            <a:endParaRPr lang="tr-TR" sz="2000" dirty="0">
              <a:solidFill>
                <a:srgbClr val="222222"/>
              </a:solidFill>
              <a:latin typeface="helvetica" panose="020B0604020202020204" pitchFamily="34" charset="0"/>
            </a:endParaRPr>
          </a:p>
          <a:p>
            <a:r>
              <a:rPr lang="tr-TR" sz="2000" dirty="0">
                <a:solidFill>
                  <a:srgbClr val="222222"/>
                </a:solidFill>
                <a:latin typeface="helvetica" panose="020B0604020202020204" pitchFamily="34" charset="0"/>
              </a:rPr>
              <a:t>arttırır.</a:t>
            </a:r>
            <a:endParaRPr lang="tr-TR" sz="2000" dirty="0"/>
          </a:p>
        </p:txBody>
      </p:sp>
      <p:pic>
        <p:nvPicPr>
          <p:cNvPr id="3" name="Resim 2"/>
          <p:cNvPicPr>
            <a:picLocks noChangeAspect="1"/>
          </p:cNvPicPr>
          <p:nvPr/>
        </p:nvPicPr>
        <p:blipFill>
          <a:blip r:embed="rId2"/>
          <a:stretch>
            <a:fillRect/>
          </a:stretch>
        </p:blipFill>
        <p:spPr>
          <a:xfrm>
            <a:off x="5220072" y="1484784"/>
            <a:ext cx="3528392" cy="3960440"/>
          </a:xfrm>
          <a:prstGeom prst="rect">
            <a:avLst/>
          </a:prstGeom>
        </p:spPr>
      </p:pic>
    </p:spTree>
    <p:extLst>
      <p:ext uri="{BB962C8B-B14F-4D97-AF65-F5344CB8AC3E}">
        <p14:creationId xmlns:p14="http://schemas.microsoft.com/office/powerpoint/2010/main" val="511378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476672"/>
            <a:ext cx="4572000" cy="5755422"/>
          </a:xfrm>
          <a:prstGeom prst="rect">
            <a:avLst/>
          </a:prstGeom>
        </p:spPr>
        <p:txBody>
          <a:bodyPr>
            <a:spAutoFit/>
          </a:bodyPr>
          <a:lstStyle/>
          <a:p>
            <a:r>
              <a:rPr lang="tr-TR" sz="2400" b="1" dirty="0">
                <a:solidFill>
                  <a:schemeClr val="accent6">
                    <a:lumMod val="50000"/>
                  </a:schemeClr>
                </a:solidFill>
                <a:latin typeface="helvetica" panose="020B0604020202020204" pitchFamily="34" charset="0"/>
              </a:rPr>
              <a:t>Hot Pack (HP) Nasıl Uygulanır?</a:t>
            </a:r>
            <a:endParaRPr lang="tr-TR" sz="2400" dirty="0">
              <a:solidFill>
                <a:schemeClr val="accent6">
                  <a:lumMod val="50000"/>
                </a:schemeClr>
              </a:solidFill>
              <a:latin typeface="Roboto"/>
            </a:endParaRPr>
          </a:p>
          <a:p>
            <a:endParaRPr lang="tr-TR" sz="2000" dirty="0">
              <a:solidFill>
                <a:srgbClr val="222222"/>
              </a:solidFill>
              <a:latin typeface="helvetica" panose="020B0604020202020204" pitchFamily="34" charset="0"/>
            </a:endParaRPr>
          </a:p>
          <a:p>
            <a:endParaRPr lang="tr-TR" sz="2000" dirty="0">
              <a:solidFill>
                <a:srgbClr val="222222"/>
              </a:solidFill>
              <a:latin typeface="helvetica" panose="020B0604020202020204" pitchFamily="34" charset="0"/>
            </a:endParaRPr>
          </a:p>
          <a:p>
            <a:r>
              <a:rPr lang="tr-TR" sz="2000" dirty="0">
                <a:solidFill>
                  <a:srgbClr val="222222"/>
                </a:solidFill>
                <a:latin typeface="helvetica" panose="020B0604020202020204" pitchFamily="34" charset="0"/>
              </a:rPr>
              <a:t>Öncelikle yüzeyel ısısının arttırılması istenen bölge belirlenir ve hastaya tedavinin nasıl uygulanacağı, tedavi boyunca ne hissedebileceği anlatılır. Sıcak paket maşa yardımıyla kazandan alınır ve havlu ya da çarşaf gibi deriyle arasında kalacak bir malzemenin üzerine yerleştirilir. Bölgeye uygulanmasının ardından sıcaklığın olabildiğince sabit kalabilmesi için üzeri örtülür. Tedavi süresi, hastanın durumuna göre değişmekle birlikte genellikle 15-20 dakika arasındadır.</a:t>
            </a:r>
            <a:endParaRPr lang="tr-TR" sz="2000" b="0" i="0" dirty="0">
              <a:solidFill>
                <a:srgbClr val="222222"/>
              </a:solidFill>
              <a:effectLst/>
              <a:latin typeface="Helvetica Neue"/>
            </a:endParaRPr>
          </a:p>
        </p:txBody>
      </p:sp>
      <p:pic>
        <p:nvPicPr>
          <p:cNvPr id="3" name="Resim 2"/>
          <p:cNvPicPr>
            <a:picLocks noChangeAspect="1"/>
          </p:cNvPicPr>
          <p:nvPr/>
        </p:nvPicPr>
        <p:blipFill>
          <a:blip r:embed="rId2"/>
          <a:stretch>
            <a:fillRect/>
          </a:stretch>
        </p:blipFill>
        <p:spPr>
          <a:xfrm>
            <a:off x="4716016" y="1484784"/>
            <a:ext cx="4248471" cy="4320480"/>
          </a:xfrm>
          <a:prstGeom prst="rect">
            <a:avLst/>
          </a:prstGeom>
        </p:spPr>
      </p:pic>
    </p:spTree>
    <p:extLst>
      <p:ext uri="{BB962C8B-B14F-4D97-AF65-F5344CB8AC3E}">
        <p14:creationId xmlns:p14="http://schemas.microsoft.com/office/powerpoint/2010/main" val="2930494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0"/>
            <a:ext cx="8496944" cy="6678751"/>
          </a:xfrm>
          <a:prstGeom prst="rect">
            <a:avLst/>
          </a:prstGeom>
        </p:spPr>
        <p:txBody>
          <a:bodyPr wrap="square">
            <a:spAutoFit/>
          </a:bodyPr>
          <a:lstStyle/>
          <a:p>
            <a:r>
              <a:rPr lang="tr-TR" sz="2400" b="1" dirty="0">
                <a:solidFill>
                  <a:schemeClr val="accent6">
                    <a:lumMod val="50000"/>
                  </a:schemeClr>
                </a:solidFill>
                <a:latin typeface="helvetica" panose="020B0604020202020204" pitchFamily="34" charset="0"/>
              </a:rPr>
              <a:t>                          </a:t>
            </a:r>
          </a:p>
          <a:p>
            <a:r>
              <a:rPr lang="tr-TR" sz="2400" b="1" dirty="0">
                <a:solidFill>
                  <a:schemeClr val="accent6">
                    <a:lumMod val="50000"/>
                  </a:schemeClr>
                </a:solidFill>
                <a:latin typeface="helvetica" panose="020B0604020202020204" pitchFamily="34" charset="0"/>
              </a:rPr>
              <a:t>HP </a:t>
            </a:r>
            <a:r>
              <a:rPr lang="tr-TR" sz="2400" b="1" dirty="0" err="1">
                <a:solidFill>
                  <a:schemeClr val="accent6">
                    <a:lumMod val="50000"/>
                  </a:schemeClr>
                </a:solidFill>
                <a:latin typeface="helvetica" panose="020B0604020202020204" pitchFamily="34" charset="0"/>
              </a:rPr>
              <a:t>Endikasyonları</a:t>
            </a:r>
            <a:endParaRPr lang="tr-TR" sz="2400" dirty="0">
              <a:solidFill>
                <a:schemeClr val="accent6">
                  <a:lumMod val="50000"/>
                </a:schemeClr>
              </a:solidFill>
              <a:latin typeface="Roboto"/>
            </a:endParaRPr>
          </a:p>
          <a:p>
            <a:endParaRPr lang="tr-TR" sz="2000" dirty="0">
              <a:solidFill>
                <a:srgbClr val="222222"/>
              </a:solidFill>
              <a:latin typeface="helvetica" panose="020B0604020202020204" pitchFamily="34" charset="0"/>
            </a:endParaRPr>
          </a:p>
          <a:p>
            <a:r>
              <a:rPr lang="tr-TR" sz="2000" dirty="0">
                <a:solidFill>
                  <a:srgbClr val="222222"/>
                </a:solidFill>
                <a:latin typeface="helvetica" panose="020B0604020202020204" pitchFamily="34" charset="0"/>
              </a:rPr>
              <a:t> Tedaviye hazırlayıcı olarak, yüzeyel ısınmanın endike        olduğu tüm hastalarda kullanılabilir. Bu durumlara örnek olarak:</a:t>
            </a:r>
            <a:endParaRPr lang="tr-TR" sz="2000" dirty="0">
              <a:solidFill>
                <a:srgbClr val="222222"/>
              </a:solidFill>
              <a:latin typeface="Helvetica Neue"/>
            </a:endParaRPr>
          </a:p>
          <a:p>
            <a:endParaRPr lang="tr-TR" sz="2000" dirty="0">
              <a:solidFill>
                <a:srgbClr val="3366FF"/>
              </a:solidFill>
              <a:latin typeface="helvetica" panose="020B0604020202020204" pitchFamily="34" charset="0"/>
            </a:endParaRPr>
          </a:p>
          <a:p>
            <a:r>
              <a:rPr lang="tr-TR" sz="2000" dirty="0">
                <a:solidFill>
                  <a:schemeClr val="accent6">
                    <a:lumMod val="50000"/>
                  </a:schemeClr>
                </a:solidFill>
                <a:latin typeface="helvetica" panose="020B0604020202020204" pitchFamily="34" charset="0"/>
              </a:rPr>
              <a:t>♦</a:t>
            </a:r>
            <a:r>
              <a:rPr lang="tr-TR" sz="2000" dirty="0">
                <a:solidFill>
                  <a:srgbClr val="222222"/>
                </a:solidFill>
                <a:latin typeface="helvetica" panose="020B0604020202020204" pitchFamily="34" charset="0"/>
              </a:rPr>
              <a:t>Kas spazmları</a:t>
            </a:r>
            <a:r>
              <a:rPr lang="tr-TR" sz="2000" dirty="0">
                <a:solidFill>
                  <a:srgbClr val="222222"/>
                </a:solidFill>
                <a:latin typeface="Helvetica Neue"/>
              </a:rPr>
              <a:t/>
            </a:r>
            <a:br>
              <a:rPr lang="tr-TR" sz="2000" dirty="0">
                <a:solidFill>
                  <a:srgbClr val="222222"/>
                </a:solidFill>
                <a:latin typeface="Helvetica Neue"/>
              </a:rPr>
            </a:br>
            <a:endParaRPr lang="tr-TR" sz="2000" dirty="0">
              <a:solidFill>
                <a:srgbClr val="222222"/>
              </a:solidFill>
              <a:latin typeface="Helvetica Neue"/>
            </a:endParaRPr>
          </a:p>
          <a:p>
            <a:r>
              <a:rPr lang="tr-TR" sz="2000" dirty="0">
                <a:solidFill>
                  <a:schemeClr val="accent6">
                    <a:lumMod val="50000"/>
                  </a:schemeClr>
                </a:solidFill>
                <a:latin typeface="helvetica" panose="020B0604020202020204" pitchFamily="34" charset="0"/>
              </a:rPr>
              <a:t>♦</a:t>
            </a:r>
            <a:r>
              <a:rPr lang="tr-TR" sz="2000" dirty="0">
                <a:solidFill>
                  <a:srgbClr val="222222"/>
                </a:solidFill>
                <a:latin typeface="helvetica" panose="020B0604020202020204" pitchFamily="34" charset="0"/>
              </a:rPr>
              <a:t>Artritler</a:t>
            </a:r>
            <a:r>
              <a:rPr lang="tr-TR" sz="2000" dirty="0">
                <a:solidFill>
                  <a:srgbClr val="222222"/>
                </a:solidFill>
                <a:latin typeface="Helvetica Neue"/>
              </a:rPr>
              <a:t/>
            </a:r>
            <a:br>
              <a:rPr lang="tr-TR" sz="2000" dirty="0">
                <a:solidFill>
                  <a:srgbClr val="222222"/>
                </a:solidFill>
                <a:latin typeface="Helvetica Neue"/>
              </a:rPr>
            </a:br>
            <a:endParaRPr lang="tr-TR" sz="2000" dirty="0">
              <a:solidFill>
                <a:srgbClr val="222222"/>
              </a:solidFill>
              <a:latin typeface="Helvetica Neue"/>
            </a:endParaRPr>
          </a:p>
          <a:p>
            <a:r>
              <a:rPr lang="tr-TR" sz="2000" dirty="0">
                <a:solidFill>
                  <a:schemeClr val="accent6">
                    <a:lumMod val="50000"/>
                  </a:schemeClr>
                </a:solidFill>
                <a:latin typeface="helvetica" panose="020B0604020202020204" pitchFamily="34" charset="0"/>
              </a:rPr>
              <a:t>♦</a:t>
            </a:r>
            <a:r>
              <a:rPr lang="tr-TR" sz="2000" dirty="0">
                <a:solidFill>
                  <a:srgbClr val="222222"/>
                </a:solidFill>
                <a:latin typeface="helvetica" panose="020B0604020202020204" pitchFamily="34" charset="0"/>
              </a:rPr>
              <a:t>Bel ve boyun ağrılı</a:t>
            </a:r>
            <a:r>
              <a:rPr lang="tr-TR" sz="2000" dirty="0">
                <a:solidFill>
                  <a:srgbClr val="222222"/>
                </a:solidFill>
                <a:latin typeface="Helvetica Neue"/>
              </a:rPr>
              <a:t/>
            </a:r>
            <a:br>
              <a:rPr lang="tr-TR" sz="2000" dirty="0">
                <a:solidFill>
                  <a:srgbClr val="222222"/>
                </a:solidFill>
                <a:latin typeface="Helvetica Neue"/>
              </a:rPr>
            </a:br>
            <a:endParaRPr lang="tr-TR" sz="2000" dirty="0">
              <a:solidFill>
                <a:srgbClr val="222222"/>
              </a:solidFill>
              <a:latin typeface="Helvetica Neue"/>
            </a:endParaRPr>
          </a:p>
          <a:p>
            <a:r>
              <a:rPr lang="tr-TR" sz="2000" dirty="0">
                <a:solidFill>
                  <a:schemeClr val="accent6">
                    <a:lumMod val="50000"/>
                  </a:schemeClr>
                </a:solidFill>
                <a:latin typeface="helvetica" panose="020B0604020202020204" pitchFamily="34" charset="0"/>
              </a:rPr>
              <a:t>♦</a:t>
            </a:r>
            <a:r>
              <a:rPr lang="tr-TR" sz="2000" dirty="0">
                <a:solidFill>
                  <a:srgbClr val="222222"/>
                </a:solidFill>
                <a:latin typeface="helvetica" panose="020B0604020202020204" pitchFamily="34" charset="0"/>
              </a:rPr>
              <a:t>Konnektif doku yaralanmaları</a:t>
            </a:r>
            <a:r>
              <a:rPr lang="tr-TR" sz="2000" dirty="0">
                <a:solidFill>
                  <a:srgbClr val="222222"/>
                </a:solidFill>
                <a:latin typeface="Helvetica Neue"/>
              </a:rPr>
              <a:t/>
            </a:r>
            <a:br>
              <a:rPr lang="tr-TR" sz="2000" dirty="0">
                <a:solidFill>
                  <a:srgbClr val="222222"/>
                </a:solidFill>
                <a:latin typeface="Helvetica Neue"/>
              </a:rPr>
            </a:br>
            <a:endParaRPr lang="tr-TR" sz="2000" dirty="0">
              <a:solidFill>
                <a:srgbClr val="222222"/>
              </a:solidFill>
              <a:latin typeface="Helvetica Neue"/>
            </a:endParaRPr>
          </a:p>
          <a:p>
            <a:r>
              <a:rPr lang="tr-TR" sz="2000" dirty="0">
                <a:solidFill>
                  <a:schemeClr val="accent6">
                    <a:lumMod val="50000"/>
                  </a:schemeClr>
                </a:solidFill>
                <a:latin typeface="helvetica" panose="020B0604020202020204" pitchFamily="34" charset="0"/>
              </a:rPr>
              <a:t>♦</a:t>
            </a:r>
            <a:r>
              <a:rPr lang="tr-TR" sz="2000" dirty="0">
                <a:solidFill>
                  <a:srgbClr val="222222"/>
                </a:solidFill>
                <a:latin typeface="helvetica" panose="020B0604020202020204" pitchFamily="34" charset="0"/>
              </a:rPr>
              <a:t>Eklem sertlikleri</a:t>
            </a:r>
            <a:r>
              <a:rPr lang="tr-TR" sz="2000" dirty="0">
                <a:solidFill>
                  <a:srgbClr val="222222"/>
                </a:solidFill>
                <a:latin typeface="Helvetica Neue"/>
              </a:rPr>
              <a:t/>
            </a:r>
            <a:br>
              <a:rPr lang="tr-TR" sz="2000" dirty="0">
                <a:solidFill>
                  <a:srgbClr val="222222"/>
                </a:solidFill>
                <a:latin typeface="Helvetica Neue"/>
              </a:rPr>
            </a:br>
            <a:endParaRPr lang="tr-TR" sz="2000" dirty="0">
              <a:solidFill>
                <a:srgbClr val="222222"/>
              </a:solidFill>
              <a:latin typeface="Helvetica Neue"/>
            </a:endParaRPr>
          </a:p>
          <a:p>
            <a:r>
              <a:rPr lang="tr-TR" sz="2000" dirty="0">
                <a:solidFill>
                  <a:schemeClr val="accent6">
                    <a:lumMod val="50000"/>
                  </a:schemeClr>
                </a:solidFill>
                <a:latin typeface="helvetica" panose="020B0604020202020204" pitchFamily="34" charset="0"/>
              </a:rPr>
              <a:t>♦</a:t>
            </a:r>
            <a:r>
              <a:rPr lang="tr-TR" sz="2000" dirty="0">
                <a:solidFill>
                  <a:srgbClr val="222222"/>
                </a:solidFill>
                <a:latin typeface="helvetica" panose="020B0604020202020204" pitchFamily="34" charset="0"/>
              </a:rPr>
              <a:t>Kronik ağrı</a:t>
            </a:r>
            <a:br>
              <a:rPr lang="tr-TR" sz="2000" dirty="0">
                <a:solidFill>
                  <a:srgbClr val="222222"/>
                </a:solidFill>
                <a:latin typeface="helvetica" panose="020B0604020202020204" pitchFamily="34" charset="0"/>
              </a:rPr>
            </a:br>
            <a:endParaRPr lang="tr-TR" sz="2000" dirty="0">
              <a:solidFill>
                <a:srgbClr val="222222"/>
              </a:solidFill>
              <a:latin typeface="helvetica" panose="020B0604020202020204" pitchFamily="34" charset="0"/>
            </a:endParaRPr>
          </a:p>
          <a:p>
            <a:r>
              <a:rPr lang="tr-TR" sz="2000" dirty="0">
                <a:solidFill>
                  <a:schemeClr val="accent6">
                    <a:lumMod val="50000"/>
                  </a:schemeClr>
                </a:solidFill>
                <a:latin typeface="helvetica" panose="020B0604020202020204" pitchFamily="34" charset="0"/>
              </a:rPr>
              <a:t>♦</a:t>
            </a:r>
            <a:r>
              <a:rPr lang="tr-TR" sz="2000" dirty="0">
                <a:solidFill>
                  <a:srgbClr val="222222"/>
                </a:solidFill>
                <a:latin typeface="helvetica" panose="020B0604020202020204" pitchFamily="34" charset="0"/>
              </a:rPr>
              <a:t>Romatizmal hastalıklar</a:t>
            </a:r>
            <a:r>
              <a:rPr lang="tr-TR" sz="2000" dirty="0">
                <a:solidFill>
                  <a:srgbClr val="222222"/>
                </a:solidFill>
                <a:latin typeface="Helvetica Neue"/>
              </a:rPr>
              <a:t/>
            </a:r>
            <a:br>
              <a:rPr lang="tr-TR" sz="2000" dirty="0">
                <a:solidFill>
                  <a:srgbClr val="222222"/>
                </a:solidFill>
                <a:latin typeface="Helvetica Neue"/>
              </a:rPr>
            </a:br>
            <a:endParaRPr lang="tr-TR" sz="2000" dirty="0">
              <a:solidFill>
                <a:srgbClr val="222222"/>
              </a:solidFill>
              <a:latin typeface="Helvetica Neue"/>
            </a:endParaRPr>
          </a:p>
          <a:p>
            <a:r>
              <a:rPr lang="tr-TR" sz="2000" dirty="0">
                <a:solidFill>
                  <a:schemeClr val="accent6">
                    <a:lumMod val="50000"/>
                  </a:schemeClr>
                </a:solidFill>
                <a:latin typeface="helvetica" panose="020B0604020202020204" pitchFamily="34" charset="0"/>
              </a:rPr>
              <a:t>♦</a:t>
            </a:r>
            <a:r>
              <a:rPr lang="tr-TR" sz="2000" dirty="0">
                <a:solidFill>
                  <a:srgbClr val="222222"/>
                </a:solidFill>
                <a:latin typeface="helvetica" panose="020B0604020202020204" pitchFamily="34" charset="0"/>
              </a:rPr>
              <a:t>Metabolizma hızının arttırılması gereken durumlarda kullanılabilir.</a:t>
            </a:r>
            <a:endParaRPr lang="tr-TR" sz="2000" b="0" i="0" dirty="0">
              <a:solidFill>
                <a:srgbClr val="222222"/>
              </a:solidFill>
              <a:effectLst/>
              <a:latin typeface="Helvetica Neue"/>
            </a:endParaRPr>
          </a:p>
        </p:txBody>
      </p:sp>
    </p:spTree>
    <p:extLst>
      <p:ext uri="{BB962C8B-B14F-4D97-AF65-F5344CB8AC3E}">
        <p14:creationId xmlns:p14="http://schemas.microsoft.com/office/powerpoint/2010/main" val="1143161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B4221FC-8596-4E90-8238-06168824DA4C}"/>
              </a:ext>
            </a:extLst>
          </p:cNvPr>
          <p:cNvSpPr/>
          <p:nvPr/>
        </p:nvSpPr>
        <p:spPr>
          <a:xfrm>
            <a:off x="0" y="116632"/>
            <a:ext cx="9144000" cy="6247864"/>
          </a:xfrm>
          <a:prstGeom prst="rect">
            <a:avLst/>
          </a:prstGeom>
        </p:spPr>
        <p:txBody>
          <a:bodyPr wrap="square">
            <a:spAutoFit/>
          </a:bodyPr>
          <a:lstStyle/>
          <a:p>
            <a:pPr lvl="0" defTabSz="914400" eaLnBrk="0" fontAlgn="base" hangingPunct="0">
              <a:spcBef>
                <a:spcPct val="0"/>
              </a:spcBef>
              <a:spcAft>
                <a:spcPct val="0"/>
              </a:spcAft>
            </a:pPr>
            <a:r>
              <a:rPr lang="tr-TR" altLang="tr-TR" sz="2800" b="1" dirty="0">
                <a:solidFill>
                  <a:schemeClr val="accent6">
                    <a:lumMod val="50000"/>
                  </a:schemeClr>
                </a:solidFill>
                <a:latin typeface="helvetica" panose="020B0604020202020204" pitchFamily="34" charset="0"/>
              </a:rPr>
              <a:t>HP KONTRENDİKASYONLARI</a:t>
            </a:r>
          </a:p>
          <a:p>
            <a:pPr lvl="0" defTabSz="914400" eaLnBrk="0" fontAlgn="base" hangingPunct="0">
              <a:spcBef>
                <a:spcPct val="0"/>
              </a:spcBef>
              <a:spcAft>
                <a:spcPct val="0"/>
              </a:spcAft>
            </a:pPr>
            <a:endParaRPr lang="tr-TR" altLang="tr-TR" sz="2800" dirty="0">
              <a:solidFill>
                <a:schemeClr val="accent6">
                  <a:lumMod val="50000"/>
                </a:schemeClr>
              </a:solidFill>
              <a:latin typeface="Roboto"/>
            </a:endParaRPr>
          </a:p>
          <a:p>
            <a:pPr marL="285750" indent="-285750">
              <a:buFont typeface="Arial" panose="020B0604020202020204" pitchFamily="34" charset="0"/>
              <a:buChar char="•"/>
            </a:pPr>
            <a:r>
              <a:rPr lang="tr-TR" dirty="0">
                <a:solidFill>
                  <a:schemeClr val="bg2">
                    <a:lumMod val="50000"/>
                  </a:schemeClr>
                </a:solidFill>
              </a:rPr>
              <a:t>Dolaşım bozukluğu olan kişilerde </a:t>
            </a:r>
            <a:r>
              <a:rPr lang="tr-TR" dirty="0" err="1">
                <a:solidFill>
                  <a:schemeClr val="bg2">
                    <a:lumMod val="50000"/>
                  </a:schemeClr>
                </a:solidFill>
              </a:rPr>
              <a:t>kontraendikedir</a:t>
            </a:r>
            <a:r>
              <a:rPr lang="tr-TR" dirty="0">
                <a:solidFill>
                  <a:schemeClr val="bg2">
                    <a:lumMod val="50000"/>
                  </a:schemeClr>
                </a:solidFill>
              </a:rPr>
              <a:t>.</a:t>
            </a:r>
          </a:p>
          <a:p>
            <a:pPr marL="285750" indent="-285750">
              <a:buFont typeface="Arial" panose="020B0604020202020204" pitchFamily="34" charset="0"/>
              <a:buChar char="•"/>
            </a:pPr>
            <a:endParaRPr lang="tr-TR" dirty="0">
              <a:solidFill>
                <a:schemeClr val="bg2">
                  <a:lumMod val="50000"/>
                </a:schemeClr>
              </a:solidFill>
            </a:endParaRPr>
          </a:p>
          <a:p>
            <a:pPr marL="285750" indent="-285750">
              <a:buFont typeface="Arial" panose="020B0604020202020204" pitchFamily="34" charset="0"/>
              <a:buChar char="•"/>
            </a:pPr>
            <a:r>
              <a:rPr lang="tr-TR" dirty="0">
                <a:solidFill>
                  <a:schemeClr val="bg2">
                    <a:lumMod val="50000"/>
                  </a:schemeClr>
                </a:solidFill>
              </a:rPr>
              <a:t>Kanamanın olduğu bölgeye uygulanmaz.</a:t>
            </a:r>
          </a:p>
          <a:p>
            <a:pPr marL="285750" indent="-285750">
              <a:buFont typeface="Arial" panose="020B0604020202020204" pitchFamily="34" charset="0"/>
              <a:buChar char="•"/>
            </a:pPr>
            <a:endParaRPr lang="tr-TR" dirty="0">
              <a:solidFill>
                <a:schemeClr val="bg2">
                  <a:lumMod val="50000"/>
                </a:schemeClr>
              </a:solidFill>
            </a:endParaRPr>
          </a:p>
          <a:p>
            <a:pPr marL="285750" indent="-285750">
              <a:buFont typeface="Arial" panose="020B0604020202020204" pitchFamily="34" charset="0"/>
              <a:buChar char="•"/>
            </a:pPr>
            <a:r>
              <a:rPr lang="tr-TR" dirty="0">
                <a:solidFill>
                  <a:schemeClr val="bg2">
                    <a:lumMod val="50000"/>
                  </a:schemeClr>
                </a:solidFill>
              </a:rPr>
              <a:t>Akut </a:t>
            </a:r>
            <a:r>
              <a:rPr lang="tr-TR" dirty="0" err="1">
                <a:solidFill>
                  <a:schemeClr val="bg2">
                    <a:lumMod val="50000"/>
                  </a:schemeClr>
                </a:solidFill>
              </a:rPr>
              <a:t>inflamasyon</a:t>
            </a:r>
            <a:r>
              <a:rPr lang="tr-TR" dirty="0">
                <a:solidFill>
                  <a:schemeClr val="bg2">
                    <a:lumMod val="50000"/>
                  </a:schemeClr>
                </a:solidFill>
              </a:rPr>
              <a:t> , travma durumunda uygulanmaz.</a:t>
            </a:r>
          </a:p>
          <a:p>
            <a:pPr marL="285750" indent="-285750">
              <a:buFont typeface="Arial" panose="020B0604020202020204" pitchFamily="34" charset="0"/>
              <a:buChar char="•"/>
            </a:pPr>
            <a:endParaRPr lang="tr-TR" dirty="0">
              <a:solidFill>
                <a:schemeClr val="bg2">
                  <a:lumMod val="50000"/>
                </a:schemeClr>
              </a:solidFill>
            </a:endParaRPr>
          </a:p>
          <a:p>
            <a:pPr marL="285750" indent="-285750">
              <a:buFont typeface="Arial" panose="020B0604020202020204" pitchFamily="34" charset="0"/>
              <a:buChar char="•"/>
            </a:pPr>
            <a:r>
              <a:rPr lang="tr-TR" dirty="0">
                <a:solidFill>
                  <a:schemeClr val="bg2">
                    <a:lumMod val="50000"/>
                  </a:schemeClr>
                </a:solidFill>
              </a:rPr>
              <a:t>Ağrıyı hissetmeyen kişilerde ve </a:t>
            </a:r>
            <a:r>
              <a:rPr lang="tr-TR" dirty="0" err="1">
                <a:solidFill>
                  <a:schemeClr val="bg2">
                    <a:lumMod val="50000"/>
                  </a:schemeClr>
                </a:solidFill>
              </a:rPr>
              <a:t>mental</a:t>
            </a:r>
            <a:r>
              <a:rPr lang="tr-TR" dirty="0">
                <a:solidFill>
                  <a:schemeClr val="bg2">
                    <a:lumMod val="50000"/>
                  </a:schemeClr>
                </a:solidFill>
              </a:rPr>
              <a:t> olarak hissettiği ağrıyı bildiremeyecek kişilerde sıcak su torbası uygulanmaz.</a:t>
            </a:r>
          </a:p>
          <a:p>
            <a:pPr marL="285750" indent="-285750">
              <a:buFont typeface="Arial" panose="020B0604020202020204" pitchFamily="34" charset="0"/>
              <a:buChar char="•"/>
            </a:pPr>
            <a:endParaRPr lang="tr-TR" dirty="0">
              <a:solidFill>
                <a:schemeClr val="bg2">
                  <a:lumMod val="50000"/>
                </a:schemeClr>
              </a:solidFill>
            </a:endParaRPr>
          </a:p>
          <a:p>
            <a:pPr marL="285750" indent="-285750">
              <a:buFont typeface="Arial" panose="020B0604020202020204" pitchFamily="34" charset="0"/>
              <a:buChar char="•"/>
            </a:pPr>
            <a:r>
              <a:rPr lang="tr-TR" dirty="0" err="1">
                <a:solidFill>
                  <a:schemeClr val="bg2">
                    <a:lumMod val="50000"/>
                  </a:schemeClr>
                </a:solidFill>
              </a:rPr>
              <a:t>Termoregülasyon</a:t>
            </a:r>
            <a:r>
              <a:rPr lang="tr-TR" dirty="0">
                <a:solidFill>
                  <a:schemeClr val="bg2">
                    <a:lumMod val="50000"/>
                  </a:schemeClr>
                </a:solidFill>
              </a:rPr>
              <a:t> (vücut ısısı düzenleme) bozuklukları olan kişilerde sıcak su torbası </a:t>
            </a:r>
            <a:r>
              <a:rPr lang="tr-TR" dirty="0" err="1">
                <a:solidFill>
                  <a:schemeClr val="bg2">
                    <a:lumMod val="50000"/>
                  </a:schemeClr>
                </a:solidFill>
              </a:rPr>
              <a:t>kontraendekidir</a:t>
            </a:r>
            <a:r>
              <a:rPr lang="tr-TR" dirty="0">
                <a:solidFill>
                  <a:schemeClr val="bg2">
                    <a:lumMod val="50000"/>
                  </a:schemeClr>
                </a:solidFill>
              </a:rPr>
              <a:t>.</a:t>
            </a:r>
          </a:p>
          <a:p>
            <a:pPr marL="285750" indent="-285750">
              <a:buFont typeface="Arial" panose="020B0604020202020204" pitchFamily="34" charset="0"/>
              <a:buChar char="•"/>
            </a:pPr>
            <a:endParaRPr lang="tr-TR" dirty="0">
              <a:solidFill>
                <a:schemeClr val="bg2">
                  <a:lumMod val="50000"/>
                </a:schemeClr>
              </a:solidFill>
            </a:endParaRPr>
          </a:p>
          <a:p>
            <a:pPr marL="285750" indent="-285750">
              <a:buFont typeface="Arial" panose="020B0604020202020204" pitchFamily="34" charset="0"/>
              <a:buChar char="•"/>
            </a:pPr>
            <a:r>
              <a:rPr lang="tr-TR" dirty="0">
                <a:solidFill>
                  <a:schemeClr val="bg2">
                    <a:lumMod val="50000"/>
                  </a:schemeClr>
                </a:solidFill>
              </a:rPr>
              <a:t>Kötü huylu tümörleri olan kişilerde </a:t>
            </a:r>
            <a:r>
              <a:rPr lang="tr-TR" dirty="0" err="1">
                <a:solidFill>
                  <a:schemeClr val="bg2">
                    <a:lumMod val="50000"/>
                  </a:schemeClr>
                </a:solidFill>
              </a:rPr>
              <a:t>kontraendikedir</a:t>
            </a:r>
            <a:r>
              <a:rPr lang="tr-TR" dirty="0">
                <a:solidFill>
                  <a:schemeClr val="bg2">
                    <a:lumMod val="50000"/>
                  </a:schemeClr>
                </a:solidFill>
              </a:rPr>
              <a:t>.</a:t>
            </a:r>
          </a:p>
          <a:p>
            <a:endParaRPr lang="tr-TR" dirty="0">
              <a:solidFill>
                <a:schemeClr val="bg2">
                  <a:lumMod val="50000"/>
                </a:schemeClr>
              </a:solidFill>
            </a:endParaRPr>
          </a:p>
          <a:p>
            <a:pPr marL="285750" indent="-285750">
              <a:buFont typeface="Arial" panose="020B0604020202020204" pitchFamily="34" charset="0"/>
              <a:buChar char="•"/>
            </a:pPr>
            <a:r>
              <a:rPr lang="tr-TR" dirty="0" err="1">
                <a:solidFill>
                  <a:schemeClr val="bg2">
                    <a:lumMod val="50000"/>
                  </a:schemeClr>
                </a:solidFill>
              </a:rPr>
              <a:t>Atrofik</a:t>
            </a:r>
            <a:r>
              <a:rPr lang="tr-TR" dirty="0">
                <a:solidFill>
                  <a:schemeClr val="bg2">
                    <a:lumMod val="50000"/>
                  </a:schemeClr>
                </a:solidFill>
              </a:rPr>
              <a:t> deri (büzülüp küçülmüş veya kurumuş deri) üzerine sıcak su torbası </a:t>
            </a:r>
            <a:r>
              <a:rPr lang="tr-TR" dirty="0" err="1">
                <a:solidFill>
                  <a:schemeClr val="bg2">
                    <a:lumMod val="50000"/>
                  </a:schemeClr>
                </a:solidFill>
              </a:rPr>
              <a:t>kontraendikedir</a:t>
            </a:r>
            <a:r>
              <a:rPr lang="tr-TR" dirty="0">
                <a:solidFill>
                  <a:schemeClr val="bg2">
                    <a:lumMod val="50000"/>
                  </a:schemeClr>
                </a:solidFill>
              </a:rPr>
              <a:t>.</a:t>
            </a:r>
          </a:p>
          <a:p>
            <a:pPr marL="285750" indent="-285750">
              <a:buFont typeface="Arial" panose="020B0604020202020204" pitchFamily="34" charset="0"/>
              <a:buChar char="•"/>
            </a:pPr>
            <a:endParaRPr lang="tr-TR" dirty="0">
              <a:solidFill>
                <a:schemeClr val="bg2">
                  <a:lumMod val="50000"/>
                </a:schemeClr>
              </a:solidFill>
            </a:endParaRPr>
          </a:p>
          <a:p>
            <a:pPr marL="285750" indent="-285750">
              <a:buFont typeface="Arial" panose="020B0604020202020204" pitchFamily="34" charset="0"/>
              <a:buChar char="•"/>
            </a:pPr>
            <a:r>
              <a:rPr lang="tr-TR" dirty="0">
                <a:solidFill>
                  <a:schemeClr val="bg2">
                    <a:lumMod val="50000"/>
                  </a:schemeClr>
                </a:solidFill>
              </a:rPr>
              <a:t>Hamile bayanlarda karın üzerine uygulanmaz.</a:t>
            </a:r>
          </a:p>
          <a:p>
            <a:pPr lvl="0" defTabSz="914400" eaLnBrk="0" fontAlgn="base" hangingPunct="0">
              <a:spcBef>
                <a:spcPct val="0"/>
              </a:spcBef>
              <a:spcAft>
                <a:spcPct val="0"/>
              </a:spcAft>
            </a:pPr>
            <a:r>
              <a:rPr lang="tr-TR" altLang="tr-TR" sz="1900" dirty="0">
                <a:solidFill>
                  <a:srgbClr val="222222"/>
                </a:solidFill>
                <a:latin typeface="Helvetica Neue"/>
              </a:rPr>
              <a:t/>
            </a:r>
            <a:br>
              <a:rPr lang="tr-TR" altLang="tr-TR" sz="1900" dirty="0">
                <a:solidFill>
                  <a:srgbClr val="222222"/>
                </a:solidFill>
                <a:latin typeface="Helvetica Neue"/>
              </a:rPr>
            </a:br>
            <a:endParaRPr lang="tr-TR" altLang="tr-TR" sz="1900" dirty="0"/>
          </a:p>
        </p:txBody>
      </p:sp>
    </p:spTree>
    <p:extLst>
      <p:ext uri="{BB962C8B-B14F-4D97-AF65-F5344CB8AC3E}">
        <p14:creationId xmlns:p14="http://schemas.microsoft.com/office/powerpoint/2010/main" val="2438793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800" dirty="0">
                <a:solidFill>
                  <a:schemeClr val="accent6">
                    <a:lumMod val="50000"/>
                  </a:schemeClr>
                </a:solidFill>
              </a:rPr>
              <a:t>PARAFİN NEDİR?</a:t>
            </a:r>
            <a:br>
              <a:rPr lang="tr-TR" sz="4800" dirty="0">
                <a:solidFill>
                  <a:schemeClr val="accent6">
                    <a:lumMod val="50000"/>
                  </a:schemeClr>
                </a:solidFill>
              </a:rPr>
            </a:br>
            <a:endParaRPr lang="tr-TR" sz="4800" dirty="0">
              <a:solidFill>
                <a:schemeClr val="accent6">
                  <a:lumMod val="50000"/>
                </a:schemeClr>
              </a:solidFill>
            </a:endParaRPr>
          </a:p>
        </p:txBody>
      </p:sp>
      <p:sp>
        <p:nvSpPr>
          <p:cNvPr id="3" name="2 İçerik Yer Tutucusu"/>
          <p:cNvSpPr>
            <a:spLocks noGrp="1"/>
          </p:cNvSpPr>
          <p:nvPr>
            <p:ph idx="1"/>
          </p:nvPr>
        </p:nvSpPr>
        <p:spPr>
          <a:xfrm>
            <a:off x="251520" y="1196752"/>
            <a:ext cx="8679908" cy="3168351"/>
          </a:xfrm>
        </p:spPr>
        <p:txBody>
          <a:bodyPr>
            <a:normAutofit fontScale="47500" lnSpcReduction="20000"/>
          </a:bodyPr>
          <a:lstStyle/>
          <a:p>
            <a:pPr marL="0" lvl="0" indent="0">
              <a:spcBef>
                <a:spcPts val="0"/>
              </a:spcBef>
              <a:buClr>
                <a:srgbClr val="3333CC"/>
              </a:buClr>
              <a:buSzPts val="1440"/>
              <a:buNone/>
            </a:pPr>
            <a:endParaRPr lang="tr-TR" sz="2200" b="0" i="0" u="none" dirty="0">
              <a:solidFill>
                <a:srgbClr val="000000"/>
              </a:solidFill>
            </a:endParaRPr>
          </a:p>
          <a:p>
            <a:pPr marL="0" lvl="0" indent="0">
              <a:spcBef>
                <a:spcPts val="0"/>
              </a:spcBef>
              <a:buClr>
                <a:srgbClr val="3333CC"/>
              </a:buClr>
              <a:buSzPts val="1440"/>
              <a:buNone/>
            </a:pPr>
            <a:r>
              <a:rPr lang="tr-TR" sz="2200" dirty="0">
                <a:solidFill>
                  <a:srgbClr val="000000"/>
                </a:solidFill>
              </a:rPr>
              <a:t>Parafin mumu petrolde elde edilen kokusuz ve renksiz bir mum çeşididir.</a:t>
            </a:r>
          </a:p>
          <a:p>
            <a:pPr marL="0" lvl="0" indent="0">
              <a:spcBef>
                <a:spcPts val="0"/>
              </a:spcBef>
              <a:buClr>
                <a:srgbClr val="3333CC"/>
              </a:buClr>
              <a:buSzPts val="1440"/>
              <a:buNone/>
            </a:pPr>
            <a:r>
              <a:rPr lang="tr-TR" sz="2200" b="0" i="0" u="none" dirty="0">
                <a:solidFill>
                  <a:srgbClr val="000000"/>
                </a:solidFill>
              </a:rPr>
              <a:t>Parafin mumu ilk defa 1829 yılında </a:t>
            </a:r>
            <a:r>
              <a:rPr lang="tr-TR" sz="2200" dirty="0">
                <a:solidFill>
                  <a:srgbClr val="000000"/>
                </a:solidFill>
              </a:rPr>
              <a:t>Carl </a:t>
            </a:r>
            <a:r>
              <a:rPr lang="tr-TR" sz="2200" dirty="0" err="1">
                <a:solidFill>
                  <a:srgbClr val="000000"/>
                </a:solidFill>
              </a:rPr>
              <a:t>Reichenbach</a:t>
            </a:r>
            <a:r>
              <a:rPr lang="tr-TR" sz="2200" dirty="0">
                <a:solidFill>
                  <a:srgbClr val="000000"/>
                </a:solidFill>
              </a:rPr>
              <a:t> tarafından odun katranından daha sonra </a:t>
            </a:r>
            <a:r>
              <a:rPr lang="tr-TR" sz="2200" dirty="0" err="1">
                <a:solidFill>
                  <a:srgbClr val="000000"/>
                </a:solidFill>
              </a:rPr>
              <a:t>bütümlü</a:t>
            </a:r>
            <a:r>
              <a:rPr lang="tr-TR" sz="2200" dirty="0">
                <a:solidFill>
                  <a:srgbClr val="000000"/>
                </a:solidFill>
              </a:rPr>
              <a:t> tabakalardan 1867’den sonrada  petrolden elde edildi.</a:t>
            </a:r>
            <a:r>
              <a:rPr lang="tr-TR" sz="2200" b="0" i="0" u="none" dirty="0">
                <a:solidFill>
                  <a:srgbClr val="000000"/>
                </a:solidFill>
              </a:rPr>
              <a:t>1947’de de  </a:t>
            </a:r>
            <a:r>
              <a:rPr lang="tr-TR" sz="2200" dirty="0">
                <a:solidFill>
                  <a:srgbClr val="000000"/>
                </a:solidFill>
              </a:rPr>
              <a:t>sentetik parafin mumu yapıldı.</a:t>
            </a:r>
          </a:p>
          <a:p>
            <a:pPr marL="0" lvl="0" indent="0">
              <a:spcBef>
                <a:spcPts val="0"/>
              </a:spcBef>
              <a:buClr>
                <a:srgbClr val="3333CC"/>
              </a:buClr>
              <a:buSzPts val="1440"/>
              <a:buNone/>
            </a:pPr>
            <a:r>
              <a:rPr lang="tr-TR" sz="2200" b="0" i="0" u="none" dirty="0">
                <a:solidFill>
                  <a:srgbClr val="000000"/>
                </a:solidFill>
              </a:rPr>
              <a:t>Fizyoterapi uygulamalarında oda sıcaklığında  katı halde olan parafin kullanılır.</a:t>
            </a:r>
          </a:p>
          <a:p>
            <a:pPr marL="0" lvl="0" indent="0">
              <a:spcBef>
                <a:spcPts val="0"/>
              </a:spcBef>
              <a:buClr>
                <a:srgbClr val="3333CC"/>
              </a:buClr>
              <a:buSzPts val="1440"/>
              <a:buNone/>
            </a:pPr>
            <a:r>
              <a:rPr lang="tr-TR" sz="2200" dirty="0">
                <a:solidFill>
                  <a:srgbClr val="000000"/>
                </a:solidFill>
              </a:rPr>
              <a:t>Bu tip parafinlerin erime noktası oldukça yüksek olduğundan dolayı insan derisine uygulanabilmesi için 1/5-1/7 oranında mineral yağ ile karıştırılarak likit hale getirilmesi gerekir.</a:t>
            </a:r>
          </a:p>
          <a:p>
            <a:pPr marL="0" lvl="0" indent="0">
              <a:spcBef>
                <a:spcPts val="0"/>
              </a:spcBef>
              <a:buClr>
                <a:srgbClr val="3333CC"/>
              </a:buClr>
              <a:buSzPts val="1440"/>
              <a:buNone/>
            </a:pPr>
            <a:r>
              <a:rPr lang="tr-TR" sz="2200" b="0" i="0" u="none" dirty="0">
                <a:solidFill>
                  <a:srgbClr val="000000"/>
                </a:solidFill>
              </a:rPr>
              <a:t>Kullanılan mineral yağ parafinin erime noktası</a:t>
            </a:r>
            <a:r>
              <a:rPr lang="tr-TR" sz="2200" dirty="0">
                <a:solidFill>
                  <a:srgbClr val="000000"/>
                </a:solidFill>
              </a:rPr>
              <a:t>nı düşürür ve böylece normal suda 6 kat daha fazla ısı sağlanmış olur.</a:t>
            </a:r>
          </a:p>
          <a:p>
            <a:pPr marL="0" lvl="0" indent="0">
              <a:spcBef>
                <a:spcPts val="0"/>
              </a:spcBef>
              <a:buClr>
                <a:srgbClr val="3333CC"/>
              </a:buClr>
              <a:buSzPts val="1440"/>
              <a:buNone/>
            </a:pPr>
            <a:r>
              <a:rPr lang="tr-TR" sz="2200" b="0" i="0" u="none" dirty="0">
                <a:solidFill>
                  <a:srgbClr val="000000"/>
                </a:solidFill>
              </a:rPr>
              <a:t>Parafin mumu parafin cihazı içerisinde ortalam</a:t>
            </a:r>
            <a:r>
              <a:rPr lang="tr-TR" sz="2200" dirty="0">
                <a:solidFill>
                  <a:srgbClr val="000000"/>
                </a:solidFill>
              </a:rPr>
              <a:t>a 37 C derecede erimeye başlayıp 51.7C-54.5C derecede erir.</a:t>
            </a:r>
          </a:p>
          <a:p>
            <a:pPr marL="0" lvl="0" indent="0">
              <a:spcBef>
                <a:spcPts val="0"/>
              </a:spcBef>
              <a:buClr>
                <a:srgbClr val="3333CC"/>
              </a:buClr>
              <a:buSzPts val="1440"/>
              <a:buNone/>
            </a:pPr>
            <a:r>
              <a:rPr lang="tr-TR" sz="2200" b="0" i="0" u="none" dirty="0">
                <a:solidFill>
                  <a:srgbClr val="000000"/>
                </a:solidFill>
              </a:rPr>
              <a:t>Parafinin erime noktasını 48 dereceye indirmek için yaklaşık %10 ile %20 arası parafin yağı kullanılır.</a:t>
            </a:r>
          </a:p>
          <a:p>
            <a:pPr marL="0" lvl="0" indent="0">
              <a:spcBef>
                <a:spcPts val="0"/>
              </a:spcBef>
              <a:buClr>
                <a:srgbClr val="3333CC"/>
              </a:buClr>
              <a:buSzPts val="1440"/>
              <a:buNone/>
            </a:pPr>
            <a:r>
              <a:rPr lang="tr-TR" sz="2200" dirty="0">
                <a:solidFill>
                  <a:srgbClr val="000000"/>
                </a:solidFill>
              </a:rPr>
              <a:t>Her ne kadar parafin yüksek sıcaklıklarda eriyor olsa da hava ile temas ettikten sonra sıcaklık düştüğünden hastanın </a:t>
            </a:r>
            <a:r>
              <a:rPr lang="tr-TR" sz="2200" dirty="0" err="1">
                <a:solidFill>
                  <a:srgbClr val="000000"/>
                </a:solidFill>
              </a:rPr>
              <a:t>tolere</a:t>
            </a:r>
            <a:r>
              <a:rPr lang="tr-TR" sz="2200" dirty="0">
                <a:solidFill>
                  <a:srgbClr val="000000"/>
                </a:solidFill>
              </a:rPr>
              <a:t> edilebileceği bir seviyeye gelir.</a:t>
            </a:r>
          </a:p>
          <a:p>
            <a:pPr marL="0" lvl="0" indent="0">
              <a:spcBef>
                <a:spcPts val="0"/>
              </a:spcBef>
              <a:buClr>
                <a:srgbClr val="3333CC"/>
              </a:buClr>
              <a:buSzPts val="1440"/>
              <a:buNone/>
            </a:pPr>
            <a:r>
              <a:rPr lang="tr-TR" sz="2200" b="0" i="0" u="none" dirty="0">
                <a:solidFill>
                  <a:srgbClr val="000000"/>
                </a:solidFill>
              </a:rPr>
              <a:t>İlk ev tipi parafinler 1920li yıllarda piyasaya sürülmüştür. Evde parafin hazırlamak iççin parafini muhafaza edilebilecek bir kap ve onu ısıtabilecek bir sistem gereklidir.</a:t>
            </a:r>
          </a:p>
          <a:p>
            <a:pPr marL="0" lvl="0" indent="0">
              <a:spcBef>
                <a:spcPts val="0"/>
              </a:spcBef>
              <a:buClr>
                <a:srgbClr val="3333CC"/>
              </a:buClr>
              <a:buSzPts val="1440"/>
              <a:buNone/>
            </a:pPr>
            <a:r>
              <a:rPr lang="tr-TR" sz="2200" dirty="0">
                <a:solidFill>
                  <a:srgbClr val="000000"/>
                </a:solidFill>
              </a:rPr>
              <a:t>Parafin elektrikle ısıtılan iç kısmı paslanmaz çelikten oluşan ısıtıcılarda ısıtılır. Isıtma unsurları paralel bağlanmış 2 </a:t>
            </a:r>
            <a:r>
              <a:rPr lang="tr-TR" sz="2200" dirty="0" err="1">
                <a:solidFill>
                  <a:srgbClr val="000000"/>
                </a:solidFill>
              </a:rPr>
              <a:t>elektrotdan</a:t>
            </a:r>
            <a:r>
              <a:rPr lang="tr-TR" sz="2200" dirty="0">
                <a:solidFill>
                  <a:srgbClr val="000000"/>
                </a:solidFill>
              </a:rPr>
              <a:t> oluşur. Bu şekilde  büyük bir ısıtma alanı oluşur.</a:t>
            </a:r>
            <a:r>
              <a:rPr lang="tr-TR" dirty="0"/>
              <a:t/>
            </a:r>
            <a:br>
              <a:rPr lang="tr-TR" dirty="0"/>
            </a:br>
            <a:r>
              <a:rPr lang="tr-TR" dirty="0"/>
              <a:t> </a:t>
            </a:r>
          </a:p>
          <a:p>
            <a:pPr marL="341312" lvl="0" indent="-341312">
              <a:spcBef>
                <a:spcPts val="700"/>
              </a:spcBef>
              <a:buClr>
                <a:srgbClr val="3333CC"/>
              </a:buClr>
              <a:buSzPts val="1680"/>
              <a:buFont typeface="Arial"/>
              <a:buChar char="■"/>
            </a:pPr>
            <a:endParaRPr lang="tr-TR" dirty="0"/>
          </a:p>
        </p:txBody>
      </p:sp>
      <p:pic>
        <p:nvPicPr>
          <p:cNvPr id="6" name="Picture 4" descr="Parafin nedir">
            <a:extLst>
              <a:ext uri="{FF2B5EF4-FFF2-40B4-BE49-F238E27FC236}">
                <a16:creationId xmlns:a16="http://schemas.microsoft.com/office/drawing/2014/main" id="{B613BC63-AE0C-4E70-A70B-185328AFB8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4365103"/>
            <a:ext cx="4499352" cy="2362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879782-43ED-4062-8380-004765682B1F}"/>
              </a:ext>
            </a:extLst>
          </p:cNvPr>
          <p:cNvSpPr>
            <a:spLocks noGrp="1"/>
          </p:cNvSpPr>
          <p:nvPr>
            <p:ph type="title"/>
          </p:nvPr>
        </p:nvSpPr>
        <p:spPr>
          <a:xfrm>
            <a:off x="971600" y="301377"/>
            <a:ext cx="7272808" cy="1008112"/>
          </a:xfrm>
        </p:spPr>
        <p:txBody>
          <a:bodyPr>
            <a:normAutofit fontScale="90000"/>
          </a:bodyPr>
          <a:lstStyle/>
          <a:p>
            <a:r>
              <a:rPr lang="tr-TR" dirty="0">
                <a:solidFill>
                  <a:schemeClr val="accent1">
                    <a:lumMod val="60000"/>
                    <a:lumOff val="40000"/>
                  </a:schemeClr>
                </a:solidFill>
              </a:rPr>
              <a:t>PARAFİN GENEL ÖZELLİKLERİ</a:t>
            </a:r>
            <a:r>
              <a:rPr lang="tr-TR" dirty="0">
                <a:solidFill>
                  <a:srgbClr val="000000"/>
                </a:solidFill>
              </a:rPr>
              <a:t/>
            </a:r>
            <a:br>
              <a:rPr lang="tr-TR" dirty="0">
                <a:solidFill>
                  <a:srgbClr val="000000"/>
                </a:solidFill>
              </a:rPr>
            </a:br>
            <a:endParaRPr lang="tr-TR" dirty="0"/>
          </a:p>
        </p:txBody>
      </p:sp>
      <p:sp>
        <p:nvSpPr>
          <p:cNvPr id="3" name="İçerik Yer Tutucusu 2">
            <a:extLst>
              <a:ext uri="{FF2B5EF4-FFF2-40B4-BE49-F238E27FC236}">
                <a16:creationId xmlns:a16="http://schemas.microsoft.com/office/drawing/2014/main" id="{9D019D77-5F4F-477D-A8B4-110849971317}"/>
              </a:ext>
            </a:extLst>
          </p:cNvPr>
          <p:cNvSpPr>
            <a:spLocks noGrp="1"/>
          </p:cNvSpPr>
          <p:nvPr>
            <p:ph idx="1"/>
          </p:nvPr>
        </p:nvSpPr>
        <p:spPr>
          <a:xfrm>
            <a:off x="457200" y="1309489"/>
            <a:ext cx="8229600" cy="5030019"/>
          </a:xfrm>
        </p:spPr>
        <p:txBody>
          <a:bodyPr>
            <a:noAutofit/>
          </a:bodyPr>
          <a:lstStyle/>
          <a:p>
            <a:pPr marL="0" lvl="0" indent="0">
              <a:spcBef>
                <a:spcPts val="0"/>
              </a:spcBef>
              <a:buClr>
                <a:srgbClr val="3333CC"/>
              </a:buClr>
              <a:buSzPts val="1440"/>
              <a:buNone/>
            </a:pPr>
            <a:endParaRPr lang="tr-TR" sz="1600" dirty="0">
              <a:solidFill>
                <a:srgbClr val="000000"/>
              </a:solidFill>
            </a:endParaRPr>
          </a:p>
          <a:p>
            <a:pPr marL="341312" lvl="0" indent="-341312">
              <a:spcBef>
                <a:spcPts val="0"/>
              </a:spcBef>
              <a:buClr>
                <a:srgbClr val="3333CC"/>
              </a:buClr>
              <a:buSzPts val="1440"/>
              <a:buFont typeface="Arial"/>
              <a:buChar char="■"/>
            </a:pPr>
            <a:r>
              <a:rPr lang="tr-TR" sz="1600" dirty="0">
                <a:solidFill>
                  <a:srgbClr val="000000"/>
                </a:solidFill>
              </a:rPr>
              <a:t>Yüzeysel sıcaklık ajanıdır.</a:t>
            </a:r>
          </a:p>
          <a:p>
            <a:pPr marL="341312" lvl="0" indent="-341312">
              <a:spcBef>
                <a:spcPts val="0"/>
              </a:spcBef>
              <a:buClr>
                <a:srgbClr val="3333CC"/>
              </a:buClr>
              <a:buSzPts val="1440"/>
              <a:buFont typeface="Arial"/>
              <a:buChar char="■"/>
            </a:pPr>
            <a:endParaRPr lang="tr-TR" sz="1600" dirty="0">
              <a:solidFill>
                <a:srgbClr val="000000"/>
              </a:solidFill>
            </a:endParaRPr>
          </a:p>
          <a:p>
            <a:pPr marL="341312" indent="-341312">
              <a:spcBef>
                <a:spcPts val="0"/>
              </a:spcBef>
              <a:buClr>
                <a:srgbClr val="3333CC"/>
              </a:buClr>
              <a:buSzPts val="1440"/>
              <a:buFont typeface="Arial"/>
              <a:buChar char="■"/>
            </a:pPr>
            <a:r>
              <a:rPr lang="tr-TR" sz="1600" dirty="0"/>
              <a:t>El, bilek, diz, dirsek, ayak bileği ve ayak gibi kemikli sahaların ısıtılmasında kullanılan yöntemdir.</a:t>
            </a:r>
          </a:p>
          <a:p>
            <a:pPr marL="341312" indent="-341312">
              <a:spcBef>
                <a:spcPts val="0"/>
              </a:spcBef>
              <a:buClr>
                <a:srgbClr val="3333CC"/>
              </a:buClr>
              <a:buSzPts val="1440"/>
              <a:buFont typeface="Arial"/>
              <a:buChar char="■"/>
            </a:pPr>
            <a:endParaRPr lang="tr-TR" sz="1600" dirty="0"/>
          </a:p>
          <a:p>
            <a:pPr marL="341312" indent="-341312">
              <a:spcBef>
                <a:spcPts val="600"/>
              </a:spcBef>
              <a:buClr>
                <a:srgbClr val="3333CC"/>
              </a:buClr>
              <a:buSzPts val="1440"/>
              <a:buFont typeface="Arial"/>
              <a:buChar char="■"/>
            </a:pPr>
            <a:r>
              <a:rPr lang="tr-TR" sz="1600" dirty="0"/>
              <a:t>Katı parafinin erime derecesi yüksek olduğu için sıvı parafin </a:t>
            </a:r>
            <a:r>
              <a:rPr lang="tr-TR" sz="1600" dirty="0" err="1"/>
              <a:t>vazelin,gliserin</a:t>
            </a:r>
            <a:r>
              <a:rPr lang="tr-TR" sz="1600" dirty="0"/>
              <a:t> yada madeni yağlarla karıştırılır.</a:t>
            </a:r>
          </a:p>
          <a:p>
            <a:pPr marL="341312" lvl="0" indent="-341312">
              <a:spcBef>
                <a:spcPts val="600"/>
              </a:spcBef>
              <a:buClr>
                <a:srgbClr val="3333CC"/>
              </a:buClr>
              <a:buSzPts val="1440"/>
              <a:buFont typeface="Arial"/>
              <a:buChar char="■"/>
            </a:pPr>
            <a:endParaRPr lang="tr-TR" sz="1600" dirty="0">
              <a:solidFill>
                <a:srgbClr val="000000"/>
              </a:solidFill>
            </a:endParaRPr>
          </a:p>
          <a:p>
            <a:pPr marL="341312" lvl="0" indent="-341312">
              <a:spcBef>
                <a:spcPts val="600"/>
              </a:spcBef>
              <a:buClr>
                <a:srgbClr val="3333CC"/>
              </a:buClr>
              <a:buSzPts val="1440"/>
              <a:buFont typeface="Arial"/>
              <a:buChar char="■"/>
            </a:pPr>
            <a:r>
              <a:rPr lang="en-US" sz="1600" dirty="0" err="1">
                <a:solidFill>
                  <a:srgbClr val="000000"/>
                </a:solidFill>
              </a:rPr>
              <a:t>Elektrikle</a:t>
            </a:r>
            <a:r>
              <a:rPr lang="en-US" sz="1600" dirty="0">
                <a:solidFill>
                  <a:srgbClr val="000000"/>
                </a:solidFill>
              </a:rPr>
              <a:t> </a:t>
            </a:r>
            <a:r>
              <a:rPr lang="en-US" sz="1600" dirty="0" err="1">
                <a:solidFill>
                  <a:srgbClr val="000000"/>
                </a:solidFill>
              </a:rPr>
              <a:t>ısıtılan</a:t>
            </a:r>
            <a:r>
              <a:rPr lang="en-US" sz="1600" dirty="0">
                <a:solidFill>
                  <a:srgbClr val="000000"/>
                </a:solidFill>
              </a:rPr>
              <a:t> metal </a:t>
            </a:r>
            <a:r>
              <a:rPr lang="en-US" sz="1600" dirty="0" err="1">
                <a:solidFill>
                  <a:srgbClr val="000000"/>
                </a:solidFill>
              </a:rPr>
              <a:t>tanklarda</a:t>
            </a:r>
            <a:r>
              <a:rPr lang="en-US" sz="1600" dirty="0">
                <a:solidFill>
                  <a:srgbClr val="000000"/>
                </a:solidFill>
              </a:rPr>
              <a:t> </a:t>
            </a:r>
            <a:r>
              <a:rPr lang="en-US" sz="1600" dirty="0" err="1">
                <a:solidFill>
                  <a:srgbClr val="000000"/>
                </a:solidFill>
              </a:rPr>
              <a:t>veya</a:t>
            </a:r>
            <a:r>
              <a:rPr lang="en-US" sz="1600" dirty="0">
                <a:solidFill>
                  <a:srgbClr val="000000"/>
                </a:solidFill>
              </a:rPr>
              <a:t> </a:t>
            </a:r>
            <a:r>
              <a:rPr lang="en-US" sz="1600" dirty="0" err="1">
                <a:solidFill>
                  <a:srgbClr val="000000"/>
                </a:solidFill>
              </a:rPr>
              <a:t>ev</a:t>
            </a:r>
            <a:r>
              <a:rPr lang="en-US" sz="1600" dirty="0">
                <a:solidFill>
                  <a:srgbClr val="000000"/>
                </a:solidFill>
              </a:rPr>
              <a:t> </a:t>
            </a:r>
            <a:r>
              <a:rPr lang="en-US" sz="1600" dirty="0" err="1">
                <a:solidFill>
                  <a:srgbClr val="000000"/>
                </a:solidFill>
              </a:rPr>
              <a:t>kullanımında</a:t>
            </a:r>
            <a:r>
              <a:rPr lang="en-US" sz="1600" dirty="0">
                <a:solidFill>
                  <a:srgbClr val="000000"/>
                </a:solidFill>
              </a:rPr>
              <a:t> </a:t>
            </a:r>
            <a:r>
              <a:rPr lang="en-US" sz="1600" dirty="0" err="1">
                <a:solidFill>
                  <a:srgbClr val="000000"/>
                </a:solidFill>
              </a:rPr>
              <a:t>sıcak</a:t>
            </a:r>
            <a:r>
              <a:rPr lang="en-US" sz="1600" dirty="0">
                <a:solidFill>
                  <a:srgbClr val="000000"/>
                </a:solidFill>
              </a:rPr>
              <a:t> </a:t>
            </a:r>
            <a:r>
              <a:rPr lang="en-US" sz="1600" dirty="0" err="1">
                <a:solidFill>
                  <a:srgbClr val="000000"/>
                </a:solidFill>
              </a:rPr>
              <a:t>su</a:t>
            </a:r>
            <a:r>
              <a:rPr lang="en-US" sz="1600" dirty="0">
                <a:solidFill>
                  <a:srgbClr val="000000"/>
                </a:solidFill>
              </a:rPr>
              <a:t> </a:t>
            </a:r>
            <a:r>
              <a:rPr lang="en-US" sz="1600" dirty="0" err="1">
                <a:solidFill>
                  <a:srgbClr val="000000"/>
                </a:solidFill>
              </a:rPr>
              <a:t>ile</a:t>
            </a:r>
            <a:r>
              <a:rPr lang="en-US" sz="1600" dirty="0">
                <a:solidFill>
                  <a:srgbClr val="000000"/>
                </a:solidFill>
              </a:rPr>
              <a:t> </a:t>
            </a:r>
            <a:r>
              <a:rPr lang="en-US" sz="1600" dirty="0" err="1">
                <a:solidFill>
                  <a:srgbClr val="000000"/>
                </a:solidFill>
              </a:rPr>
              <a:t>doldurulmuş</a:t>
            </a:r>
            <a:r>
              <a:rPr lang="en-US" sz="1600" dirty="0">
                <a:solidFill>
                  <a:srgbClr val="000000"/>
                </a:solidFill>
              </a:rPr>
              <a:t> </a:t>
            </a:r>
            <a:r>
              <a:rPr lang="en-US" sz="1600" dirty="0" err="1">
                <a:solidFill>
                  <a:srgbClr val="000000"/>
                </a:solidFill>
              </a:rPr>
              <a:t>kaplarda</a:t>
            </a:r>
            <a:r>
              <a:rPr lang="en-US" sz="1600" dirty="0">
                <a:solidFill>
                  <a:srgbClr val="000000"/>
                </a:solidFill>
              </a:rPr>
              <a:t> </a:t>
            </a:r>
            <a:r>
              <a:rPr lang="en-US" sz="1600" dirty="0" err="1">
                <a:solidFill>
                  <a:srgbClr val="000000"/>
                </a:solidFill>
              </a:rPr>
              <a:t>ısıtılır</a:t>
            </a:r>
            <a:r>
              <a:rPr lang="en-US" sz="1600" dirty="0">
                <a:solidFill>
                  <a:srgbClr val="000000"/>
                </a:solidFill>
              </a:rPr>
              <a:t>.</a:t>
            </a:r>
            <a:endParaRPr lang="en-US" sz="1600" dirty="0"/>
          </a:p>
          <a:p>
            <a:pPr marL="341312" lvl="0" indent="-341312">
              <a:spcBef>
                <a:spcPts val="700"/>
              </a:spcBef>
              <a:buClr>
                <a:srgbClr val="3333CC"/>
              </a:buClr>
              <a:buSzPts val="1680"/>
              <a:buFont typeface="Arial"/>
              <a:buChar char="■"/>
            </a:pPr>
            <a:endParaRPr lang="tr-TR" sz="1600" dirty="0">
              <a:solidFill>
                <a:srgbClr val="000000"/>
              </a:solidFill>
            </a:endParaRPr>
          </a:p>
          <a:p>
            <a:pPr marL="341312" lvl="0" indent="-341312">
              <a:spcBef>
                <a:spcPts val="700"/>
              </a:spcBef>
              <a:buClr>
                <a:srgbClr val="3333CC"/>
              </a:buClr>
              <a:buSzPts val="1680"/>
              <a:buFont typeface="Arial"/>
              <a:buChar char="■"/>
            </a:pPr>
            <a:r>
              <a:rPr lang="en-US" sz="1600" dirty="0">
                <a:solidFill>
                  <a:srgbClr val="000000"/>
                </a:solidFill>
              </a:rPr>
              <a:t>Petrol </a:t>
            </a:r>
            <a:r>
              <a:rPr lang="en-US" sz="1600" dirty="0" err="1">
                <a:solidFill>
                  <a:srgbClr val="000000"/>
                </a:solidFill>
              </a:rPr>
              <a:t>ürünü</a:t>
            </a:r>
            <a:r>
              <a:rPr lang="en-US" sz="1600" dirty="0">
                <a:solidFill>
                  <a:srgbClr val="000000"/>
                </a:solidFill>
              </a:rPr>
              <a:t> </a:t>
            </a:r>
            <a:r>
              <a:rPr lang="en-US" sz="1600" dirty="0" err="1">
                <a:solidFill>
                  <a:srgbClr val="000000"/>
                </a:solidFill>
              </a:rPr>
              <a:t>bir</a:t>
            </a:r>
            <a:r>
              <a:rPr lang="en-US" sz="1600" dirty="0">
                <a:solidFill>
                  <a:srgbClr val="000000"/>
                </a:solidFill>
              </a:rPr>
              <a:t> </a:t>
            </a:r>
            <a:r>
              <a:rPr lang="en-US" sz="1600" dirty="0" err="1">
                <a:solidFill>
                  <a:srgbClr val="000000"/>
                </a:solidFill>
              </a:rPr>
              <a:t>madde</a:t>
            </a:r>
            <a:r>
              <a:rPr lang="en-US" sz="1600" dirty="0">
                <a:solidFill>
                  <a:srgbClr val="000000"/>
                </a:solidFill>
              </a:rPr>
              <a:t> </a:t>
            </a:r>
            <a:r>
              <a:rPr lang="en-US" sz="1600" dirty="0" err="1">
                <a:solidFill>
                  <a:srgbClr val="000000"/>
                </a:solidFill>
              </a:rPr>
              <a:t>olduğu</a:t>
            </a:r>
            <a:r>
              <a:rPr lang="en-US" sz="1600" dirty="0">
                <a:solidFill>
                  <a:srgbClr val="000000"/>
                </a:solidFill>
              </a:rPr>
              <a:t> </a:t>
            </a:r>
            <a:r>
              <a:rPr lang="en-US" sz="1600" dirty="0" err="1">
                <a:solidFill>
                  <a:srgbClr val="000000"/>
                </a:solidFill>
              </a:rPr>
              <a:t>için</a:t>
            </a:r>
            <a:r>
              <a:rPr lang="en-US" sz="1600" dirty="0">
                <a:solidFill>
                  <a:srgbClr val="000000"/>
                </a:solidFill>
              </a:rPr>
              <a:t> </a:t>
            </a:r>
            <a:r>
              <a:rPr lang="en-US" sz="1600" dirty="0" err="1">
                <a:solidFill>
                  <a:srgbClr val="000000"/>
                </a:solidFill>
              </a:rPr>
              <a:t>yanma</a:t>
            </a:r>
            <a:r>
              <a:rPr lang="en-US" sz="1600" dirty="0">
                <a:solidFill>
                  <a:srgbClr val="000000"/>
                </a:solidFill>
              </a:rPr>
              <a:t> </a:t>
            </a:r>
            <a:r>
              <a:rPr lang="en-US" sz="1600" dirty="0" err="1">
                <a:solidFill>
                  <a:srgbClr val="000000"/>
                </a:solidFill>
              </a:rPr>
              <a:t>tehlikesine</a:t>
            </a:r>
            <a:r>
              <a:rPr lang="en-US" sz="1600" dirty="0">
                <a:solidFill>
                  <a:srgbClr val="000000"/>
                </a:solidFill>
              </a:rPr>
              <a:t> </a:t>
            </a:r>
            <a:r>
              <a:rPr lang="en-US" sz="1600" dirty="0" err="1">
                <a:solidFill>
                  <a:srgbClr val="000000"/>
                </a:solidFill>
              </a:rPr>
              <a:t>karşı</a:t>
            </a:r>
            <a:r>
              <a:rPr lang="en-US" sz="1600" dirty="0">
                <a:solidFill>
                  <a:srgbClr val="000000"/>
                </a:solidFill>
              </a:rPr>
              <a:t> </a:t>
            </a:r>
            <a:r>
              <a:rPr lang="en-US" sz="1600" dirty="0" err="1">
                <a:solidFill>
                  <a:srgbClr val="000000"/>
                </a:solidFill>
              </a:rPr>
              <a:t>özel</a:t>
            </a:r>
            <a:r>
              <a:rPr lang="en-US" sz="1600" dirty="0">
                <a:solidFill>
                  <a:srgbClr val="000000"/>
                </a:solidFill>
              </a:rPr>
              <a:t> </a:t>
            </a:r>
            <a:r>
              <a:rPr lang="en-US" sz="1600" dirty="0" err="1">
                <a:solidFill>
                  <a:srgbClr val="000000"/>
                </a:solidFill>
              </a:rPr>
              <a:t>termostatlı</a:t>
            </a:r>
            <a:r>
              <a:rPr lang="en-US" sz="1600" dirty="0">
                <a:solidFill>
                  <a:srgbClr val="000000"/>
                </a:solidFill>
              </a:rPr>
              <a:t> </a:t>
            </a:r>
            <a:r>
              <a:rPr lang="en-US" sz="1600" dirty="0" err="1">
                <a:solidFill>
                  <a:srgbClr val="000000"/>
                </a:solidFill>
              </a:rPr>
              <a:t>kaplarda</a:t>
            </a:r>
            <a:r>
              <a:rPr lang="en-US" sz="1600" dirty="0">
                <a:solidFill>
                  <a:srgbClr val="000000"/>
                </a:solidFill>
              </a:rPr>
              <a:t> </a:t>
            </a:r>
            <a:r>
              <a:rPr lang="en-US" sz="1600" dirty="0" err="1">
                <a:solidFill>
                  <a:srgbClr val="000000"/>
                </a:solidFill>
              </a:rPr>
              <a:t>hazırlanmalıdır</a:t>
            </a:r>
            <a:r>
              <a:rPr lang="tr-TR" sz="1600" dirty="0">
                <a:solidFill>
                  <a:srgbClr val="000000"/>
                </a:solidFill>
              </a:rPr>
              <a:t>.</a:t>
            </a:r>
          </a:p>
          <a:p>
            <a:pPr marL="341312" lvl="0" indent="-341312">
              <a:spcBef>
                <a:spcPts val="700"/>
              </a:spcBef>
              <a:buClr>
                <a:srgbClr val="3333CC"/>
              </a:buClr>
              <a:buSzPts val="1680"/>
              <a:buFont typeface="Arial"/>
              <a:buChar char="■"/>
            </a:pPr>
            <a:endParaRPr lang="tr-TR" sz="1600" dirty="0"/>
          </a:p>
          <a:p>
            <a:pPr marL="341312" lvl="0" indent="-341312">
              <a:spcBef>
                <a:spcPts val="700"/>
              </a:spcBef>
              <a:buClr>
                <a:srgbClr val="3333CC"/>
              </a:buClr>
              <a:buSzPts val="1680"/>
              <a:buFont typeface="Arial"/>
              <a:buChar char="■"/>
            </a:pPr>
            <a:r>
              <a:rPr lang="tr-TR" sz="1600" dirty="0"/>
              <a:t> Parafin ısıyı iletmez.</a:t>
            </a:r>
          </a:p>
        </p:txBody>
      </p:sp>
    </p:spTree>
    <p:extLst>
      <p:ext uri="{BB962C8B-B14F-4D97-AF65-F5344CB8AC3E}">
        <p14:creationId xmlns:p14="http://schemas.microsoft.com/office/powerpoint/2010/main" val="782906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solidFill>
                  <a:schemeClr val="accent6">
                    <a:lumMod val="50000"/>
                  </a:schemeClr>
                </a:solidFill>
              </a:rPr>
              <a:t>PARAFİN </a:t>
            </a:r>
            <a:r>
              <a:rPr lang="tr-TR" sz="4800" dirty="0">
                <a:solidFill>
                  <a:schemeClr val="accent6">
                    <a:lumMod val="50000"/>
                  </a:schemeClr>
                </a:solidFill>
              </a:rPr>
              <a:t>ENDİKASYONLARI </a:t>
            </a:r>
          </a:p>
        </p:txBody>
      </p:sp>
      <p:sp>
        <p:nvSpPr>
          <p:cNvPr id="3" name="2 İçerik Yer Tutucusu"/>
          <p:cNvSpPr>
            <a:spLocks noGrp="1"/>
          </p:cNvSpPr>
          <p:nvPr>
            <p:ph idx="1"/>
          </p:nvPr>
        </p:nvSpPr>
        <p:spPr/>
        <p:txBody>
          <a:bodyPr>
            <a:normAutofit fontScale="47500" lnSpcReduction="20000"/>
          </a:bodyPr>
          <a:lstStyle/>
          <a:p>
            <a:pPr fontAlgn="base"/>
            <a:r>
              <a:rPr lang="tr-TR" dirty="0"/>
              <a:t>Eklem sertlikleri</a:t>
            </a:r>
          </a:p>
          <a:p>
            <a:pPr fontAlgn="base"/>
            <a:r>
              <a:rPr lang="tr-TR" dirty="0" err="1"/>
              <a:t>Romatoid</a:t>
            </a:r>
            <a:r>
              <a:rPr lang="tr-TR" dirty="0"/>
              <a:t> </a:t>
            </a:r>
            <a:r>
              <a:rPr lang="tr-TR" dirty="0" err="1"/>
              <a:t>Artrit</a:t>
            </a:r>
            <a:endParaRPr lang="tr-TR" dirty="0"/>
          </a:p>
          <a:p>
            <a:pPr fontAlgn="base"/>
            <a:r>
              <a:rPr lang="tr-TR" dirty="0" err="1"/>
              <a:t>Osteoartrit</a:t>
            </a:r>
            <a:endParaRPr lang="tr-TR" dirty="0"/>
          </a:p>
          <a:p>
            <a:pPr fontAlgn="base"/>
            <a:r>
              <a:rPr lang="tr-TR" dirty="0"/>
              <a:t>Kronik burkulma, incinme</a:t>
            </a:r>
          </a:p>
          <a:p>
            <a:pPr fontAlgn="base"/>
            <a:r>
              <a:rPr lang="tr-TR" dirty="0"/>
              <a:t>Ağrılı ayak</a:t>
            </a:r>
          </a:p>
          <a:p>
            <a:pPr fontAlgn="base"/>
            <a:r>
              <a:rPr lang="tr-TR" dirty="0" err="1"/>
              <a:t>Tendinit</a:t>
            </a:r>
            <a:r>
              <a:rPr lang="tr-TR" dirty="0"/>
              <a:t>, </a:t>
            </a:r>
            <a:r>
              <a:rPr lang="tr-TR" dirty="0" err="1"/>
              <a:t>tenosinovit</a:t>
            </a:r>
            <a:endParaRPr lang="tr-TR" dirty="0"/>
          </a:p>
          <a:p>
            <a:pPr fontAlgn="base"/>
            <a:r>
              <a:rPr lang="tr-TR" dirty="0"/>
              <a:t>Kan dolaşımı arttırmak için</a:t>
            </a:r>
          </a:p>
          <a:p>
            <a:pPr fontAlgn="base"/>
            <a:r>
              <a:rPr lang="tr-TR" dirty="0"/>
              <a:t>Tedaviye hazırlayıcıdır.</a:t>
            </a:r>
          </a:p>
          <a:p>
            <a:pPr fontAlgn="base"/>
            <a:r>
              <a:rPr lang="tr-TR" dirty="0"/>
              <a:t>Ağrıyı azaltır.</a:t>
            </a:r>
          </a:p>
          <a:p>
            <a:pPr fontAlgn="base"/>
            <a:r>
              <a:rPr lang="tr-TR" dirty="0"/>
              <a:t>Kas spazmı</a:t>
            </a:r>
          </a:p>
          <a:p>
            <a:pPr fontAlgn="base"/>
            <a:r>
              <a:rPr lang="tr-TR" dirty="0"/>
              <a:t>Pos-</a:t>
            </a:r>
            <a:r>
              <a:rPr lang="tr-TR" dirty="0" err="1"/>
              <a:t>travmatik</a:t>
            </a:r>
            <a:r>
              <a:rPr lang="tr-TR" dirty="0"/>
              <a:t> eklem sertliği</a:t>
            </a:r>
          </a:p>
          <a:p>
            <a:pPr fontAlgn="base"/>
            <a:r>
              <a:rPr lang="tr-TR" dirty="0" err="1"/>
              <a:t>Fibromiyalji</a:t>
            </a:r>
            <a:endParaRPr lang="tr-TR" dirty="0"/>
          </a:p>
          <a:p>
            <a:pPr marL="0" indent="0" fontAlgn="base">
              <a:buNone/>
            </a:pPr>
            <a:endParaRPr lang="tr-TR" dirty="0"/>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642918"/>
            <a:ext cx="8229600" cy="846158"/>
          </a:xfrm>
        </p:spPr>
        <p:txBody>
          <a:bodyPr>
            <a:noAutofit/>
          </a:bodyPr>
          <a:lstStyle/>
          <a:p>
            <a:r>
              <a:rPr lang="tr-TR" sz="4800" dirty="0">
                <a:solidFill>
                  <a:schemeClr val="accent6">
                    <a:lumMod val="50000"/>
                  </a:schemeClr>
                </a:solidFill>
              </a:rPr>
              <a:t>Parafin  </a:t>
            </a:r>
            <a:r>
              <a:rPr lang="tr-TR" sz="4800" dirty="0" err="1">
                <a:solidFill>
                  <a:schemeClr val="accent6">
                    <a:lumMod val="50000"/>
                  </a:schemeClr>
                </a:solidFill>
              </a:rPr>
              <a:t>Kontrendikasyonları</a:t>
            </a:r>
            <a:r>
              <a:rPr lang="tr-TR" sz="4800" dirty="0"/>
              <a:t/>
            </a:r>
            <a:br>
              <a:rPr lang="tr-TR" sz="4800" dirty="0"/>
            </a:br>
            <a:endParaRPr lang="tr-TR" sz="4800" dirty="0"/>
          </a:p>
        </p:txBody>
      </p:sp>
      <p:sp>
        <p:nvSpPr>
          <p:cNvPr id="3" name="2 İçerik Yer Tutucusu"/>
          <p:cNvSpPr>
            <a:spLocks noGrp="1"/>
          </p:cNvSpPr>
          <p:nvPr>
            <p:ph idx="1"/>
          </p:nvPr>
        </p:nvSpPr>
        <p:spPr>
          <a:xfrm>
            <a:off x="457200" y="1357298"/>
            <a:ext cx="8229600" cy="5357850"/>
          </a:xfrm>
        </p:spPr>
        <p:txBody>
          <a:bodyPr>
            <a:normAutofit fontScale="40000" lnSpcReduction="20000"/>
          </a:bodyPr>
          <a:lstStyle/>
          <a:p>
            <a:pPr fontAlgn="base"/>
            <a:r>
              <a:rPr lang="tr-TR" sz="3800" dirty="0"/>
              <a:t>Uygulamada hastanın cildinde kesik, yara olmamalıdır. Eğer önemsiz bir yara varsa üstü gazlı bezle kapatılıp uygulamaya geçilir.</a:t>
            </a:r>
          </a:p>
          <a:p>
            <a:pPr fontAlgn="base"/>
            <a:r>
              <a:rPr lang="tr-TR" sz="3800" dirty="0"/>
              <a:t>Deri enfeksiyonları.</a:t>
            </a:r>
          </a:p>
          <a:p>
            <a:pPr fontAlgn="base"/>
            <a:r>
              <a:rPr lang="tr-TR" sz="3800" dirty="0"/>
              <a:t>Yeni </a:t>
            </a:r>
            <a:r>
              <a:rPr lang="tr-TR" sz="3800" dirty="0" err="1"/>
              <a:t>skar</a:t>
            </a:r>
            <a:r>
              <a:rPr lang="tr-TR" sz="3800" dirty="0"/>
              <a:t> dokularında (ince).</a:t>
            </a:r>
          </a:p>
          <a:p>
            <a:pPr fontAlgn="base"/>
            <a:r>
              <a:rPr lang="tr-TR" sz="3800" dirty="0"/>
              <a:t>Isıya hassasiyeti olanlarda.</a:t>
            </a:r>
          </a:p>
          <a:p>
            <a:pPr fontAlgn="base"/>
            <a:r>
              <a:rPr lang="tr-TR" sz="3800" dirty="0"/>
              <a:t>Akut travma.</a:t>
            </a:r>
          </a:p>
          <a:p>
            <a:pPr fontAlgn="base"/>
            <a:r>
              <a:rPr lang="tr-TR" sz="3800" dirty="0" err="1"/>
              <a:t>Periferal</a:t>
            </a:r>
            <a:r>
              <a:rPr lang="tr-TR" sz="3800" dirty="0"/>
              <a:t> vasküler hastalıklar PVH (damar tıkanıklığı).</a:t>
            </a:r>
          </a:p>
          <a:p>
            <a:pPr fontAlgn="base"/>
            <a:r>
              <a:rPr lang="tr-TR" sz="3800" dirty="0"/>
              <a:t>Isı tedavisinin uygulanmadığı bütün durumlarda kullanılmamalıdır.</a:t>
            </a:r>
          </a:p>
          <a:p>
            <a:pPr fontAlgn="base"/>
            <a:r>
              <a:rPr lang="tr-TR" sz="3800" dirty="0"/>
              <a:t>Isıya hassasiyet</a:t>
            </a:r>
          </a:p>
          <a:p>
            <a:pPr fontAlgn="base"/>
            <a:r>
              <a:rPr lang="tr-TR" sz="3800" dirty="0"/>
              <a:t>Parafin maddesine alerji</a:t>
            </a:r>
          </a:p>
          <a:p>
            <a:pPr fontAlgn="base"/>
            <a:r>
              <a:rPr lang="tr-TR" sz="3800" dirty="0" err="1"/>
              <a:t>Hemoraj</a:t>
            </a:r>
            <a:endParaRPr lang="tr-TR" sz="3800" dirty="0"/>
          </a:p>
          <a:p>
            <a:pPr fontAlgn="base"/>
            <a:r>
              <a:rPr lang="tr-TR" sz="3800" dirty="0"/>
              <a:t>Tümör</a:t>
            </a:r>
          </a:p>
          <a:p>
            <a:pPr fontAlgn="base"/>
            <a:r>
              <a:rPr lang="tr-TR" sz="3800" dirty="0"/>
              <a:t>Duyu problemi</a:t>
            </a:r>
          </a:p>
          <a:p>
            <a:pPr fontAlgn="base"/>
            <a:r>
              <a:rPr lang="tr-TR" sz="3800" dirty="0"/>
              <a:t>Bazı şahıslarda tedaviden sonra hafif </a:t>
            </a:r>
            <a:r>
              <a:rPr lang="tr-TR" sz="3800" dirty="0" err="1"/>
              <a:t>dermatitis</a:t>
            </a:r>
            <a:r>
              <a:rPr lang="tr-TR" sz="3800" dirty="0"/>
              <a:t> meydana gelebilir. Bu durumda başka sıcaklık ajanları kullanılmalıdır</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solidFill>
                  <a:schemeClr val="accent6">
                    <a:lumMod val="50000"/>
                  </a:schemeClr>
                </a:solidFill>
              </a:rPr>
              <a:t>Parafinin Fizyolojik Etkileri</a:t>
            </a:r>
            <a:br>
              <a:rPr lang="tr-TR" dirty="0">
                <a:solidFill>
                  <a:schemeClr val="accent6">
                    <a:lumMod val="50000"/>
                  </a:schemeClr>
                </a:solidFill>
              </a:rPr>
            </a:br>
            <a:endParaRPr lang="tr-TR" dirty="0">
              <a:solidFill>
                <a:schemeClr val="accent6">
                  <a:lumMod val="50000"/>
                </a:schemeClr>
              </a:solidFill>
            </a:endParaRPr>
          </a:p>
        </p:txBody>
      </p:sp>
      <p:sp>
        <p:nvSpPr>
          <p:cNvPr id="3" name="2 İçerik Yer Tutucusu"/>
          <p:cNvSpPr>
            <a:spLocks noGrp="1"/>
          </p:cNvSpPr>
          <p:nvPr>
            <p:ph idx="1"/>
          </p:nvPr>
        </p:nvSpPr>
        <p:spPr>
          <a:xfrm>
            <a:off x="457200" y="1428736"/>
            <a:ext cx="8229600" cy="4697427"/>
          </a:xfrm>
        </p:spPr>
        <p:txBody>
          <a:bodyPr>
            <a:normAutofit/>
          </a:bodyPr>
          <a:lstStyle/>
          <a:p>
            <a:r>
              <a:rPr lang="tr-TR" dirty="0" err="1"/>
              <a:t>Vazodilatasyon</a:t>
            </a:r>
            <a:r>
              <a:rPr lang="tr-TR" dirty="0"/>
              <a:t> oluşur</a:t>
            </a:r>
          </a:p>
          <a:p>
            <a:r>
              <a:rPr lang="tr-TR" dirty="0"/>
              <a:t>Metabolizma artar</a:t>
            </a:r>
          </a:p>
          <a:p>
            <a:r>
              <a:rPr lang="tr-TR" dirty="0"/>
              <a:t>Terleme artar</a:t>
            </a:r>
          </a:p>
          <a:p>
            <a:r>
              <a:rPr lang="tr-TR" dirty="0"/>
              <a:t>Kas spazmı artar</a:t>
            </a:r>
          </a:p>
          <a:p>
            <a:r>
              <a:rPr lang="tr-TR" dirty="0"/>
              <a:t>Ağrıyı azaltır</a:t>
            </a:r>
          </a:p>
          <a:p>
            <a:r>
              <a:rPr lang="tr-TR" dirty="0"/>
              <a:t>Lokal sıcaklık artar</a:t>
            </a:r>
          </a:p>
          <a:p>
            <a:r>
              <a:rPr lang="tr-TR" dirty="0"/>
              <a:t>Deri yumuşar ve terler</a:t>
            </a:r>
          </a:p>
          <a:p>
            <a:r>
              <a:rPr lang="tr-TR" dirty="0"/>
              <a:t>Buda masaj ve egzersiz için uygun şartları hazırlar</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9C98EF-6946-46C5-9282-9E18FDF66E72}"/>
              </a:ext>
            </a:extLst>
          </p:cNvPr>
          <p:cNvSpPr>
            <a:spLocks noGrp="1"/>
          </p:cNvSpPr>
          <p:nvPr>
            <p:ph type="title"/>
          </p:nvPr>
        </p:nvSpPr>
        <p:spPr/>
        <p:txBody>
          <a:bodyPr>
            <a:normAutofit/>
          </a:bodyPr>
          <a:lstStyle/>
          <a:p>
            <a:r>
              <a:rPr lang="tr-TR" dirty="0">
                <a:solidFill>
                  <a:schemeClr val="accent6">
                    <a:lumMod val="50000"/>
                  </a:schemeClr>
                </a:solidFill>
              </a:rPr>
              <a:t>Parafinin </a:t>
            </a:r>
            <a:r>
              <a:rPr lang="tr-TR" dirty="0" err="1">
                <a:solidFill>
                  <a:schemeClr val="accent6">
                    <a:lumMod val="50000"/>
                  </a:schemeClr>
                </a:solidFill>
              </a:rPr>
              <a:t>Terapötik</a:t>
            </a:r>
            <a:r>
              <a:rPr lang="tr-TR" dirty="0">
                <a:solidFill>
                  <a:schemeClr val="accent6">
                    <a:lumMod val="50000"/>
                  </a:schemeClr>
                </a:solidFill>
              </a:rPr>
              <a:t> Etkileri</a:t>
            </a:r>
            <a:br>
              <a:rPr lang="tr-TR" dirty="0">
                <a:solidFill>
                  <a:schemeClr val="accent6">
                    <a:lumMod val="50000"/>
                  </a:schemeClr>
                </a:solidFill>
              </a:rPr>
            </a:br>
            <a:endParaRPr lang="tr-TR" dirty="0"/>
          </a:p>
        </p:txBody>
      </p:sp>
      <p:sp>
        <p:nvSpPr>
          <p:cNvPr id="3" name="İçerik Yer Tutucusu 2">
            <a:extLst>
              <a:ext uri="{FF2B5EF4-FFF2-40B4-BE49-F238E27FC236}">
                <a16:creationId xmlns:a16="http://schemas.microsoft.com/office/drawing/2014/main" id="{8547CE21-83B2-418C-A5F2-BCE5741E4F94}"/>
              </a:ext>
            </a:extLst>
          </p:cNvPr>
          <p:cNvSpPr>
            <a:spLocks noGrp="1"/>
          </p:cNvSpPr>
          <p:nvPr>
            <p:ph idx="1"/>
          </p:nvPr>
        </p:nvSpPr>
        <p:spPr/>
        <p:txBody>
          <a:bodyPr>
            <a:normAutofit fontScale="70000" lnSpcReduction="20000"/>
          </a:bodyPr>
          <a:lstStyle/>
          <a:p>
            <a:r>
              <a:rPr lang="tr-TR" dirty="0"/>
              <a:t>Kan akımını hızlandırır</a:t>
            </a:r>
          </a:p>
          <a:p>
            <a:r>
              <a:rPr lang="tr-TR" dirty="0"/>
              <a:t>Analjezik etki meydana getirir</a:t>
            </a:r>
          </a:p>
          <a:p>
            <a:r>
              <a:rPr lang="tr-TR" dirty="0"/>
              <a:t>Kronik </a:t>
            </a:r>
            <a:r>
              <a:rPr lang="tr-TR" dirty="0" err="1"/>
              <a:t>inflamasyon</a:t>
            </a:r>
            <a:r>
              <a:rPr lang="tr-TR" dirty="0"/>
              <a:t> bulgularını azaltır</a:t>
            </a:r>
          </a:p>
          <a:p>
            <a:r>
              <a:rPr lang="tr-TR" dirty="0"/>
              <a:t>Bağ dokusunun elastikiyetini arttırır</a:t>
            </a:r>
          </a:p>
          <a:p>
            <a:r>
              <a:rPr lang="tr-TR" dirty="0"/>
              <a:t>Kas dokusunun </a:t>
            </a:r>
            <a:r>
              <a:rPr lang="tr-TR" dirty="0" err="1"/>
              <a:t>relaksasyonunu</a:t>
            </a:r>
            <a:r>
              <a:rPr lang="tr-TR" dirty="0"/>
              <a:t> sağlar</a:t>
            </a:r>
          </a:p>
          <a:p>
            <a:r>
              <a:rPr lang="tr-TR" dirty="0"/>
              <a:t>Duysal sinir sonlanmalarına etki ederek ağrı ve spazmı azaltır</a:t>
            </a:r>
          </a:p>
          <a:p>
            <a:r>
              <a:rPr lang="tr-TR" dirty="0" err="1"/>
              <a:t>Adesyon</a:t>
            </a:r>
            <a:r>
              <a:rPr lang="tr-TR" dirty="0"/>
              <a:t> ve </a:t>
            </a:r>
            <a:r>
              <a:rPr lang="tr-TR" dirty="0" err="1"/>
              <a:t>skarı</a:t>
            </a:r>
            <a:r>
              <a:rPr lang="tr-TR" dirty="0"/>
              <a:t> çözmede etkilidir</a:t>
            </a:r>
          </a:p>
          <a:p>
            <a:r>
              <a:rPr lang="tr-TR" dirty="0" err="1"/>
              <a:t>Mobilizasyon</a:t>
            </a:r>
            <a:r>
              <a:rPr lang="tr-TR" dirty="0"/>
              <a:t> ve germe uygulamasını kolaylaştırır</a:t>
            </a:r>
          </a:p>
          <a:p>
            <a:pPr marL="0" indent="0">
              <a:buNone/>
            </a:pPr>
            <a:r>
              <a:rPr lang="tr-TR" dirty="0"/>
              <a:t> </a:t>
            </a:r>
          </a:p>
        </p:txBody>
      </p:sp>
    </p:spTree>
    <p:extLst>
      <p:ext uri="{BB962C8B-B14F-4D97-AF65-F5344CB8AC3E}">
        <p14:creationId xmlns:p14="http://schemas.microsoft.com/office/powerpoint/2010/main" val="101309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97766"/>
          </a:xfrm>
        </p:spPr>
        <p:txBody>
          <a:bodyPr>
            <a:normAutofit/>
          </a:bodyPr>
          <a:lstStyle/>
          <a:p>
            <a:pPr fontAlgn="base"/>
            <a:r>
              <a:rPr lang="tr-TR" dirty="0"/>
              <a:t/>
            </a:r>
            <a:br>
              <a:rPr lang="tr-TR" dirty="0"/>
            </a:br>
            <a:endParaRPr lang="tr-TR" dirty="0"/>
          </a:p>
        </p:txBody>
      </p:sp>
      <p:sp>
        <p:nvSpPr>
          <p:cNvPr id="3" name="2 İçerik Yer Tutucusu"/>
          <p:cNvSpPr>
            <a:spLocks noGrp="1"/>
          </p:cNvSpPr>
          <p:nvPr>
            <p:ph idx="1"/>
          </p:nvPr>
        </p:nvSpPr>
        <p:spPr>
          <a:xfrm>
            <a:off x="500034" y="571480"/>
            <a:ext cx="8229600" cy="4525963"/>
          </a:xfrm>
        </p:spPr>
        <p:txBody>
          <a:bodyPr>
            <a:normAutofit fontScale="85000" lnSpcReduction="20000"/>
          </a:bodyPr>
          <a:lstStyle/>
          <a:p>
            <a:r>
              <a:rPr lang="tr-TR" b="1" cap="all" dirty="0">
                <a:solidFill>
                  <a:schemeClr val="accent6">
                    <a:lumMod val="50000"/>
                  </a:schemeClr>
                </a:solidFill>
              </a:rPr>
              <a:t>PARAFİN BANYOSUNDA NELERE DİKKAT ETMELİ?</a:t>
            </a:r>
            <a:br>
              <a:rPr lang="tr-TR" b="1" cap="all" dirty="0">
                <a:solidFill>
                  <a:schemeClr val="accent6">
                    <a:lumMod val="50000"/>
                  </a:schemeClr>
                </a:solidFill>
              </a:rPr>
            </a:br>
            <a:endParaRPr lang="tr-TR" b="1" cap="all" dirty="0">
              <a:solidFill>
                <a:schemeClr val="accent6">
                  <a:lumMod val="50000"/>
                </a:schemeClr>
              </a:solidFill>
            </a:endParaRPr>
          </a:p>
          <a:p>
            <a:r>
              <a:rPr lang="tr-TR" dirty="0"/>
              <a:t>Parafin banyosu el, ayak gibi küçük ve düz yüzeyi olmayan eklemler için tercih edilir.</a:t>
            </a:r>
            <a:br>
              <a:rPr lang="tr-TR" dirty="0"/>
            </a:br>
            <a:endParaRPr lang="tr-TR" dirty="0"/>
          </a:p>
          <a:p>
            <a:r>
              <a:rPr lang="tr-TR" dirty="0"/>
              <a:t>Açık yarası olanlarda, dermatitli hastalarda, aktif </a:t>
            </a:r>
          </a:p>
          <a:p>
            <a:pPr>
              <a:buNone/>
            </a:pPr>
            <a:r>
              <a:rPr lang="tr-TR" dirty="0"/>
              <a:t>	enfeksiyon varlığında parafin banyosu uygulanmaz.</a:t>
            </a:r>
            <a:br>
              <a:rPr lang="tr-TR" dirty="0"/>
            </a:br>
            <a:endParaRPr lang="tr-TR" dirty="0"/>
          </a:p>
          <a:p>
            <a:pPr>
              <a:buNone/>
            </a:pPr>
            <a:r>
              <a:rPr lang="tr-TR" dirty="0"/>
              <a:t>	Uygulama bittikten sonra uygulama alanı temizlenir, kurulanır ve yapılan işlem kaydedilir.</a:t>
            </a:r>
            <a:br>
              <a:rPr lang="tr-TR" dirty="0"/>
            </a:br>
            <a:r>
              <a:rPr lang="tr-TR" dirty="0"/>
              <a:t/>
            </a:r>
            <a:br>
              <a:rPr lang="tr-TR" dirty="0"/>
            </a:br>
            <a:endParaRPr lang="tr-T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Y_İGNORE_UCW" val="true"/>
  <p:tag name="PPT/SLİDES/SLİDE24.XML" val="2522026782"/>
  <p:tag name="PPT/SLİDES/SLİDE1.XML" val="3230721550"/>
  <p:tag name="PPT/SLİDES/SLİDE2.XML" val="1076640057"/>
  <p:tag name="PPT/SLİDES/SLİDE3.XML" val="1064013345"/>
  <p:tag name="PPT/SLİDES/SLİDE4.XML" val="2781124470"/>
  <p:tag name="PPT/SLİDES/SLİDE5.XML" val="3057829257"/>
  <p:tag name="PPT/SLİDES/SLİDE6.XML" val="1026706924"/>
  <p:tag name="PPT/SLİDES/SLİDE7.XML" val="620382896"/>
  <p:tag name="PPT/SLİDES/SLİDE8.XML" val="1722483545"/>
  <p:tag name="PPT/SLİDES/SLİDE9.XML" val="1335817689"/>
  <p:tag name="PPT/SLİDES/SLİDE10.XML" val="1730736476"/>
  <p:tag name="PPT/SLİDES/SLİDE11.XML" val="268326069"/>
  <p:tag name="PPT/SLİDES/SLİDE12.XML" val="2524351785"/>
  <p:tag name="PPT/SLİDES/SLİDE13.XML" val="2090878015"/>
  <p:tag name="PPT/SLİDES/SLİDE14.XML" val="2681824934"/>
  <p:tag name="PPT/SLİDES/SLİDE15.XML" val="2560879989"/>
  <p:tag name="PPT/SLİDES/SLİDE16.XML" val="418377884"/>
  <p:tag name="PPT/SLİDES/SLİDE17.XML" val="1433243747"/>
  <p:tag name="PPT/SLİDES/SLİDE18.XML" val="165644737"/>
  <p:tag name="PPT/SLİDES/SLİDE19.XML" val="1002112416"/>
  <p:tag name="PPT/SLİDES/SLİDE20.XML" val="806581476"/>
  <p:tag name="PPT/SLİDES/SLİDE21.XML" val="4245400409"/>
  <p:tag name="PPT/SLİDES/SLİDE22.XML" val="2980877539"/>
  <p:tag name="PPT/SLİDES/SLİDE23.XML" val="1451749961"/>
  <p:tag name="PPT/SLİDEMASTERS/SLİDEMASTER1.XML" val="684418969"/>
  <p:tag name="PPT/SLİDELAYOUTS/SLİDELAYOUT1.XML" val="1819725873"/>
  <p:tag name="PPT/SLİDELAYOUTS/SLİDELAYOUT2.XML" val="519845299"/>
  <p:tag name="PPT/SLİDELAYOUTS/SLİDELAYOUT3.XML" val="3872716571"/>
  <p:tag name="PPT/SLİDELAYOUTS/SLİDELAYOUT4.XML" val="3431792398"/>
  <p:tag name="PPT/SLİDELAYOUTS/SLİDELAYOUT5.XML" val="2939066108"/>
  <p:tag name="PPT/SLİDELAYOUTS/SLİDELAYOUT6.XML" val="75988369"/>
  <p:tag name="PPT/SLİDELAYOUTS/SLİDELAYOUT7.XML" val="628281943"/>
  <p:tag name="PPT/SLİDELAYOUTS/SLİDELAYOUT8.XML" val="3512850669"/>
  <p:tag name="PPT/SLİDELAYOUTS/SLİDELAYOUT9.XML" val="2531988633"/>
  <p:tag name="PPT/SLİDELAYOUTS/SLİDELAYOUT10.XML" val="3429829173"/>
  <p:tag name="PPT/SLİDELAYOUTS/SLİDELAYOUT11.XML" val="2764370566"/>
  <p:tag name="PPT/SLİDELAYOUTS/SLİDELAYOUT12.XML" val="2056799207"/>
  <p:tag name="PPT/SLİDELAYOUTS/SLİDELAYOUT13.XML" val="2713142310"/>
  <p:tag name="PPT/SLİDELAYOUTS/SLİDELAYOUT14.XML" val="3028840149"/>
  <p:tag name="PPT/SLİDELAYOUTS/SLİDELAYOUT15.XML" val="892004783"/>
  <p:tag name="PPT/SLİDELAYOUTS/SLİDELAYOUT16.XML" val="1750225367"/>
  <p:tag name="PPT/SLİDELAYOUTS/SLİDELAYOUT17.XML" val="1134844671"/>
  <p:tag name="PPT/NOTESSLİDES/NOTESSLİDE1.XML" val="801539402"/>
  <p:tag name="PPT/NOTESMASTERS/NOTESMASTER1.XML" val="927353904"/>
  <p:tag name="PPT/THEME/THEME1.XML" val="2994246924"/>
  <p:tag name="PPT/MEDİA/İMAGE1.JPEG" val="498878301"/>
  <p:tag name="PPT/MEDİA/İMAGE2.PNG" val="648294302"/>
  <p:tag name="PPT/THEME/THEME2.XML" val="1457092537"/>
  <p:tag name="PPT/MEDİA/İMAGE3.JPEG" val="3693064240"/>
  <p:tag name="PPT/MEDİA/İMAGE4.JPEG" val="1099710187"/>
  <p:tag name="PPT/MEDİA/İMAGE5.JPEG" val="2920187088"/>
  <p:tag name="PPT/MEDİA/İMAGE6.JPEG" val="4261680543"/>
  <p:tag name="PPT/MEDİA/İMAGE7.JPEG" val="721211913"/>
  <p:tag name="PPT/MEDİA/İMAGE9.PNG" val="3961828152"/>
  <p:tag name="PPT/MEDİA/İMAGE8.JPEG" val="2512089754"/>
  <p:tag name="PPT/MEDİA/İMAGE11.PNG" val="2624396989"/>
  <p:tag name="PPT/MEDİA/İMAGE10.PNG" val="1836390913"/>
  <p:tag name="PPT/MEDİA/İMAGE12.PNG" val="2294175907"/>
  <p:tag name="PPT/MEDİA/İMAGE13.PNG" val="2055997257"/>
  <p:tag name="PPT/MEDİA/İMAGE14.PNG" val="13267382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Devre</Template>
  <TotalTime>0</TotalTime>
  <Words>995</Words>
  <Application>Microsoft Office PowerPoint</Application>
  <PresentationFormat>Ekran Gösterisi (4:3)</PresentationFormat>
  <Paragraphs>180</Paragraphs>
  <Slides>23</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23</vt:i4>
      </vt:variant>
    </vt:vector>
  </HeadingPairs>
  <TitlesOfParts>
    <vt:vector size="31" baseType="lpstr">
      <vt:lpstr>Arial</vt:lpstr>
      <vt:lpstr>Calibri</vt:lpstr>
      <vt:lpstr>helvetica</vt:lpstr>
      <vt:lpstr>Helvetica Neue</vt:lpstr>
      <vt:lpstr>Roboto</vt:lpstr>
      <vt:lpstr>Trebuchet MS</vt:lpstr>
      <vt:lpstr>Tw Cen MT</vt:lpstr>
      <vt:lpstr>Devre</vt:lpstr>
      <vt:lpstr>PARAFİN/HOTPACK</vt:lpstr>
      <vt:lpstr>PARAFİN</vt:lpstr>
      <vt:lpstr>PARAFİN NEDİR? </vt:lpstr>
      <vt:lpstr>PARAFİN GENEL ÖZELLİKLERİ </vt:lpstr>
      <vt:lpstr>PARAFİN ENDİKASYONLARI </vt:lpstr>
      <vt:lpstr>Parafin  Kontrendikasyonları </vt:lpstr>
      <vt:lpstr>Parafinin Fizyolojik Etkileri </vt:lpstr>
      <vt:lpstr>Parafinin Terapötik Etkileri </vt:lpstr>
      <vt:lpstr> </vt:lpstr>
      <vt:lpstr>PARAFİN UYGULAMA METODLARI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PARAFİN/HOTPACK</dc:title>
  <cp:lastModifiedBy>büşra içer</cp:lastModifiedBy>
  <cp:revision>1</cp:revision>
  <dcterms:modified xsi:type="dcterms:W3CDTF">2020-04-24T08:52:57Z</dcterms:modified>
</cp:coreProperties>
</file>