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917DDF5-691D-4B09-82A2-FCFEB3E10FD3}"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9BEE786-928C-4EFE-9508-D1787EECFD3B}" type="slidenum">
              <a:rPr lang="tr-TR" smtClean="0"/>
              <a:t>‹#›</a:t>
            </a:fld>
            <a:endParaRPr lang="tr-TR"/>
          </a:p>
        </p:txBody>
      </p:sp>
    </p:spTree>
    <p:extLst>
      <p:ext uri="{BB962C8B-B14F-4D97-AF65-F5344CB8AC3E}">
        <p14:creationId xmlns:p14="http://schemas.microsoft.com/office/powerpoint/2010/main" val="274707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17DDF5-691D-4B09-82A2-FCFEB3E10FD3}"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9BEE786-928C-4EFE-9508-D1787EECFD3B}" type="slidenum">
              <a:rPr lang="tr-TR" smtClean="0"/>
              <a:t>‹#›</a:t>
            </a:fld>
            <a:endParaRPr lang="tr-TR"/>
          </a:p>
        </p:txBody>
      </p:sp>
    </p:spTree>
    <p:extLst>
      <p:ext uri="{BB962C8B-B14F-4D97-AF65-F5344CB8AC3E}">
        <p14:creationId xmlns:p14="http://schemas.microsoft.com/office/powerpoint/2010/main" val="133146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17DDF5-691D-4B09-82A2-FCFEB3E10FD3}"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9BEE786-928C-4EFE-9508-D1787EECFD3B}" type="slidenum">
              <a:rPr lang="tr-TR" smtClean="0"/>
              <a:t>‹#›</a:t>
            </a:fld>
            <a:endParaRPr lang="tr-TR"/>
          </a:p>
        </p:txBody>
      </p:sp>
    </p:spTree>
    <p:extLst>
      <p:ext uri="{BB962C8B-B14F-4D97-AF65-F5344CB8AC3E}">
        <p14:creationId xmlns:p14="http://schemas.microsoft.com/office/powerpoint/2010/main" val="139068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917DDF5-691D-4B09-82A2-FCFEB3E10FD3}"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9BEE786-928C-4EFE-9508-D1787EECFD3B}" type="slidenum">
              <a:rPr lang="tr-TR" smtClean="0"/>
              <a:t>‹#›</a:t>
            </a:fld>
            <a:endParaRPr lang="tr-TR"/>
          </a:p>
        </p:txBody>
      </p:sp>
    </p:spTree>
    <p:extLst>
      <p:ext uri="{BB962C8B-B14F-4D97-AF65-F5344CB8AC3E}">
        <p14:creationId xmlns:p14="http://schemas.microsoft.com/office/powerpoint/2010/main" val="329861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917DDF5-691D-4B09-82A2-FCFEB3E10FD3}" type="datetimeFigureOut">
              <a:rPr lang="tr-TR" smtClean="0"/>
              <a:t>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9BEE786-928C-4EFE-9508-D1787EECFD3B}" type="slidenum">
              <a:rPr lang="tr-TR" smtClean="0"/>
              <a:t>‹#›</a:t>
            </a:fld>
            <a:endParaRPr lang="tr-TR"/>
          </a:p>
        </p:txBody>
      </p:sp>
    </p:spTree>
    <p:extLst>
      <p:ext uri="{BB962C8B-B14F-4D97-AF65-F5344CB8AC3E}">
        <p14:creationId xmlns:p14="http://schemas.microsoft.com/office/powerpoint/2010/main" val="44142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917DDF5-691D-4B09-82A2-FCFEB3E10FD3}" type="datetimeFigureOut">
              <a:rPr lang="tr-TR" smtClean="0"/>
              <a:t>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9BEE786-928C-4EFE-9508-D1787EECFD3B}" type="slidenum">
              <a:rPr lang="tr-TR" smtClean="0"/>
              <a:t>‹#›</a:t>
            </a:fld>
            <a:endParaRPr lang="tr-TR"/>
          </a:p>
        </p:txBody>
      </p:sp>
    </p:spTree>
    <p:extLst>
      <p:ext uri="{BB962C8B-B14F-4D97-AF65-F5344CB8AC3E}">
        <p14:creationId xmlns:p14="http://schemas.microsoft.com/office/powerpoint/2010/main" val="186392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917DDF5-691D-4B09-82A2-FCFEB3E10FD3}" type="datetimeFigureOut">
              <a:rPr lang="tr-TR" smtClean="0"/>
              <a:t>31.1.2017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9BEE786-928C-4EFE-9508-D1787EECFD3B}" type="slidenum">
              <a:rPr lang="tr-TR" smtClean="0"/>
              <a:t>‹#›</a:t>
            </a:fld>
            <a:endParaRPr lang="tr-TR"/>
          </a:p>
        </p:txBody>
      </p:sp>
    </p:spTree>
    <p:extLst>
      <p:ext uri="{BB962C8B-B14F-4D97-AF65-F5344CB8AC3E}">
        <p14:creationId xmlns:p14="http://schemas.microsoft.com/office/powerpoint/2010/main" val="3574224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917DDF5-691D-4B09-82A2-FCFEB3E10FD3}" type="datetimeFigureOut">
              <a:rPr lang="tr-TR" smtClean="0"/>
              <a:t>31.1.2017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9BEE786-928C-4EFE-9508-D1787EECFD3B}" type="slidenum">
              <a:rPr lang="tr-TR" smtClean="0"/>
              <a:t>‹#›</a:t>
            </a:fld>
            <a:endParaRPr lang="tr-TR"/>
          </a:p>
        </p:txBody>
      </p:sp>
    </p:spTree>
    <p:extLst>
      <p:ext uri="{BB962C8B-B14F-4D97-AF65-F5344CB8AC3E}">
        <p14:creationId xmlns:p14="http://schemas.microsoft.com/office/powerpoint/2010/main" val="93076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917DDF5-691D-4B09-82A2-FCFEB3E10FD3}" type="datetimeFigureOut">
              <a:rPr lang="tr-TR" smtClean="0"/>
              <a:t>31.1.2017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9BEE786-928C-4EFE-9508-D1787EECFD3B}" type="slidenum">
              <a:rPr lang="tr-TR" smtClean="0"/>
              <a:t>‹#›</a:t>
            </a:fld>
            <a:endParaRPr lang="tr-TR"/>
          </a:p>
        </p:txBody>
      </p:sp>
    </p:spTree>
    <p:extLst>
      <p:ext uri="{BB962C8B-B14F-4D97-AF65-F5344CB8AC3E}">
        <p14:creationId xmlns:p14="http://schemas.microsoft.com/office/powerpoint/2010/main" val="24564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917DDF5-691D-4B09-82A2-FCFEB3E10FD3}" type="datetimeFigureOut">
              <a:rPr lang="tr-TR" smtClean="0"/>
              <a:t>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9BEE786-928C-4EFE-9508-D1787EECFD3B}" type="slidenum">
              <a:rPr lang="tr-TR" smtClean="0"/>
              <a:t>‹#›</a:t>
            </a:fld>
            <a:endParaRPr lang="tr-TR"/>
          </a:p>
        </p:txBody>
      </p:sp>
    </p:spTree>
    <p:extLst>
      <p:ext uri="{BB962C8B-B14F-4D97-AF65-F5344CB8AC3E}">
        <p14:creationId xmlns:p14="http://schemas.microsoft.com/office/powerpoint/2010/main" val="2959090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917DDF5-691D-4B09-82A2-FCFEB3E10FD3}" type="datetimeFigureOut">
              <a:rPr lang="tr-TR" smtClean="0"/>
              <a:t>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9BEE786-928C-4EFE-9508-D1787EECFD3B}" type="slidenum">
              <a:rPr lang="tr-TR" smtClean="0"/>
              <a:t>‹#›</a:t>
            </a:fld>
            <a:endParaRPr lang="tr-TR"/>
          </a:p>
        </p:txBody>
      </p:sp>
    </p:spTree>
    <p:extLst>
      <p:ext uri="{BB962C8B-B14F-4D97-AF65-F5344CB8AC3E}">
        <p14:creationId xmlns:p14="http://schemas.microsoft.com/office/powerpoint/2010/main" val="125560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7DDF5-691D-4B09-82A2-FCFEB3E10FD3}" type="datetimeFigureOut">
              <a:rPr lang="tr-TR" smtClean="0"/>
              <a:t>31.1.2017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EE786-928C-4EFE-9508-D1787EECFD3B}" type="slidenum">
              <a:rPr lang="tr-TR" smtClean="0"/>
              <a:t>‹#›</a:t>
            </a:fld>
            <a:endParaRPr lang="tr-TR"/>
          </a:p>
        </p:txBody>
      </p:sp>
    </p:spTree>
    <p:extLst>
      <p:ext uri="{BB962C8B-B14F-4D97-AF65-F5344CB8AC3E}">
        <p14:creationId xmlns:p14="http://schemas.microsoft.com/office/powerpoint/2010/main" val="3649680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TIBBİ BİTKİLERİN YAYGINLAŞTIRILMASI VE TARIMI</a:t>
            </a:r>
            <a:endParaRPr lang="en-US" dirty="0"/>
          </a:p>
        </p:txBody>
      </p:sp>
      <p:sp>
        <p:nvSpPr>
          <p:cNvPr id="3" name="İçerik Yer Tutucusu 2"/>
          <p:cNvSpPr>
            <a:spLocks noGrp="1"/>
          </p:cNvSpPr>
          <p:nvPr>
            <p:ph idx="1"/>
          </p:nvPr>
        </p:nvSpPr>
        <p:spPr/>
        <p:txBody>
          <a:bodyPr>
            <a:normAutofit fontScale="70000" lnSpcReduction="20000"/>
          </a:bodyPr>
          <a:lstStyle/>
          <a:p>
            <a:pPr algn="just"/>
            <a:r>
              <a:rPr lang="tr-TR" dirty="0"/>
              <a:t>Tıbbi bitkilerinin üretiminin artırılması Dünya pazarlarında tıbbi ve aromatik bitkilere olan talep her geçen gün giderek artmaktadır. Türkiye tıbbi ve aromatik bitkilerin dış satımında dünyanın önde gelen ülkelerinden biri olup, birçok tıbbi bitkinin dış satımını yaparken, aynı zamanda birçok bitkinin de dış alımını gerçekleştirmektedir. Ülkemiz farklı iklim ve ekolojik koşullara sahip olması, floranın çok sayıda bitki türü ve çeşitliliği içermesi bakımından doğadan toplanan ve kültürü yapılan tıbbi ve aromatik bitkiler açısından büyük bir ekonomik potansiyele sahiptir. Bazı türlerde doğadan toplama ekonomik olabilir ancak doğadan toplanan bitkilerde kaliteli ve standart ürün elde etmek zordur. Doğadan toplanan bitkilerde kalitenin her zaman istenen düzeyde olmaması, toplama sonrası isleme, depolama ve nakliye koşullarının yeterince karşılanamaması gibi nedenlerle esas olan bu bitkilerin tarımının yaygınlaştırılmasıdır.</a:t>
            </a:r>
            <a:endParaRPr lang="en-US" dirty="0"/>
          </a:p>
          <a:p>
            <a:endParaRPr lang="en-US" dirty="0"/>
          </a:p>
        </p:txBody>
      </p:sp>
    </p:spTree>
    <p:extLst>
      <p:ext uri="{BB962C8B-B14F-4D97-AF65-F5344CB8AC3E}">
        <p14:creationId xmlns:p14="http://schemas.microsoft.com/office/powerpoint/2010/main" val="93186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normAutofit fontScale="70000" lnSpcReduction="20000"/>
          </a:bodyPr>
          <a:lstStyle/>
          <a:p>
            <a:pPr algn="just"/>
            <a:r>
              <a:rPr lang="tr-TR" dirty="0"/>
              <a:t>Tıbbi bitkilerinin üretiminin artırılması Gerek iç tüketimde kullanılan gerekse dış satımı yapılan tıbbi ve aromatik bitkilerde üretimi arttırmak ve istenen kalitede ürünü elde edebilmek için; doğadan toplamaların sürdürülebilirlik ilkesine dayalı floraya zarar vermeden yapılması, bitki toplayıcıların eğitilmesi, talebi fazla olan bitkilerin kültüre alınması, yetiştirme tekniklerinin her bitkiye ve ekolojik koşullara göre saptanması, yurt dışında geliştirilmiş ve ülkemiz ekolojik koşullarına adapte olabilecek çeşitlerin getirtilerek ülkemiz iklim koşullarında denenmesi, bu bitki grubunun en önemli sorunlardan biri olan tohumluk temini için kurumsal alt yapının oluşturulması, çeşit geliştirmeye yönelik ıslah çalışmalarının desteklenmesi, hasat sonrası işlemler, depolama ve nakliyede uygun şartların sağlanması gerekmektedir. Bu koşullar yerine getirildiğinde dünya pazarının istediği kalite ve standartta ürün elde etmemek için bir neden bulunmamaktadır.</a:t>
            </a:r>
            <a:endParaRPr lang="en-US" dirty="0"/>
          </a:p>
          <a:p>
            <a:endParaRPr lang="en-US" dirty="0"/>
          </a:p>
        </p:txBody>
      </p:sp>
    </p:spTree>
    <p:extLst>
      <p:ext uri="{BB962C8B-B14F-4D97-AF65-F5344CB8AC3E}">
        <p14:creationId xmlns:p14="http://schemas.microsoft.com/office/powerpoint/2010/main" val="262258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260279"/>
            <a:ext cx="6447501" cy="602750"/>
          </a:xfrm>
        </p:spPr>
        <p:txBody>
          <a:bodyPr>
            <a:normAutofit fontScale="90000"/>
          </a:bodyPr>
          <a:lstStyle/>
          <a:p>
            <a:r>
              <a:rPr lang="tr-TR" dirty="0" smtClean="0"/>
              <a:t>İKLİM FAKTÖRLERİ</a:t>
            </a:r>
            <a:endParaRPr lang="tr-TR" dirty="0"/>
          </a:p>
        </p:txBody>
      </p:sp>
      <p:sp>
        <p:nvSpPr>
          <p:cNvPr id="3" name="Content Placeholder 2"/>
          <p:cNvSpPr>
            <a:spLocks noGrp="1"/>
          </p:cNvSpPr>
          <p:nvPr>
            <p:ph sz="quarter" idx="1"/>
          </p:nvPr>
        </p:nvSpPr>
        <p:spPr>
          <a:xfrm>
            <a:off x="508001" y="999610"/>
            <a:ext cx="6447501" cy="3880773"/>
          </a:xfrm>
        </p:spPr>
        <p:txBody>
          <a:bodyPr>
            <a:normAutofit fontScale="47500" lnSpcReduction="20000"/>
          </a:bodyPr>
          <a:lstStyle/>
          <a:p>
            <a:pPr>
              <a:buNone/>
            </a:pPr>
            <a:r>
              <a:rPr lang="tr-TR" dirty="0" smtClean="0">
                <a:solidFill>
                  <a:srgbClr val="FF0000"/>
                </a:solidFill>
                <a:effectLst>
                  <a:outerShdw blurRad="38100" dist="38100" dir="2700000" algn="tl">
                    <a:srgbClr val="000000">
                      <a:alpha val="43137"/>
                    </a:srgbClr>
                  </a:outerShdw>
                </a:effectLst>
              </a:rPr>
              <a:t>1-)IŞIK: </a:t>
            </a:r>
          </a:p>
          <a:p>
            <a:pPr algn="just">
              <a:buFont typeface="Wingdings" panose="05000000000000000000" pitchFamily="2" charset="2"/>
              <a:buChar char="Ø"/>
            </a:pPr>
            <a:r>
              <a:rPr lang="tr-TR" dirty="0" smtClean="0"/>
              <a:t>Fotosentez için mutlak gerekli olup çoğu defa  sıcaklıklarla birlikte etki </a:t>
            </a:r>
            <a:r>
              <a:rPr lang="tr-TR" dirty="0" err="1" smtClean="0"/>
              <a:t>gösterir.Işık</a:t>
            </a:r>
            <a:r>
              <a:rPr lang="tr-TR" dirty="0" smtClean="0"/>
              <a:t> bakımından bitkiler tam güneşli ortamlardan ve az ışıklı ortamlarda yetiştirilenler diye gruplandırılır. Çöllerde steplerde ve orman kuşağının üst sınırında yetişen bitkiler tam ışıklı ortamda yetişirler. Bazı bitkilerde tam ışıkta yetişmekle birlikte nispeten hafif gölgeli </a:t>
            </a:r>
            <a:r>
              <a:rPr lang="tr-TR" dirty="0" err="1" smtClean="0"/>
              <a:t>ortamlardada</a:t>
            </a:r>
            <a:r>
              <a:rPr lang="tr-TR" dirty="0" smtClean="0"/>
              <a:t> yetişebilirler. Ör: Kanarya otu kekik papatya gibi bitkiler…</a:t>
            </a:r>
          </a:p>
          <a:p>
            <a:pPr algn="just">
              <a:buFont typeface="Wingdings" panose="05000000000000000000" pitchFamily="2" charset="2"/>
              <a:buChar char="Ø"/>
            </a:pPr>
            <a:r>
              <a:rPr lang="tr-TR" dirty="0"/>
              <a:t>Özellikle orman altı bitkileri  gölgeli ortamlarda daha iyi gelişme </a:t>
            </a:r>
            <a:r>
              <a:rPr lang="tr-TR" dirty="0" smtClean="0"/>
              <a:t>gösterirler. Ör</a:t>
            </a:r>
            <a:r>
              <a:rPr lang="tr-TR" dirty="0"/>
              <a:t>: Orkide, </a:t>
            </a:r>
            <a:r>
              <a:rPr lang="tr-TR" dirty="0" smtClean="0"/>
              <a:t>salep</a:t>
            </a:r>
          </a:p>
          <a:p>
            <a:pPr algn="just">
              <a:buFont typeface="Wingdings" panose="05000000000000000000" pitchFamily="2" charset="2"/>
              <a:buChar char="Ø"/>
            </a:pPr>
            <a:r>
              <a:rPr lang="tr-TR" dirty="0"/>
              <a:t>Işık bitkilerin </a:t>
            </a:r>
            <a:r>
              <a:rPr lang="tr-TR" dirty="0" err="1"/>
              <a:t>çimlenmesinede</a:t>
            </a:r>
            <a:r>
              <a:rPr lang="tr-TR" dirty="0"/>
              <a:t> etkili olup bazı bitkiler ışıklı ortamlarda bazı bitkiler ise karanlık ortamlarda </a:t>
            </a:r>
            <a:r>
              <a:rPr lang="tr-TR" dirty="0" err="1"/>
              <a:t>çimlenir.Işıkda</a:t>
            </a:r>
            <a:r>
              <a:rPr lang="tr-TR" dirty="0"/>
              <a:t> çimlenme özelliği gösteren bitkilerin tohumları ya toprak yüzeyine ekilip hafif bastırılmalı veya en fazla 1 cm derinliğe kadar ekilmelidir. Aksi taktirde çimlenme göstermez. ÖRNEK: Fesleğen, Tere, Papatya, Karaman Kimyonu, Mercan Köşk, Nane, Kekik, Kereviz, Oğulotu gibi bitkilerin tohumları ışıkta çimlenir.</a:t>
            </a:r>
          </a:p>
          <a:p>
            <a:pPr algn="just">
              <a:buFont typeface="Wingdings" panose="05000000000000000000" pitchFamily="2" charset="2"/>
              <a:buChar char="Ø"/>
            </a:pPr>
            <a:endParaRPr lang="tr-TR" dirty="0"/>
          </a:p>
          <a:p>
            <a:pPr>
              <a:buNone/>
            </a:pPr>
            <a:endParaRPr lang="tr-TR" dirty="0" smtClean="0"/>
          </a:p>
          <a:p>
            <a:pPr>
              <a:buNone/>
            </a:pPr>
            <a:endParaRPr lang="tr-TR" dirty="0"/>
          </a:p>
        </p:txBody>
      </p:sp>
      <p:pic>
        <p:nvPicPr>
          <p:cNvPr id="4" name="Picture 3" descr="H:\haziryazilacak\11.5 18.5.11 cankiri tulipa\IMG_6329.JPG"/>
          <p:cNvPicPr>
            <a:picLocks noChangeAspect="1" noChangeArrowheads="1"/>
          </p:cNvPicPr>
          <p:nvPr/>
        </p:nvPicPr>
        <p:blipFill>
          <a:blip r:embed="rId2" cstate="print"/>
          <a:srcRect/>
          <a:stretch>
            <a:fillRect/>
          </a:stretch>
        </p:blipFill>
        <p:spPr bwMode="auto">
          <a:xfrm>
            <a:off x="6955502" y="1423761"/>
            <a:ext cx="2242334" cy="3184198"/>
          </a:xfrm>
          <a:prstGeom prst="rect">
            <a:avLst/>
          </a:prstGeom>
          <a:noFill/>
        </p:spPr>
      </p:pic>
      <p:pic>
        <p:nvPicPr>
          <p:cNvPr id="5" name="Picture 2" descr="H:\grupresim-89\feslegen\mart07-36 (246).jpg"/>
          <p:cNvPicPr>
            <a:picLocks noChangeAspect="1" noChangeArrowheads="1"/>
          </p:cNvPicPr>
          <p:nvPr/>
        </p:nvPicPr>
        <p:blipFill>
          <a:blip r:embed="rId3" cstate="print"/>
          <a:srcRect/>
          <a:stretch>
            <a:fillRect/>
          </a:stretch>
        </p:blipFill>
        <p:spPr bwMode="auto">
          <a:xfrm>
            <a:off x="791562" y="4754681"/>
            <a:ext cx="2681685" cy="1943952"/>
          </a:xfrm>
          <a:prstGeom prst="rect">
            <a:avLst/>
          </a:prstGeom>
          <a:noFill/>
        </p:spPr>
      </p:pic>
      <p:pic>
        <p:nvPicPr>
          <p:cNvPr id="6" name="Picture 3" descr="H:\grupresim-89\Origanum\Origanum vulgare\Haziran07 (18).jpg"/>
          <p:cNvPicPr>
            <a:picLocks noChangeAspect="1" noChangeArrowheads="1"/>
          </p:cNvPicPr>
          <p:nvPr/>
        </p:nvPicPr>
        <p:blipFill>
          <a:blip r:embed="rId4" cstate="print"/>
          <a:srcRect/>
          <a:stretch>
            <a:fillRect/>
          </a:stretch>
        </p:blipFill>
        <p:spPr bwMode="auto">
          <a:xfrm>
            <a:off x="4201196" y="4754681"/>
            <a:ext cx="2754306" cy="1818250"/>
          </a:xfrm>
          <a:prstGeom prst="rect">
            <a:avLst/>
          </a:prstGeom>
          <a:noFill/>
        </p:spPr>
      </p:pic>
      <p:sp>
        <p:nvSpPr>
          <p:cNvPr id="7" name="3 Metin kutusu"/>
          <p:cNvSpPr txBox="1"/>
          <p:nvPr/>
        </p:nvSpPr>
        <p:spPr>
          <a:xfrm>
            <a:off x="1052346" y="4853635"/>
            <a:ext cx="2538282" cy="646331"/>
          </a:xfrm>
          <a:prstGeom prst="rect">
            <a:avLst/>
          </a:prstGeom>
          <a:noFill/>
        </p:spPr>
        <p:txBody>
          <a:bodyPr wrap="square" rtlCol="0">
            <a:spAutoFit/>
          </a:bodyPr>
          <a:lstStyle/>
          <a:p>
            <a:r>
              <a:rPr lang="tr-TR" dirty="0">
                <a:solidFill>
                  <a:schemeClr val="bg1"/>
                </a:solidFill>
              </a:rPr>
              <a:t>Fesleğen </a:t>
            </a:r>
            <a:r>
              <a:rPr lang="tr-TR" i="1" dirty="0" err="1">
                <a:solidFill>
                  <a:schemeClr val="bg1"/>
                </a:solidFill>
              </a:rPr>
              <a:t>Ocimum</a:t>
            </a:r>
            <a:r>
              <a:rPr lang="tr-TR" i="1" dirty="0">
                <a:solidFill>
                  <a:schemeClr val="bg1"/>
                </a:solidFill>
              </a:rPr>
              <a:t> </a:t>
            </a:r>
            <a:r>
              <a:rPr lang="tr-TR" i="1" dirty="0" err="1">
                <a:solidFill>
                  <a:schemeClr val="bg1"/>
                </a:solidFill>
              </a:rPr>
              <a:t>basilicum</a:t>
            </a:r>
            <a:r>
              <a:rPr lang="tr-TR" i="1" dirty="0">
                <a:solidFill>
                  <a:schemeClr val="bg1"/>
                </a:solidFill>
              </a:rPr>
              <a:t> </a:t>
            </a:r>
            <a:r>
              <a:rPr lang="tr-TR" dirty="0">
                <a:solidFill>
                  <a:schemeClr val="bg1"/>
                </a:solidFill>
              </a:rPr>
              <a:t>Kültür</a:t>
            </a:r>
          </a:p>
        </p:txBody>
      </p:sp>
      <p:sp>
        <p:nvSpPr>
          <p:cNvPr id="8" name="5 Metin kutusu"/>
          <p:cNvSpPr txBox="1"/>
          <p:nvPr/>
        </p:nvSpPr>
        <p:spPr>
          <a:xfrm>
            <a:off x="5068016" y="6019227"/>
            <a:ext cx="2430270" cy="646331"/>
          </a:xfrm>
          <a:prstGeom prst="rect">
            <a:avLst/>
          </a:prstGeom>
          <a:noFill/>
        </p:spPr>
        <p:txBody>
          <a:bodyPr wrap="square" rtlCol="0">
            <a:spAutoFit/>
          </a:bodyPr>
          <a:lstStyle/>
          <a:p>
            <a:r>
              <a:rPr lang="tr-TR" dirty="0">
                <a:solidFill>
                  <a:schemeClr val="bg1"/>
                </a:solidFill>
              </a:rPr>
              <a:t>Mercan Köşk </a:t>
            </a:r>
            <a:r>
              <a:rPr lang="tr-TR" i="1" dirty="0" err="1">
                <a:solidFill>
                  <a:schemeClr val="bg1"/>
                </a:solidFill>
              </a:rPr>
              <a:t>Origanum</a:t>
            </a:r>
            <a:r>
              <a:rPr lang="tr-TR" i="1" dirty="0">
                <a:solidFill>
                  <a:schemeClr val="bg1"/>
                </a:solidFill>
              </a:rPr>
              <a:t> </a:t>
            </a:r>
            <a:r>
              <a:rPr lang="tr-TR" i="1" dirty="0" err="1">
                <a:solidFill>
                  <a:schemeClr val="bg1"/>
                </a:solidFill>
              </a:rPr>
              <a:t>vulgare</a:t>
            </a:r>
            <a:r>
              <a:rPr lang="tr-TR" dirty="0">
                <a:solidFill>
                  <a:schemeClr val="bg1"/>
                </a:solidFill>
              </a:rPr>
              <a:t> Kültür</a:t>
            </a:r>
          </a:p>
        </p:txBody>
      </p:sp>
    </p:spTree>
    <p:extLst>
      <p:ext uri="{BB962C8B-B14F-4D97-AF65-F5344CB8AC3E}">
        <p14:creationId xmlns:p14="http://schemas.microsoft.com/office/powerpoint/2010/main" val="311050945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417</Words>
  <Application>Microsoft Office PowerPoint</Application>
  <PresentationFormat>Ekran Gösterisi (4:3)</PresentationFormat>
  <Paragraphs>11</Paragraphs>
  <Slides>3</Slides>
  <Notes>0</Notes>
  <HiddenSlides>0</HiddenSlides>
  <MMClips>0</MMClips>
  <ScaleCrop>false</ScaleCrop>
  <HeadingPairs>
    <vt:vector size="4" baseType="variant">
      <vt:variant>
        <vt:lpstr>Tema</vt:lpstr>
      </vt:variant>
      <vt:variant>
        <vt:i4>1</vt:i4>
      </vt:variant>
      <vt:variant>
        <vt:lpstr>Slayt Başlıkları</vt:lpstr>
      </vt:variant>
      <vt:variant>
        <vt:i4>3</vt:i4>
      </vt:variant>
    </vt:vector>
  </HeadingPairs>
  <TitlesOfParts>
    <vt:vector size="4" baseType="lpstr">
      <vt:lpstr>Ofis Teması</vt:lpstr>
      <vt:lpstr>TIBBİ BİTKİLERİN YAYGINLAŞTIRILMASI VE TARIMI</vt:lpstr>
      <vt:lpstr>PowerPoint Sunusu</vt:lpstr>
      <vt:lpstr>İKLİM FAKTÖRLERİ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TIBBİ BİTKİLERİN YAYGINLAŞTIRILMASI VE TARIMI</dc:title>
  <dc:creator>user</dc:creator>
  <cp:lastModifiedBy>user</cp:lastModifiedBy>
  <cp:revision>1</cp:revision>
  <dcterms:created xsi:type="dcterms:W3CDTF">2017-01-31T12:25:58Z</dcterms:created>
  <dcterms:modified xsi:type="dcterms:W3CDTF">2017-01-31T12:27:26Z</dcterms:modified>
</cp:coreProperties>
</file>