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357913-5C9F-4129-9739-DC29BE476984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66D9DF-03BA-472C-83BB-547C24A6B9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4173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6B5C16C-D1EC-4BD0-81DC-7A8150F46E00}" type="slidenum">
              <a:rPr lang="en-US" altLang="tr-TR" smtClean="0"/>
              <a:pPr>
                <a:spcBef>
                  <a:spcPct val="0"/>
                </a:spcBef>
              </a:pPr>
              <a:t>1</a:t>
            </a:fld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724905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5F37D-A79D-43A5-8A05-28C16B1CD0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FBB5-5684-479C-BEB3-447C7FFA88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0121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5F37D-A79D-43A5-8A05-28C16B1CD0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FBB5-5684-479C-BEB3-447C7FFA88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6365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5F37D-A79D-43A5-8A05-28C16B1CD0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FBB5-5684-479C-BEB3-447C7FFA88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3490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5F37D-A79D-43A5-8A05-28C16B1CD0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FBB5-5684-479C-BEB3-447C7FFA88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1605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5F37D-A79D-43A5-8A05-28C16B1CD0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FBB5-5684-479C-BEB3-447C7FFA88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1089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5F37D-A79D-43A5-8A05-28C16B1CD0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FBB5-5684-479C-BEB3-447C7FFA88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079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5F37D-A79D-43A5-8A05-28C16B1CD0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FBB5-5684-479C-BEB3-447C7FFA88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753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5F37D-A79D-43A5-8A05-28C16B1CD0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FBB5-5684-479C-BEB3-447C7FFA88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979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5F37D-A79D-43A5-8A05-28C16B1CD0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FBB5-5684-479C-BEB3-447C7FFA88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0219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5F37D-A79D-43A5-8A05-28C16B1CD0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FBB5-5684-479C-BEB3-447C7FFA88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3900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5F37D-A79D-43A5-8A05-28C16B1CD0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FFBB5-5684-479C-BEB3-447C7FFA88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037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5F37D-A79D-43A5-8A05-28C16B1CD05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FFBB5-5684-479C-BEB3-447C7FFA88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760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657600"/>
            <a:ext cx="8229600" cy="23622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800" dirty="0" err="1">
                <a:solidFill>
                  <a:schemeClr val="accent3">
                    <a:lumMod val="50000"/>
                  </a:schemeClr>
                </a:solidFill>
              </a:rPr>
              <a:t>Analytic</a:t>
            </a:r>
            <a:r>
              <a:rPr lang="tr-TR" sz="4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tr-TR" sz="4800" dirty="0" err="1">
                <a:solidFill>
                  <a:schemeClr val="accent3">
                    <a:lumMod val="50000"/>
                  </a:schemeClr>
                </a:solidFill>
              </a:rPr>
              <a:t>Epidemiology</a:t>
            </a:r>
            <a:r>
              <a:rPr lang="tr-TR" sz="4800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tr-TR" sz="48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tr-TR" sz="9600" dirty="0">
                <a:solidFill>
                  <a:schemeClr val="accent1"/>
                </a:solidFill>
              </a:rPr>
              <a:t/>
            </a:r>
            <a:br>
              <a:rPr lang="tr-TR" sz="9600" dirty="0">
                <a:solidFill>
                  <a:schemeClr val="accent1"/>
                </a:solidFill>
              </a:rPr>
            </a:br>
            <a:endParaRPr lang="en-US" sz="6000" dirty="0">
              <a:solidFill>
                <a:srgbClr val="002060"/>
              </a:solidFill>
            </a:endParaRPr>
          </a:p>
        </p:txBody>
      </p:sp>
      <p:sp>
        <p:nvSpPr>
          <p:cNvPr id="1433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BED8BD7-8C7E-46F6-AFD9-AA571D10497D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205668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905000" y="914400"/>
            <a:ext cx="8229600" cy="3124200"/>
          </a:xfrm>
        </p:spPr>
        <p:txBody>
          <a:bodyPr/>
          <a:lstStyle/>
          <a:p>
            <a:pPr algn="l" eaLnBrk="1" hangingPunct="1"/>
            <a:r>
              <a:rPr lang="en-US" altLang="tr-TR" sz="5400">
                <a:solidFill>
                  <a:schemeClr val="accent1"/>
                </a:solidFill>
              </a:rPr>
              <a:t>EPIDEMIOLOGICAL RESEARCH</a:t>
            </a:r>
          </a:p>
        </p:txBody>
      </p:sp>
      <p:sp>
        <p:nvSpPr>
          <p:cNvPr id="1638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8185653-E441-4D97-BFA7-3AA9CBBADFA5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822604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2"/>
          <p:cNvSpPr>
            <a:spLocks noGrp="1"/>
          </p:cNvSpPr>
          <p:nvPr>
            <p:ph type="title"/>
          </p:nvPr>
        </p:nvSpPr>
        <p:spPr>
          <a:xfrm>
            <a:off x="1825625" y="228600"/>
            <a:ext cx="8534400" cy="762000"/>
          </a:xfrm>
        </p:spPr>
        <p:txBody>
          <a:bodyPr/>
          <a:lstStyle/>
          <a:p>
            <a:pPr algn="l" eaLnBrk="1" hangingPunct="1"/>
            <a:r>
              <a:rPr lang="tr-TR" altLang="tr-TR" sz="2800" b="1">
                <a:solidFill>
                  <a:schemeClr val="accent1"/>
                </a:solidFill>
              </a:rPr>
              <a:t>TYPES of EPIDEMIOLOGICAL RESEARCH</a:t>
            </a:r>
            <a:endParaRPr lang="en-US" altLang="tr-TR" sz="2800" b="1">
              <a:solidFill>
                <a:schemeClr val="accent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>
            <a:normAutofit fontScale="92500" lnSpcReduction="10000"/>
          </a:bodyPr>
          <a:lstStyle/>
          <a:p>
            <a:pPr marL="571500" indent="-571500"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romanLcPeriod"/>
              <a:defRPr/>
            </a:pPr>
            <a:r>
              <a:rPr lang="en-US" dirty="0">
                <a:solidFill>
                  <a:srgbClr val="C00000"/>
                </a:solidFill>
              </a:rPr>
              <a:t>Qualitative examination</a:t>
            </a:r>
          </a:p>
          <a:p>
            <a:pPr marL="571500" indent="-571500"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romanLcPeriod"/>
              <a:defRPr/>
            </a:pPr>
            <a:r>
              <a:rPr lang="en-US" dirty="0">
                <a:solidFill>
                  <a:srgbClr val="C00000"/>
                </a:solidFill>
              </a:rPr>
              <a:t>Quantitative research</a:t>
            </a:r>
          </a:p>
          <a:p>
            <a:pPr marL="571500" indent="-571500"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romanLcPeriod"/>
              <a:defRPr/>
            </a:pPr>
            <a:r>
              <a:rPr lang="en-US" dirty="0">
                <a:solidFill>
                  <a:srgbClr val="C00000"/>
                </a:solidFill>
              </a:rPr>
              <a:t>Analytical experimental research</a:t>
            </a:r>
          </a:p>
          <a:p>
            <a:pPr marL="571500" indent="-571500"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romanLcPeriod"/>
              <a:defRPr/>
            </a:pPr>
            <a:r>
              <a:rPr lang="en-US" dirty="0">
                <a:solidFill>
                  <a:srgbClr val="C00000"/>
                </a:solidFill>
              </a:rPr>
              <a:t>Analytical observational research</a:t>
            </a:r>
          </a:p>
          <a:p>
            <a:pPr marL="571500" indent="-571500"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romanLcPeriod"/>
              <a:defRPr/>
            </a:pPr>
            <a:r>
              <a:rPr lang="en-US" dirty="0">
                <a:solidFill>
                  <a:srgbClr val="C00000"/>
                </a:solidFill>
              </a:rPr>
              <a:t>       - section (cross-sectional) </a:t>
            </a:r>
            <a:r>
              <a:rPr lang="tr-TR" dirty="0" err="1" smtClean="0">
                <a:solidFill>
                  <a:srgbClr val="C00000"/>
                </a:solidFill>
              </a:rPr>
              <a:t>study</a:t>
            </a:r>
            <a:endParaRPr lang="en-US" dirty="0">
              <a:solidFill>
                <a:srgbClr val="C00000"/>
              </a:solidFill>
            </a:endParaRPr>
          </a:p>
          <a:p>
            <a:pPr marL="571500" indent="-571500"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romanLcPeriod"/>
              <a:defRPr/>
            </a:pPr>
            <a:r>
              <a:rPr lang="en-US" dirty="0">
                <a:solidFill>
                  <a:srgbClr val="C00000"/>
                </a:solidFill>
              </a:rPr>
              <a:t>       - longitudinal study</a:t>
            </a:r>
          </a:p>
          <a:p>
            <a:pPr marL="571500" indent="-571500"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romanLcPeriod"/>
              <a:defRPr/>
            </a:pPr>
            <a:r>
              <a:rPr lang="tr-TR" dirty="0" smtClean="0">
                <a:solidFill>
                  <a:srgbClr val="C00000"/>
                </a:solidFill>
              </a:rPr>
              <a:t>Case-</a:t>
            </a:r>
            <a:r>
              <a:rPr lang="tr-TR" dirty="0" err="1" smtClean="0">
                <a:solidFill>
                  <a:srgbClr val="C00000"/>
                </a:solidFill>
              </a:rPr>
              <a:t>control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study</a:t>
            </a:r>
            <a:endParaRPr lang="en-US" dirty="0" smtClean="0">
              <a:solidFill>
                <a:srgbClr val="C00000"/>
              </a:solidFill>
            </a:endParaRPr>
          </a:p>
          <a:p>
            <a:pPr marL="571500" indent="-571500"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romanLcPeriod"/>
              <a:defRPr/>
            </a:pPr>
            <a:r>
              <a:rPr lang="en-US" dirty="0" smtClean="0">
                <a:solidFill>
                  <a:srgbClr val="C00000"/>
                </a:solidFill>
              </a:rPr>
              <a:t>Cohort study</a:t>
            </a:r>
          </a:p>
          <a:p>
            <a:pPr marL="571500" indent="-571500"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romanLcPeriod"/>
              <a:defRPr/>
            </a:pPr>
            <a:r>
              <a:rPr lang="en-US" dirty="0" smtClean="0">
                <a:solidFill>
                  <a:srgbClr val="C00000"/>
                </a:solidFill>
              </a:rPr>
              <a:t>Model </a:t>
            </a:r>
            <a:r>
              <a:rPr lang="en-US" dirty="0">
                <a:solidFill>
                  <a:srgbClr val="C00000"/>
                </a:solidFill>
              </a:rPr>
              <a:t>study</a:t>
            </a:r>
          </a:p>
          <a:p>
            <a:pPr marL="571500" indent="-571500">
              <a:buClr>
                <a:schemeClr val="accent6">
                  <a:lumMod val="40000"/>
                  <a:lumOff val="60000"/>
                </a:schemeClr>
              </a:buClr>
              <a:buFont typeface="+mj-lt"/>
              <a:buAutoNum type="romanLcPeriod"/>
              <a:defRPr/>
            </a:pPr>
            <a:r>
              <a:rPr lang="tr-TR" dirty="0" err="1" smtClean="0">
                <a:solidFill>
                  <a:srgbClr val="C00000"/>
                </a:solidFill>
              </a:rPr>
              <a:t>Continuous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monitoring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9756EDF-B79A-4192-95AE-7EA488F72C7B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263053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solidFill>
                  <a:schemeClr val="accent1"/>
                </a:solidFill>
              </a:rPr>
              <a:t>Qualitative examination</a:t>
            </a:r>
            <a:endParaRPr lang="en-US" altLang="tr-TR" b="1" smtClean="0">
              <a:solidFill>
                <a:schemeClr val="accent1"/>
              </a:solidFill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It is based on subjective observations of the disease and its possible causes.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  These observations may be related to the distribution, spread, host, ecology and infectious disease transmission of the disease in natural conditions.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tr-TR" smtClean="0">
              <a:solidFill>
                <a:srgbClr val="C0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There is no measurement and counting in the qualitative examination.</a:t>
            </a:r>
            <a:endParaRPr lang="en-US" altLang="tr-TR" smtClean="0"/>
          </a:p>
          <a:p>
            <a:pPr eaLnBrk="1" hangingPunct="1"/>
            <a:endParaRPr lang="en-US" altLang="tr-TR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6A9F0C1-BA9B-4C11-A912-9E9FC14CCFA0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891241"/>
      </p:ext>
    </p:extLst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800" b="1">
                <a:solidFill>
                  <a:schemeClr val="accent1"/>
                </a:solidFill>
              </a:rPr>
              <a:t>Quantitative research</a:t>
            </a:r>
            <a:endParaRPr lang="en-US" altLang="tr-TR" sz="2800" b="1">
              <a:solidFill>
                <a:schemeClr val="accent1"/>
              </a:solidFill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>
              <a:solidFill>
                <a:srgbClr val="C0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Disease is based on numerical data about events and related factors, and their numerical analysis.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tr-TR" smtClean="0">
              <a:solidFill>
                <a:srgbClr val="C00000"/>
              </a:solidFill>
            </a:endParaRP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Measurement or counting is done.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33B1A96-F35A-4F78-9417-A571013BFB38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057538"/>
      </p:ext>
    </p:extLst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800" b="1">
                <a:solidFill>
                  <a:schemeClr val="accent1"/>
                </a:solidFill>
              </a:rPr>
              <a:t>Analytical experimental investigations</a:t>
            </a:r>
            <a:endParaRPr lang="en-US" altLang="tr-TR" sz="2800" b="1">
              <a:solidFill>
                <a:schemeClr val="accent1"/>
              </a:solidFill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>
          <a:xfrm>
            <a:off x="1825625" y="1527175"/>
            <a:ext cx="8504238" cy="457200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en-US" altLang="tr-TR" smtClean="0">
                <a:solidFill>
                  <a:srgbClr val="C00000"/>
                </a:solidFill>
              </a:rPr>
              <a:t>Experimental research is the study of experiments conducted on specially selected animals with controlled conditions in a particular farm, livestock breeding or research institution.</a:t>
            </a:r>
            <a:endParaRPr lang="en-US" altLang="tr-TR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7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"/>
              <a:defRPr sz="2200">
                <a:solidFill>
                  <a:schemeClr val="tx2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B32C16"/>
              </a:buClr>
              <a:buSzPct val="75000"/>
              <a:buFont typeface="Wingdings 2" panose="05020102010507070707" pitchFamily="18" charset="2"/>
              <a:buChar char="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F5CD2D"/>
              </a:buClr>
              <a:buSzPct val="70000"/>
              <a:buFont typeface="Wingdings" panose="05000000000000000000" pitchFamily="2" charset="2"/>
              <a:buChar char=""/>
              <a:defRPr sz="2000">
                <a:solidFill>
                  <a:schemeClr val="tx2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EBAD5"/>
              </a:buClr>
              <a:buChar char="•"/>
              <a:defRPr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CC429AE-2170-45F0-B7C3-42D7AB991DC7}" type="slidenum">
              <a:rPr lang="en-US" altLang="tr-TR" sz="1600">
                <a:solidFill>
                  <a:srgbClr val="9D251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tr-TR" sz="1600">
              <a:solidFill>
                <a:srgbClr val="9D25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18998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</Words>
  <Application>Microsoft Office PowerPoint</Application>
  <PresentationFormat>Geniş ekran</PresentationFormat>
  <Paragraphs>36</Paragraphs>
  <Slides>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Georgia</vt:lpstr>
      <vt:lpstr>Wingdings 2</vt:lpstr>
      <vt:lpstr>Office Teması</vt:lpstr>
      <vt:lpstr>Analytic Epidemiology  </vt:lpstr>
      <vt:lpstr>EPIDEMIOLOGICAL RESEARCH</vt:lpstr>
      <vt:lpstr>TYPES of EPIDEMIOLOGICAL RESEARCH</vt:lpstr>
      <vt:lpstr>Qualitative examination</vt:lpstr>
      <vt:lpstr>Quantitative research</vt:lpstr>
      <vt:lpstr>Analytical experimental investigations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Analytic Epidemiology  </dc:title>
  <dc:creator>Inci Basak Kaya</dc:creator>
  <cp:lastModifiedBy>Inci Basak Kaya</cp:lastModifiedBy>
  <cp:revision>1</cp:revision>
  <dcterms:created xsi:type="dcterms:W3CDTF">2018-02-16T10:57:49Z</dcterms:created>
  <dcterms:modified xsi:type="dcterms:W3CDTF">2018-02-16T10:58:04Z</dcterms:modified>
</cp:coreProperties>
</file>