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28" y="-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C0935-6D1A-4CC5-883B-40D583A3C5B2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90A4F-F5F3-4A22-B353-0CB90A566BA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2980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5101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266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52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906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99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8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374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80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3092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0169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52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D9E23-ECC7-4CEE-AD5E-026A87C0E199}" type="datetimeFigureOut">
              <a:rPr lang="tr-TR" smtClean="0"/>
              <a:t>31.1.2017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A72-C48A-4AE5-B7BD-DDBD84B883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24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032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821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ÇARPIŞMALARDA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ENERJİ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10859" y="1635646"/>
            <a:ext cx="843498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Bu ünitede çarpışmadan sonraki hızları belirlemek için momentumun korunumu </a:t>
            </a:r>
            <a:r>
              <a:rPr lang="tr-TR" sz="1400" dirty="0" smtClean="0"/>
              <a:t>yasasını kullandık.</a:t>
            </a:r>
          </a:p>
          <a:p>
            <a:endParaRPr lang="tr-TR" sz="1400" dirty="0"/>
          </a:p>
          <a:p>
            <a:r>
              <a:rPr lang="tr-TR" sz="1400" dirty="0" smtClean="0"/>
              <a:t>Enerji </a:t>
            </a:r>
            <a:r>
              <a:rPr lang="tr-TR" sz="1400" dirty="0"/>
              <a:t>kavramı burada neye karşılık gelir? Bir bilardo topunun </a:t>
            </a:r>
            <a:r>
              <a:rPr lang="tr-TR" sz="1400" dirty="0" smtClean="0"/>
              <a:t>durağan haldeki </a:t>
            </a:r>
            <a:r>
              <a:rPr lang="tr-TR" sz="1400" dirty="0"/>
              <a:t>diğerine çarpıp hızını ona aktardığı en basit çarpışmada kinetik enerji kaybı </a:t>
            </a:r>
            <a:r>
              <a:rPr lang="tr-TR" sz="1400" dirty="0" smtClean="0"/>
              <a:t>söz konusu </a:t>
            </a:r>
            <a:r>
              <a:rPr lang="tr-TR" sz="1400" dirty="0"/>
              <a:t>değildir.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tür çarpışmalar </a:t>
            </a:r>
            <a:r>
              <a:rPr lang="tr-TR" sz="1400" b="1" dirty="0"/>
              <a:t>tam elastik </a:t>
            </a:r>
            <a:r>
              <a:rPr lang="tr-TR" sz="1400" dirty="0"/>
              <a:t>olarak adlandırılır.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Çoğu </a:t>
            </a:r>
            <a:r>
              <a:rPr lang="tr-TR" sz="1400" dirty="0"/>
              <a:t>çarpışma </a:t>
            </a:r>
            <a:r>
              <a:rPr lang="tr-TR" sz="1400" dirty="0" smtClean="0"/>
              <a:t>tam olarak </a:t>
            </a:r>
            <a:r>
              <a:rPr lang="tr-TR" sz="1400" dirty="0"/>
              <a:t>elastik değildir; çarpışma sonundaki kinetik enerji öncesindeki kinetik enerjiden</a:t>
            </a:r>
          </a:p>
          <a:p>
            <a:r>
              <a:rPr lang="tr-TR" sz="1400" dirty="0"/>
              <a:t>daha azdır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Kinetik </a:t>
            </a:r>
            <a:r>
              <a:rPr lang="tr-TR" sz="1400" dirty="0"/>
              <a:t>enerjinin korunmadığı bu tür çarpışmalara </a:t>
            </a:r>
            <a:r>
              <a:rPr lang="tr-TR" sz="1400" b="1" dirty="0" err="1"/>
              <a:t>inelastik</a:t>
            </a:r>
            <a:r>
              <a:rPr lang="tr-TR" sz="1400" b="1" dirty="0"/>
              <a:t> </a:t>
            </a:r>
            <a:r>
              <a:rPr lang="tr-TR" sz="1400" dirty="0" smtClean="0"/>
              <a:t>çarpışmalar denir </a:t>
            </a:r>
            <a:r>
              <a:rPr lang="tr-TR" sz="1400" dirty="0"/>
              <a:t>ve enerji farkı ısı enerjisine dönüşür.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3725073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635895" y="1875309"/>
            <a:ext cx="2180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BÖLÜM 3</a:t>
            </a:r>
            <a:endParaRPr lang="tr-TR" sz="4000" b="1" u="sng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2915816" y="2583195"/>
            <a:ext cx="32855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 ve Enerjinin</a:t>
            </a:r>
          </a:p>
          <a:p>
            <a:pPr algn="ctr"/>
            <a:r>
              <a:rPr lang="tr-TR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Korunumu</a:t>
            </a:r>
          </a:p>
        </p:txBody>
      </p:sp>
    </p:spTree>
    <p:extLst>
      <p:ext uri="{BB962C8B-B14F-4D97-AF65-F5344CB8AC3E}">
        <p14:creationId xmlns:p14="http://schemas.microsoft.com/office/powerpoint/2010/main" val="1494450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MOMENTUM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2067694"/>
            <a:ext cx="90269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/>
              <a:t>Momentum </a:t>
            </a:r>
            <a:r>
              <a:rPr lang="tr-TR" sz="1400" dirty="0"/>
              <a:t>bir cismin kütlesi ile hızının çarpımı olarak tanımlanır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Dolayısıyla momentumun </a:t>
            </a:r>
            <a:r>
              <a:rPr lang="tr-TR" sz="1400" dirty="0" err="1"/>
              <a:t>SI’daki</a:t>
            </a:r>
            <a:r>
              <a:rPr lang="tr-TR" sz="1400" dirty="0"/>
              <a:t> birimi </a:t>
            </a:r>
            <a:r>
              <a:rPr lang="tr-TR" sz="1400" dirty="0" err="1"/>
              <a:t>kg∙m</a:t>
            </a:r>
            <a:r>
              <a:rPr lang="tr-TR" sz="1400" dirty="0"/>
              <a:t>/s’dir.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Momentum </a:t>
            </a:r>
            <a:r>
              <a:rPr lang="tr-TR" sz="1400" dirty="0"/>
              <a:t>kavramının değerini daha </a:t>
            </a:r>
            <a:r>
              <a:rPr lang="tr-TR" sz="1400" dirty="0" smtClean="0"/>
              <a:t>iyi anlayabilmek </a:t>
            </a:r>
            <a:r>
              <a:rPr lang="tr-TR" sz="1400" dirty="0"/>
              <a:t>için önceki bir tanıma dönelim.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İvme</a:t>
            </a:r>
            <a:r>
              <a:rPr lang="tr-TR" sz="1400" dirty="0"/>
              <a:t>, hızdaki değişimin geçen </a:t>
            </a:r>
            <a:r>
              <a:rPr lang="tr-TR" sz="1400" dirty="0" smtClean="0"/>
              <a:t>zamana oranı </a:t>
            </a:r>
            <a:r>
              <a:rPr lang="tr-TR" sz="1400" dirty="0"/>
              <a:t>olarak tanımlanmıştı.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270518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591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SÜRTÜNME VE </a:t>
            </a:r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DÜNYA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563638"/>
            <a:ext cx="843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Sürtünmenin etkisini şu ana kadar ihmal ettik.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Arabaların </a:t>
            </a:r>
            <a:r>
              <a:rPr lang="tr-TR" sz="1400" dirty="0"/>
              <a:t>ve kamyonların </a:t>
            </a:r>
            <a:r>
              <a:rPr lang="tr-TR" sz="1400" dirty="0" smtClean="0"/>
              <a:t>çarpışmalardan hemen </a:t>
            </a:r>
            <a:r>
              <a:rPr lang="tr-TR" sz="1400" dirty="0"/>
              <a:t>önce ve sonra momentumlarından bahsettik.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Fakat </a:t>
            </a:r>
            <a:r>
              <a:rPr lang="tr-TR" sz="1400" dirty="0"/>
              <a:t>göçük nedeniyle </a:t>
            </a:r>
            <a:r>
              <a:rPr lang="tr-TR" sz="1400" dirty="0" smtClean="0"/>
              <a:t>ayrılan parçalarla </a:t>
            </a:r>
            <a:r>
              <a:rPr lang="tr-TR" sz="1400" dirty="0"/>
              <a:t>ilgili bir şey söylemedik.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durumda momentuma ne olur? </a:t>
            </a:r>
            <a:r>
              <a:rPr lang="tr-TR" sz="1400" dirty="0" smtClean="0"/>
              <a:t>Yanıt momentumun </a:t>
            </a:r>
            <a:r>
              <a:rPr lang="tr-TR" sz="1400" dirty="0"/>
              <a:t>dünyaya transfer edildiğidir.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Transfer </a:t>
            </a:r>
            <a:r>
              <a:rPr lang="tr-TR" sz="1400" dirty="0"/>
              <a:t>edilen bu momentum </a:t>
            </a:r>
            <a:r>
              <a:rPr lang="tr-TR" sz="1400" dirty="0" smtClean="0"/>
              <a:t>dünyanın dönüş </a:t>
            </a:r>
            <a:r>
              <a:rPr lang="tr-TR" sz="1400" dirty="0"/>
              <a:t>hızını değiştirir.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İlk </a:t>
            </a:r>
            <a:r>
              <a:rPr lang="tr-TR" sz="1400" dirty="0"/>
              <a:t>bakışta bir kamyon kadar küçük bir cismin dünyanın </a:t>
            </a:r>
            <a:r>
              <a:rPr lang="tr-TR" sz="1400" dirty="0" smtClean="0"/>
              <a:t>hızını etkileyebileceği </a:t>
            </a:r>
            <a:r>
              <a:rPr lang="tr-TR" sz="1400" dirty="0"/>
              <a:t>inanması zor gözükebilir; fakat zaten etkinin ölçülebilecek </a:t>
            </a:r>
            <a:r>
              <a:rPr lang="tr-TR" sz="1400" dirty="0" smtClean="0"/>
              <a:t>büyüklükte olduğunu </a:t>
            </a:r>
            <a:r>
              <a:rPr lang="tr-TR" sz="1400" dirty="0"/>
              <a:t>söylememekteyiz.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52904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3754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</a:t>
            </a:r>
            <a:endParaRPr lang="tr-TR" sz="20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529506" y="1851670"/>
            <a:ext cx="84349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Fizikte iş, bileşke kuvvet ile kuvvetin uygulandığı süredeki </a:t>
            </a:r>
            <a:r>
              <a:rPr lang="tr-TR" sz="1400" dirty="0" err="1"/>
              <a:t>yerdeğiştirmenin</a:t>
            </a:r>
            <a:r>
              <a:rPr lang="tr-TR" sz="1400" dirty="0"/>
              <a:t> </a:t>
            </a:r>
            <a:r>
              <a:rPr lang="tr-TR" sz="1400" dirty="0" smtClean="0"/>
              <a:t>çarpımı olarak </a:t>
            </a:r>
            <a:r>
              <a:rPr lang="tr-TR" sz="1400" dirty="0"/>
              <a:t>tanımlanır ve denklemi W = </a:t>
            </a:r>
            <a:r>
              <a:rPr lang="tr-TR" sz="1400" b="1" dirty="0" err="1"/>
              <a:t>F·d</a:t>
            </a:r>
            <a:r>
              <a:rPr lang="tr-TR" sz="1400" b="1" dirty="0"/>
              <a:t> </a:t>
            </a:r>
            <a:r>
              <a:rPr lang="tr-TR" sz="1400" dirty="0"/>
              <a:t>olarak ifade edilir.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</a:t>
            </a:r>
            <a:r>
              <a:rPr lang="tr-TR" sz="1400" dirty="0"/>
              <a:t>, bir tuğlayı yerden 6 </a:t>
            </a:r>
            <a:r>
              <a:rPr lang="tr-TR" sz="1400" dirty="0" smtClean="0"/>
              <a:t>metre kaldırdığınızda </a:t>
            </a:r>
            <a:r>
              <a:rPr lang="tr-TR" sz="1400" dirty="0"/>
              <a:t>3 metreye çıkarmanıza kıyasla iki kat iş yapmış olmanız nedeniyle</a:t>
            </a:r>
          </a:p>
          <a:p>
            <a:r>
              <a:rPr lang="tr-TR" sz="1400" dirty="0"/>
              <a:t>kelimenin günlük hayatta kullanımına karşılık gelebilir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Aynı </a:t>
            </a:r>
            <a:r>
              <a:rPr lang="tr-TR" sz="1400" dirty="0"/>
              <a:t>şekilde bir tuğla yerine </a:t>
            </a:r>
            <a:r>
              <a:rPr lang="tr-TR" sz="1400" dirty="0" smtClean="0"/>
              <a:t>50 tuğlayı </a:t>
            </a:r>
            <a:r>
              <a:rPr lang="tr-TR" sz="1400" dirty="0"/>
              <a:t>3 metre yüksekliğe kaldırdığınızı düşünün.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Tek </a:t>
            </a:r>
            <a:r>
              <a:rPr lang="tr-TR" sz="1400" dirty="0"/>
              <a:t>bir tuğlayı kaldırmaya </a:t>
            </a:r>
            <a:r>
              <a:rPr lang="tr-TR" sz="1400" dirty="0" smtClean="0"/>
              <a:t>karşılık gelen </a:t>
            </a:r>
            <a:r>
              <a:rPr lang="tr-TR" sz="1400" dirty="0"/>
              <a:t>işten 50 kat fazla iş yapmış olursunuz.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04607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64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GÜÇ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2139702"/>
            <a:ext cx="84349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Güç, işin gerçekleştiği zamana oranına denir, eşitlik olarak </a:t>
            </a:r>
            <a:r>
              <a:rPr lang="tr-TR" sz="1400" i="1" dirty="0"/>
              <a:t>P = W/t </a:t>
            </a:r>
            <a:r>
              <a:rPr lang="tr-TR" sz="1400" dirty="0"/>
              <a:t>olarak ifade edilir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/>
              <a:t>Burada yine günlük bir terim ölçülebilir biçimde tanımlanmıştır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Belli </a:t>
            </a:r>
            <a:r>
              <a:rPr lang="tr-TR" sz="1400" dirty="0"/>
              <a:t>bir sürede </a:t>
            </a:r>
            <a:r>
              <a:rPr lang="tr-TR" sz="1400" dirty="0" smtClean="0"/>
              <a:t>güçlü bir </a:t>
            </a:r>
            <a:r>
              <a:rPr lang="tr-TR" sz="1400" dirty="0"/>
              <a:t>motor daha az güçlü bir motora oranla daha </a:t>
            </a:r>
            <a:r>
              <a:rPr lang="tr-TR" sz="1400" dirty="0" smtClean="0"/>
              <a:t>çok </a:t>
            </a:r>
            <a:r>
              <a:rPr lang="tr-TR" sz="1400" dirty="0"/>
              <a:t>iş yapabilir.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44984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250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POTANSİYEL ENERJİ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563638"/>
            <a:ext cx="84349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Enerji, iş yapma kabiliyeti olarak tanımlanır.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Elektrik </a:t>
            </a:r>
            <a:r>
              <a:rPr lang="tr-TR" sz="1400" dirty="0"/>
              <a:t>enerjisi, ısı ve nükleer enerji </a:t>
            </a:r>
            <a:r>
              <a:rPr lang="tr-TR" sz="1400" dirty="0" smtClean="0"/>
              <a:t>gibi birçok </a:t>
            </a:r>
            <a:r>
              <a:rPr lang="tr-TR" sz="1400" dirty="0"/>
              <a:t>çeşide sahiptir. </a:t>
            </a:r>
            <a:endParaRPr lang="tr-TR" sz="1400" dirty="0" smtClean="0"/>
          </a:p>
          <a:p>
            <a:endParaRPr lang="tr-TR" sz="1400" dirty="0" smtClean="0"/>
          </a:p>
          <a:p>
            <a:r>
              <a:rPr lang="tr-TR" sz="1400" dirty="0" smtClean="0"/>
              <a:t>Bu </a:t>
            </a:r>
            <a:r>
              <a:rPr lang="tr-TR" sz="1400" dirty="0"/>
              <a:t>bölümde öncelikli olarak iki çeşit enerjiyle </a:t>
            </a:r>
            <a:r>
              <a:rPr lang="tr-TR" sz="1400" dirty="0" smtClean="0"/>
              <a:t>ilgileneceğiz: çekim </a:t>
            </a:r>
            <a:r>
              <a:rPr lang="tr-TR" sz="1400" dirty="0"/>
              <a:t>potansiyel enerjisi ve kinetik </a:t>
            </a:r>
            <a:r>
              <a:rPr lang="tr-TR" sz="1400" dirty="0" smtClean="0"/>
              <a:t>enerji. </a:t>
            </a:r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cisim, konumundan ötürü enerjiye, iş yapabilme kabiliyetine sahiptir. </a:t>
            </a:r>
            <a:endParaRPr lang="tr-TR" sz="1400" dirty="0" smtClean="0"/>
          </a:p>
          <a:p>
            <a:endParaRPr lang="tr-TR" sz="1400" dirty="0" smtClean="0"/>
          </a:p>
          <a:p>
            <a:r>
              <a:rPr lang="tr-TR" sz="1400" dirty="0" smtClean="0"/>
              <a:t>Yerden belli bir </a:t>
            </a:r>
            <a:r>
              <a:rPr lang="tr-TR" sz="1400" dirty="0"/>
              <a:t>yükseklikteki cisim düştüğünde bir kuvvet uygular.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enerjinin ana kaynağı </a:t>
            </a:r>
            <a:r>
              <a:rPr lang="tr-TR" sz="1400" dirty="0" smtClean="0"/>
              <a:t>yerçekimi olduğu </a:t>
            </a:r>
            <a:r>
              <a:rPr lang="tr-TR" sz="1400" dirty="0"/>
              <a:t>için, buna </a:t>
            </a:r>
            <a:r>
              <a:rPr lang="tr-TR" sz="1400" b="1" dirty="0"/>
              <a:t>çekim potansiyel enerjisi </a:t>
            </a:r>
            <a:r>
              <a:rPr lang="tr-TR" sz="1400" dirty="0"/>
              <a:t>adı verilir ve kısaca potansiyel enerji denir.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6723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1798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KİNETİK ENERJİ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33739" y="1419622"/>
            <a:ext cx="45465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Şekilde görülen sarkaç ayakkabıya çarpmak üzeredir.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 </a:t>
            </a:r>
            <a:r>
              <a:rPr lang="tr-TR" sz="1400" dirty="0"/>
              <a:t>konumundayken </a:t>
            </a:r>
            <a:r>
              <a:rPr lang="tr-TR" sz="1400" dirty="0" smtClean="0"/>
              <a:t>potansiyel enerjiye </a:t>
            </a:r>
            <a:r>
              <a:rPr lang="tr-TR" sz="1400" dirty="0"/>
              <a:t>sahiptir.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Ayakkabıya </a:t>
            </a:r>
            <a:r>
              <a:rPr lang="tr-TR" sz="1400" dirty="0"/>
              <a:t>çarpmadan tam önce, ayakkabının seviyesine </a:t>
            </a:r>
            <a:r>
              <a:rPr lang="tr-TR" sz="1400" dirty="0" smtClean="0"/>
              <a:t>inmiş ve </a:t>
            </a:r>
            <a:r>
              <a:rPr lang="tr-TR" sz="1400" dirty="0"/>
              <a:t>potansiyel enerjisini kaybetmiştir.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Bu </a:t>
            </a:r>
            <a:r>
              <a:rPr lang="tr-TR" sz="1400" dirty="0"/>
              <a:t>durumda potansiyel enerjisini </a:t>
            </a:r>
            <a:r>
              <a:rPr lang="tr-TR" sz="1400" dirty="0" smtClean="0"/>
              <a:t>kaybettiyse ayakkabıyı </a:t>
            </a:r>
            <a:r>
              <a:rPr lang="tr-TR" sz="1400" dirty="0"/>
              <a:t>nasıl hareket ettirir? Çünkü sarkaç halen enerjiye sahiptir ancak bu </a:t>
            </a:r>
            <a:r>
              <a:rPr lang="tr-TR" sz="1400" dirty="0" smtClean="0"/>
              <a:t>enerji konumundan </a:t>
            </a:r>
            <a:r>
              <a:rPr lang="tr-TR" sz="1400" dirty="0"/>
              <a:t>değil hareketinden gelmektedir.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Bir </a:t>
            </a:r>
            <a:r>
              <a:rPr lang="tr-TR" sz="1400" dirty="0"/>
              <a:t>cismin hareketinden dolayı </a:t>
            </a:r>
            <a:r>
              <a:rPr lang="tr-TR" sz="1400" dirty="0" smtClean="0"/>
              <a:t>kazandığı enerji </a:t>
            </a:r>
            <a:r>
              <a:rPr lang="tr-TR" sz="1400" b="1" dirty="0"/>
              <a:t>kinetik enerji</a:t>
            </a:r>
            <a:r>
              <a:rPr lang="tr-TR" sz="1400" dirty="0"/>
              <a:t>dir.</a:t>
            </a:r>
            <a:endParaRPr lang="tr-TR" sz="1600" dirty="0"/>
          </a:p>
        </p:txBody>
      </p:sp>
      <p:pic>
        <p:nvPicPr>
          <p:cNvPr id="1026" name="Picture 2" descr="C:\Users\Taliha\Desktop\Serdar\SUNUM\PNG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83518"/>
            <a:ext cx="4062775" cy="447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24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9507" y="627534"/>
            <a:ext cx="22989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ENERJİ KORUNUMU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529507" y="1491630"/>
            <a:ext cx="84349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Bir sarkaç, bir önceki örnekte ayakkabıya çarpması gibi bir iş yapmadığı </a:t>
            </a:r>
            <a:r>
              <a:rPr lang="tr-TR" sz="1400" dirty="0" smtClean="0"/>
              <a:t>sürece, bırakıldığı </a:t>
            </a:r>
            <a:r>
              <a:rPr lang="tr-TR" sz="1400" dirty="0"/>
              <a:t>yükseklikten hep aynı yüksekliğe çıkar.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Sarkaç </a:t>
            </a:r>
            <a:r>
              <a:rPr lang="tr-TR" sz="1400" dirty="0"/>
              <a:t>salınımı esnasında </a:t>
            </a:r>
            <a:r>
              <a:rPr lang="tr-TR" sz="1400" dirty="0" smtClean="0"/>
              <a:t>herhangi bir </a:t>
            </a:r>
            <a:r>
              <a:rPr lang="tr-TR" sz="1400" dirty="0"/>
              <a:t>şeye çarpmadığı takdirde harekete başladığı </a:t>
            </a:r>
            <a:r>
              <a:rPr lang="tr-TR" sz="1400" dirty="0" err="1"/>
              <a:t>yükselikle</a:t>
            </a:r>
            <a:r>
              <a:rPr lang="tr-TR" sz="1400" dirty="0"/>
              <a:t> neredeyse aynı </a:t>
            </a:r>
            <a:r>
              <a:rPr lang="tr-TR" sz="1400" dirty="0" smtClean="0"/>
              <a:t>yüksekliğe çıkar.</a:t>
            </a:r>
          </a:p>
          <a:p>
            <a:endParaRPr lang="tr-TR" sz="1400" dirty="0"/>
          </a:p>
          <a:p>
            <a:r>
              <a:rPr lang="tr-TR" sz="1400" dirty="0" smtClean="0"/>
              <a:t>Tam </a:t>
            </a:r>
            <a:r>
              <a:rPr lang="tr-TR" sz="1400" dirty="0"/>
              <a:t>olarak aynı yüksekliğe erişememesinin sebebi sarkacın hareketi </a:t>
            </a:r>
            <a:r>
              <a:rPr lang="tr-TR" sz="1400" dirty="0" smtClean="0"/>
              <a:t>esnasında ortamı </a:t>
            </a:r>
            <a:r>
              <a:rPr lang="tr-TR" sz="1400" dirty="0"/>
              <a:t>dolduran hava üzerinde iş yapmasıdır</a:t>
            </a:r>
            <a:r>
              <a:rPr lang="tr-TR" sz="1400" dirty="0" smtClean="0"/>
              <a:t>.</a:t>
            </a:r>
          </a:p>
          <a:p>
            <a:endParaRPr lang="tr-TR" sz="1400" dirty="0"/>
          </a:p>
          <a:p>
            <a:r>
              <a:rPr lang="tr-TR" sz="1400" dirty="0" smtClean="0"/>
              <a:t>Sarkaç </a:t>
            </a:r>
            <a:r>
              <a:rPr lang="tr-TR" sz="1400" dirty="0"/>
              <a:t>hava molekülleri üzerine </a:t>
            </a:r>
            <a:r>
              <a:rPr lang="tr-TR" sz="1400" dirty="0" smtClean="0"/>
              <a:t>bir kuvvet </a:t>
            </a:r>
            <a:r>
              <a:rPr lang="tr-TR" sz="1400" dirty="0"/>
              <a:t>uygular ve onları iter. </a:t>
            </a:r>
            <a:endParaRPr lang="tr-TR" sz="1400" dirty="0" smtClean="0"/>
          </a:p>
          <a:p>
            <a:endParaRPr lang="tr-TR" sz="1400" dirty="0"/>
          </a:p>
          <a:p>
            <a:r>
              <a:rPr lang="tr-TR" sz="1400" dirty="0" smtClean="0"/>
              <a:t>Fakat </a:t>
            </a:r>
            <a:r>
              <a:rPr lang="tr-TR" sz="1400" dirty="0"/>
              <a:t>sarkaç çok hızlı hareket etmiyorsa hava </a:t>
            </a:r>
            <a:r>
              <a:rPr lang="tr-TR" sz="1400" dirty="0" smtClean="0"/>
              <a:t>molekülleri üzerinde </a:t>
            </a:r>
            <a:r>
              <a:rPr lang="tr-TR" sz="1400" dirty="0"/>
              <a:t>büyük bir kuvvet uygulamıyordur ve orijinal yüksekliğe daha yakın </a:t>
            </a:r>
            <a:r>
              <a:rPr lang="tr-TR" sz="1400" dirty="0" smtClean="0"/>
              <a:t>bir yüksekliğe </a:t>
            </a:r>
            <a:r>
              <a:rPr lang="tr-TR" sz="1400" dirty="0"/>
              <a:t>erişir.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13164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ÖLÜM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BÖLÜM2</Template>
  <TotalTime>17</TotalTime>
  <Words>552</Words>
  <Application>Microsoft Office PowerPoint</Application>
  <PresentationFormat>Ekran Gösterisi (16:9)</PresentationFormat>
  <Paragraphs>81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BÖLÜM2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Taliha</dc:creator>
  <cp:lastModifiedBy>Taliha</cp:lastModifiedBy>
  <cp:revision>3</cp:revision>
  <dcterms:created xsi:type="dcterms:W3CDTF">2017-01-30T07:32:13Z</dcterms:created>
  <dcterms:modified xsi:type="dcterms:W3CDTF">2017-01-31T08:00:40Z</dcterms:modified>
</cp:coreProperties>
</file>