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6" r:id="rId4"/>
    <p:sldId id="267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9" r:id="rId14"/>
    <p:sldId id="27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962DB-B379-44EC-85C1-B4998449163D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956E7-3628-4B6D-BCAB-E10B247337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29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90626" y="877824"/>
            <a:ext cx="4475163" cy="31649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35843" name="Rectangle 2"/>
          <p:cNvSpPr txBox="1">
            <a:spLocks noChangeArrowheads="1"/>
          </p:cNvSpPr>
          <p:nvPr>
            <p:ph type="body"/>
          </p:nvPr>
        </p:nvSpPr>
        <p:spPr>
          <a:xfrm>
            <a:off x="1060450" y="4350304"/>
            <a:ext cx="4740275" cy="35112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190626" y="877824"/>
            <a:ext cx="4475163" cy="31649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36867" name="Rectangle 2"/>
          <p:cNvSpPr txBox="1">
            <a:spLocks noChangeArrowheads="1"/>
          </p:cNvSpPr>
          <p:nvPr>
            <p:ph type="body"/>
          </p:nvPr>
        </p:nvSpPr>
        <p:spPr>
          <a:xfrm>
            <a:off x="1060450" y="4350304"/>
            <a:ext cx="4740275" cy="35112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190626" y="877824"/>
            <a:ext cx="4475163" cy="31649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38915" name="Rectangle 2"/>
          <p:cNvSpPr txBox="1">
            <a:spLocks noChangeArrowheads="1"/>
          </p:cNvSpPr>
          <p:nvPr>
            <p:ph type="body"/>
          </p:nvPr>
        </p:nvSpPr>
        <p:spPr>
          <a:xfrm>
            <a:off x="1060450" y="4350304"/>
            <a:ext cx="4740275" cy="35112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itchFamily="18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9680" rIns="90000" bIns="4500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98000"/>
              </a:lnSpc>
            </a:pPr>
            <a:fld id="{34503A34-F469-4884-B757-63786B8B1BF0}" type="slidenum">
              <a:rPr lang="tr-TR" altLang="tr-TR">
                <a:solidFill>
                  <a:srgbClr val="000000"/>
                </a:solidFill>
                <a:latin typeface="Calibri" pitchFamily="34" charset="0"/>
              </a:rPr>
              <a:pPr eaLnBrk="1" hangingPunct="1">
                <a:lnSpc>
                  <a:spcPct val="98000"/>
                </a:lnSpc>
              </a:pPr>
              <a:t>8</a:t>
            </a:fld>
            <a:fld id="{036DE6AE-7BFE-4FD8-8385-E13F27072F87}" type="slidenum">
              <a:rPr lang="tr-TR" altLang="tr-TR">
                <a:solidFill>
                  <a:srgbClr val="000000"/>
                </a:solidFill>
                <a:latin typeface="Calibri" pitchFamily="34" charset="0"/>
              </a:rPr>
              <a:pPr eaLnBrk="1" hangingPunct="1">
                <a:lnSpc>
                  <a:spcPct val="98000"/>
                </a:lnSpc>
              </a:pPr>
              <a:t>8</a:t>
            </a:fld>
            <a:endParaRPr lang="tr-TR" altLang="tr-TR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DB3-2DF9-45D7-B68E-D7EE70FEE76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C52D-1479-4056-BF18-9CD4298437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13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DB3-2DF9-45D7-B68E-D7EE70FEE76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C52D-1479-4056-BF18-9CD4298437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427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DB3-2DF9-45D7-B68E-D7EE70FEE76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C52D-1479-4056-BF18-9CD4298437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65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DB3-2DF9-45D7-B68E-D7EE70FEE76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C52D-1479-4056-BF18-9CD4298437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68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DB3-2DF9-45D7-B68E-D7EE70FEE76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C52D-1479-4056-BF18-9CD4298437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257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DB3-2DF9-45D7-B68E-D7EE70FEE76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C52D-1479-4056-BF18-9CD4298437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85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DB3-2DF9-45D7-B68E-D7EE70FEE76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C52D-1479-4056-BF18-9CD4298437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911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DB3-2DF9-45D7-B68E-D7EE70FEE76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C52D-1479-4056-BF18-9CD4298437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11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DB3-2DF9-45D7-B68E-D7EE70FEE76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C52D-1479-4056-BF18-9CD4298437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206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DB3-2DF9-45D7-B68E-D7EE70FEE76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C52D-1479-4056-BF18-9CD4298437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45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DB3-2DF9-45D7-B68E-D7EE70FEE76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C52D-1479-4056-BF18-9CD4298437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87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78DB3-2DF9-45D7-B68E-D7EE70FEE760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1C52D-1479-4056-BF18-9CD4298437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15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+mn-lt"/>
              </a:rPr>
              <a:t>ANT330 BİYOİSTATİSTİK</a:t>
            </a:r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+mn-lt"/>
              </a:rPr>
              <a:t>10. 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HAFTA</a:t>
            </a:r>
            <a:endParaRPr lang="tr-T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2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155700"/>
            <a:ext cx="894715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78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292225"/>
            <a:ext cx="88265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591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909763"/>
            <a:ext cx="41052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46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304925"/>
            <a:ext cx="76866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39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108075"/>
            <a:ext cx="71691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54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ANOVA VARYANS ANALİZİ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Ortalamalar arası fark</a:t>
            </a:r>
            <a:endParaRPr lang="tr-TR" sz="2000" dirty="0"/>
          </a:p>
          <a:p>
            <a:r>
              <a:rPr lang="tr-TR" sz="2000" dirty="0" smtClean="0"/>
              <a:t>2 yada daha fazla karşılaştırılabilir durum </a:t>
            </a:r>
          </a:p>
          <a:p>
            <a:r>
              <a:rPr lang="tr-TR" sz="2000" dirty="0" smtClean="0"/>
              <a:t>F-değeri</a:t>
            </a:r>
            <a:endParaRPr lang="tr-TR" sz="2000" dirty="0"/>
          </a:p>
          <a:p>
            <a:r>
              <a:rPr lang="tr-TR" sz="2000" dirty="0" smtClean="0"/>
              <a:t>Grup içi varyasyon / gruplar arası varyasyon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18054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57200" y="1619250"/>
            <a:ext cx="82296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0"/>
          <a:lstStyle>
            <a:lvl1pPr marL="430213" indent="-323850" eaLnBrk="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 eaLnBrk="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 eaLnBrk="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 eaLnBrk="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 eaLnBrk="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ts val="800"/>
              </a:spcBef>
              <a:buClr>
                <a:srgbClr val="E6E6E6"/>
              </a:buClr>
              <a:buSzPct val="45000"/>
              <a:buFont typeface="Wingdings" pitchFamily="2" charset="2"/>
              <a:buChar char=""/>
            </a:pPr>
            <a:r>
              <a:rPr lang="tr-TR" altLang="tr-TR" sz="2400" dirty="0">
                <a:solidFill>
                  <a:schemeClr val="tx1"/>
                </a:solidFill>
                <a:latin typeface="+mn-lt"/>
              </a:rPr>
              <a:t>Bağımsız değişkende çok sayıda grup varsa ANOVA kullanılır. </a:t>
            </a:r>
          </a:p>
          <a:p>
            <a:pPr eaLnBrk="1">
              <a:lnSpc>
                <a:spcPct val="100000"/>
              </a:lnSpc>
              <a:spcBef>
                <a:spcPts val="800"/>
              </a:spcBef>
              <a:buClr>
                <a:srgbClr val="E6E6E6"/>
              </a:buClr>
              <a:buSzPct val="45000"/>
              <a:buFont typeface="Wingdings" pitchFamily="2" charset="2"/>
              <a:buChar char=""/>
            </a:pPr>
            <a:r>
              <a:rPr lang="tr-TR" altLang="tr-TR" sz="2400" dirty="0">
                <a:solidFill>
                  <a:schemeClr val="tx1"/>
                </a:solidFill>
                <a:latin typeface="+mn-lt"/>
              </a:rPr>
              <a:t>ANOVA bağımsız değişkenlerin kendi aralarında nasıl etkileşime girdiklerini ve bu etkileşimlerin bağımlı değişken üzerindeki etkilerini analiz etmek için kullanılır. </a:t>
            </a:r>
          </a:p>
        </p:txBody>
      </p:sp>
    </p:spTree>
    <p:extLst>
      <p:ext uri="{BB962C8B-B14F-4D97-AF65-F5344CB8AC3E}">
        <p14:creationId xmlns:p14="http://schemas.microsoft.com/office/powerpoint/2010/main" val="377272821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1219200"/>
            <a:ext cx="82296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0"/>
          <a:lstStyle>
            <a:lvl1pPr marL="430213" indent="-323850" eaLnBrk="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 eaLnBrk="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 eaLnBrk="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 eaLnBrk="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 eaLnBrk="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>
              <a:lnSpc>
                <a:spcPct val="8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pitchFamily="2" charset="2"/>
              <a:buChar char=""/>
            </a:pPr>
            <a:r>
              <a:rPr lang="tr-TR" altLang="tr-TR" sz="2000" dirty="0">
                <a:solidFill>
                  <a:schemeClr val="tx1"/>
                </a:solidFill>
                <a:latin typeface="+mn-lt"/>
              </a:rPr>
              <a:t>Niye gruplar arasındaki bütün kombinasyonları test etmek için t testi tapmıyoruz da ANOVA yapıyoruz?</a:t>
            </a:r>
          </a:p>
          <a:p>
            <a:pPr eaLnBrk="1">
              <a:lnSpc>
                <a:spcPct val="8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pitchFamily="2" charset="2"/>
              <a:buChar char=""/>
            </a:pPr>
            <a:r>
              <a:rPr lang="tr-TR" altLang="tr-TR" sz="2000" dirty="0">
                <a:solidFill>
                  <a:schemeClr val="tx1"/>
                </a:solidFill>
                <a:latin typeface="+mn-lt"/>
              </a:rPr>
              <a:t>Örneğin, 3 grup olsun. t testini 1-2, 1-3, 2-3 grupları için ayrı ayrı yapmamız </a:t>
            </a:r>
            <a:r>
              <a:rPr lang="tr-TR" altLang="tr-TR" sz="2000" dirty="0" smtClean="0">
                <a:solidFill>
                  <a:schemeClr val="tx1"/>
                </a:solidFill>
                <a:latin typeface="+mn-lt"/>
              </a:rPr>
              <a:t>gereklidir </a:t>
            </a:r>
            <a:endParaRPr lang="tr-TR" altLang="tr-TR" sz="2000" dirty="0">
              <a:solidFill>
                <a:schemeClr val="tx1"/>
              </a:solidFill>
              <a:latin typeface="+mn-lt"/>
            </a:endParaRPr>
          </a:p>
          <a:p>
            <a:pPr eaLnBrk="1">
              <a:lnSpc>
                <a:spcPct val="8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pitchFamily="2" charset="2"/>
              <a:buChar char=""/>
            </a:pPr>
            <a:r>
              <a:rPr lang="tr-TR" altLang="tr-TR" sz="2000" dirty="0">
                <a:solidFill>
                  <a:schemeClr val="tx1"/>
                </a:solidFill>
                <a:latin typeface="+mn-lt"/>
              </a:rPr>
              <a:t>Her testin kendine özgü Tip 1 (yani doğru olduğu halde yanlışlıkla boş hipotezi reddetme olasılığı) hata olasılığı </a:t>
            </a:r>
            <a:r>
              <a:rPr lang="tr-TR" altLang="tr-TR" sz="2000" dirty="0" smtClean="0">
                <a:solidFill>
                  <a:schemeClr val="tx1"/>
                </a:solidFill>
                <a:latin typeface="+mn-lt"/>
              </a:rPr>
              <a:t>vardır </a:t>
            </a:r>
            <a:r>
              <a:rPr lang="tr-TR" altLang="tr-TR" sz="2000" dirty="0">
                <a:solidFill>
                  <a:schemeClr val="tx1"/>
                </a:solidFill>
                <a:latin typeface="+mn-lt"/>
              </a:rPr>
              <a:t>(0,05</a:t>
            </a:r>
            <a:r>
              <a:rPr lang="tr-TR" altLang="tr-TR" sz="2000" dirty="0" smtClean="0">
                <a:solidFill>
                  <a:schemeClr val="tx1"/>
                </a:solidFill>
                <a:latin typeface="+mn-lt"/>
              </a:rPr>
              <a:t>) </a:t>
            </a:r>
            <a:endParaRPr lang="tr-TR" altLang="tr-TR" sz="2000" dirty="0">
              <a:solidFill>
                <a:schemeClr val="tx1"/>
              </a:solidFill>
              <a:latin typeface="+mn-lt"/>
            </a:endParaRPr>
          </a:p>
          <a:p>
            <a:pPr eaLnBrk="1">
              <a:lnSpc>
                <a:spcPct val="8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pitchFamily="2" charset="2"/>
              <a:buChar char=""/>
            </a:pPr>
            <a:r>
              <a:rPr lang="tr-TR" altLang="tr-TR" sz="2000" dirty="0" smtClean="0">
                <a:solidFill>
                  <a:schemeClr val="tx1"/>
                </a:solidFill>
                <a:latin typeface="+mn-lt"/>
              </a:rPr>
              <a:t>her </a:t>
            </a:r>
            <a:r>
              <a:rPr lang="tr-TR" altLang="tr-TR" sz="2000" dirty="0">
                <a:solidFill>
                  <a:schemeClr val="tx1"/>
                </a:solidFill>
                <a:latin typeface="+mn-lt"/>
              </a:rPr>
              <a:t>bir t testinde Tip 1 hatası </a:t>
            </a:r>
            <a:r>
              <a:rPr lang="tr-TR" altLang="tr-TR" sz="2000" b="1" dirty="0">
                <a:solidFill>
                  <a:schemeClr val="tx1"/>
                </a:solidFill>
                <a:latin typeface="+mn-lt"/>
              </a:rPr>
              <a:t>yapmama</a:t>
            </a:r>
            <a:r>
              <a:rPr lang="tr-TR" altLang="tr-TR" sz="2000" dirty="0">
                <a:solidFill>
                  <a:schemeClr val="tx1"/>
                </a:solidFill>
                <a:latin typeface="+mn-lt"/>
              </a:rPr>
              <a:t> olasılığı (</a:t>
            </a:r>
            <a:r>
              <a:rPr lang="tr-TR" altLang="tr-TR" sz="2000" dirty="0" smtClean="0">
                <a:solidFill>
                  <a:schemeClr val="tx1"/>
                </a:solidFill>
                <a:latin typeface="+mn-lt"/>
              </a:rPr>
              <a:t>0,95)</a:t>
            </a:r>
            <a:endParaRPr lang="tr-TR" altLang="tr-TR" sz="2000" dirty="0">
              <a:solidFill>
                <a:schemeClr val="tx1"/>
              </a:solidFill>
              <a:latin typeface="+mn-lt"/>
            </a:endParaRPr>
          </a:p>
          <a:p>
            <a:pPr eaLnBrk="1">
              <a:lnSpc>
                <a:spcPct val="8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pitchFamily="2" charset="2"/>
              <a:buChar char=""/>
            </a:pPr>
            <a:r>
              <a:rPr lang="tr-TR" altLang="tr-TR" sz="2000" dirty="0">
                <a:solidFill>
                  <a:schemeClr val="tx1"/>
                </a:solidFill>
                <a:latin typeface="+mn-lt"/>
              </a:rPr>
              <a:t>Üç t testi olduğuna göre hata yapmama olasılığını üç kez kendisiyle çarpalım: 0,95 * 0,95 * 0,95 = 0,857</a:t>
            </a:r>
          </a:p>
          <a:p>
            <a:pPr eaLnBrk="1">
              <a:lnSpc>
                <a:spcPct val="8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pitchFamily="2" charset="2"/>
              <a:buChar char=""/>
            </a:pPr>
            <a:r>
              <a:rPr lang="tr-TR" altLang="tr-TR" sz="2000" dirty="0">
                <a:solidFill>
                  <a:schemeClr val="tx1"/>
                </a:solidFill>
                <a:latin typeface="+mn-lt"/>
              </a:rPr>
              <a:t>1 - 0,857 = 0,143. Yani Tip 1 hatası yapma olasılığı 0,05’ten 0,143’e </a:t>
            </a:r>
            <a:r>
              <a:rPr lang="tr-TR" altLang="tr-TR" sz="2000" dirty="0" smtClean="0">
                <a:solidFill>
                  <a:schemeClr val="tx1"/>
                </a:solidFill>
                <a:latin typeface="+mn-lt"/>
              </a:rPr>
              <a:t>yükselir</a:t>
            </a:r>
            <a:endParaRPr lang="tr-TR" altLang="tr-TR" sz="2000" dirty="0">
              <a:solidFill>
                <a:schemeClr val="tx1"/>
              </a:solidFill>
              <a:latin typeface="+mn-lt"/>
            </a:endParaRPr>
          </a:p>
          <a:p>
            <a:pPr eaLnBrk="1">
              <a:lnSpc>
                <a:spcPct val="80000"/>
              </a:lnSpc>
              <a:spcBef>
                <a:spcPts val="600"/>
              </a:spcBef>
              <a:buClr>
                <a:srgbClr val="E6E6E6"/>
              </a:buClr>
              <a:buSzPct val="45000"/>
              <a:buFont typeface="Wingdings" pitchFamily="2" charset="2"/>
              <a:buChar char=""/>
            </a:pPr>
            <a:r>
              <a:rPr lang="tr-TR" altLang="tr-TR" sz="2000" dirty="0" smtClean="0">
                <a:solidFill>
                  <a:schemeClr val="tx1"/>
                </a:solidFill>
                <a:latin typeface="+mn-lt"/>
              </a:rPr>
              <a:t>grup </a:t>
            </a:r>
            <a:r>
              <a:rPr lang="tr-TR" altLang="tr-TR" sz="2000" dirty="0">
                <a:solidFill>
                  <a:schemeClr val="tx1"/>
                </a:solidFill>
                <a:latin typeface="+mn-lt"/>
              </a:rPr>
              <a:t>sayısı 3 yerine 5 olsaydı? O zaman 10 t testi yapmak </a:t>
            </a:r>
            <a:r>
              <a:rPr lang="tr-TR" altLang="tr-TR" sz="2000" dirty="0" smtClean="0">
                <a:solidFill>
                  <a:schemeClr val="tx1"/>
                </a:solidFill>
                <a:latin typeface="+mn-lt"/>
              </a:rPr>
              <a:t>gerekir ve hata </a:t>
            </a:r>
            <a:r>
              <a:rPr lang="tr-TR" altLang="tr-TR" sz="2000" dirty="0">
                <a:solidFill>
                  <a:schemeClr val="tx1"/>
                </a:solidFill>
                <a:latin typeface="+mn-lt"/>
              </a:rPr>
              <a:t>oranı 0,40’a yükselirdi.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85800" y="18864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tr-TR" altLang="tr-TR" sz="4000" dirty="0" err="1">
                <a:solidFill>
                  <a:schemeClr val="tx1"/>
                </a:solidFill>
                <a:latin typeface="+mn-lt"/>
              </a:rPr>
              <a:t>ANOVA’nın</a:t>
            </a:r>
            <a:r>
              <a:rPr lang="tr-TR" altLang="tr-TR" sz="4000" dirty="0">
                <a:solidFill>
                  <a:schemeClr val="tx1"/>
                </a:solidFill>
                <a:latin typeface="+mn-lt"/>
              </a:rPr>
              <a:t> t testinden farkı</a:t>
            </a:r>
          </a:p>
        </p:txBody>
      </p:sp>
    </p:spTree>
    <p:extLst>
      <p:ext uri="{BB962C8B-B14F-4D97-AF65-F5344CB8AC3E}">
        <p14:creationId xmlns:p14="http://schemas.microsoft.com/office/powerpoint/2010/main" val="339924832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6573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71438"/>
            <a:ext cx="28575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98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533525"/>
            <a:ext cx="77247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57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7815"/>
            <a:ext cx="5616623" cy="646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40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2920" rIns="90000" bIns="45000"/>
          <a:lstStyle/>
          <a:p>
            <a:pPr marL="341313" indent="-339725" hangingPunct="1"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tr-TR" sz="2400" dirty="0">
                <a:ea typeface="MS Gothic" charset="-128"/>
              </a:rPr>
              <a:t>Tek Faktörlü </a:t>
            </a:r>
            <a:r>
              <a:rPr lang="tr-TR" sz="2400" dirty="0" err="1">
                <a:ea typeface="MS Gothic" charset="-128"/>
              </a:rPr>
              <a:t>Varyans</a:t>
            </a:r>
            <a:r>
              <a:rPr lang="tr-TR" sz="2400" dirty="0">
                <a:ea typeface="MS Gothic" charset="-128"/>
              </a:rPr>
              <a:t> Analizi, </a:t>
            </a:r>
            <a:r>
              <a:rPr lang="tr-TR" sz="2400" dirty="0" err="1">
                <a:ea typeface="MS Gothic" charset="-128"/>
              </a:rPr>
              <a:t>One</a:t>
            </a:r>
            <a:r>
              <a:rPr lang="tr-TR" sz="2400" dirty="0">
                <a:ea typeface="MS Gothic" charset="-128"/>
              </a:rPr>
              <a:t>-</a:t>
            </a:r>
            <a:r>
              <a:rPr lang="tr-TR" sz="2400" dirty="0" err="1">
                <a:ea typeface="MS Gothic" charset="-128"/>
              </a:rPr>
              <a:t>way</a:t>
            </a:r>
            <a:r>
              <a:rPr lang="tr-TR" sz="2400" dirty="0">
                <a:ea typeface="MS Gothic" charset="-128"/>
              </a:rPr>
              <a:t> ANOVA testi</a:t>
            </a:r>
          </a:p>
          <a:p>
            <a:pPr marL="341313" indent="-339725" hangingPunct="1"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tr-TR" sz="2400" dirty="0">
                <a:ea typeface="MS Gothic" charset="-128"/>
              </a:rPr>
              <a:t>İki Faktörlü </a:t>
            </a:r>
            <a:r>
              <a:rPr lang="tr-TR" sz="2400" dirty="0" err="1">
                <a:ea typeface="MS Gothic" charset="-128"/>
              </a:rPr>
              <a:t>Varyans</a:t>
            </a:r>
            <a:r>
              <a:rPr lang="tr-TR" sz="2400" dirty="0">
                <a:ea typeface="MS Gothic" charset="-128"/>
              </a:rPr>
              <a:t> Analizi, </a:t>
            </a:r>
            <a:r>
              <a:rPr lang="tr-TR" sz="2400" dirty="0" err="1">
                <a:ea typeface="MS Gothic" charset="-128"/>
                <a:cs typeface="Tahoma" pitchFamily="32" charset="0"/>
              </a:rPr>
              <a:t>two</a:t>
            </a:r>
            <a:r>
              <a:rPr lang="tr-TR" sz="2400" dirty="0">
                <a:ea typeface="MS Gothic" charset="-128"/>
                <a:cs typeface="Tahoma" pitchFamily="32" charset="0"/>
              </a:rPr>
              <a:t> -</a:t>
            </a:r>
            <a:r>
              <a:rPr lang="tr-TR" sz="2400" dirty="0" err="1">
                <a:ea typeface="MS Gothic" charset="-128"/>
                <a:cs typeface="Tahoma" pitchFamily="32" charset="0"/>
              </a:rPr>
              <a:t>way</a:t>
            </a:r>
            <a:r>
              <a:rPr lang="tr-TR" sz="2400" dirty="0">
                <a:ea typeface="MS Gothic" charset="-128"/>
                <a:cs typeface="Tahoma" pitchFamily="32" charset="0"/>
              </a:rPr>
              <a:t> </a:t>
            </a:r>
            <a:r>
              <a:rPr lang="tr-TR" sz="2400" dirty="0">
                <a:ea typeface="MS Gothic" charset="-128"/>
              </a:rPr>
              <a:t>ANOVA </a:t>
            </a:r>
          </a:p>
          <a:p>
            <a:pPr marL="341313" indent="-339725" hangingPunct="1"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tr-TR" sz="2400" dirty="0">
                <a:ea typeface="MS Gothic" charset="-128"/>
              </a:rPr>
              <a:t>Çok Faktörlü </a:t>
            </a:r>
            <a:r>
              <a:rPr lang="tr-TR" sz="2400" dirty="0" err="1">
                <a:ea typeface="MS Gothic" charset="-128"/>
              </a:rPr>
              <a:t>Varyans</a:t>
            </a:r>
            <a:r>
              <a:rPr lang="tr-TR" sz="2400" dirty="0">
                <a:ea typeface="MS Gothic" charset="-128"/>
              </a:rPr>
              <a:t> Analizi, MANOVA </a:t>
            </a:r>
          </a:p>
        </p:txBody>
      </p:sp>
    </p:spTree>
    <p:extLst>
      <p:ext uri="{BB962C8B-B14F-4D97-AF65-F5344CB8AC3E}">
        <p14:creationId xmlns:p14="http://schemas.microsoft.com/office/powerpoint/2010/main" val="200417281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495425"/>
            <a:ext cx="6634163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0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206</Words>
  <Application>Microsoft Office PowerPoint</Application>
  <PresentationFormat>Ekran Gösterisi (4:3)</PresentationFormat>
  <Paragraphs>21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ANT330 BİYOİSTATİSTİK</vt:lpstr>
      <vt:lpstr>ANOVA VARYANS ANALİZİ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ANT330 BİYOİSTATİSTİK</dc:title>
  <dc:creator>SONY</dc:creator>
  <cp:lastModifiedBy>SONY</cp:lastModifiedBy>
  <cp:revision>11</cp:revision>
  <dcterms:created xsi:type="dcterms:W3CDTF">2020-05-08T10:12:23Z</dcterms:created>
  <dcterms:modified xsi:type="dcterms:W3CDTF">2020-05-08T11:02:40Z</dcterms:modified>
</cp:coreProperties>
</file>