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  <p:sldId id="404" r:id="rId9"/>
    <p:sldId id="406" r:id="rId10"/>
    <p:sldId id="407" r:id="rId11"/>
    <p:sldId id="428" r:id="rId12"/>
    <p:sldId id="429" r:id="rId13"/>
    <p:sldId id="430" r:id="rId14"/>
    <p:sldId id="431" r:id="rId15"/>
    <p:sldId id="426" r:id="rId16"/>
    <p:sldId id="408" r:id="rId17"/>
    <p:sldId id="409" r:id="rId18"/>
    <p:sldId id="427" r:id="rId19"/>
    <p:sldId id="414" r:id="rId20"/>
    <p:sldId id="415" r:id="rId21"/>
    <p:sldId id="416" r:id="rId22"/>
    <p:sldId id="417" r:id="rId23"/>
    <p:sldId id="418" r:id="rId24"/>
    <p:sldId id="432" r:id="rId25"/>
    <p:sldId id="433" r:id="rId26"/>
    <p:sldId id="434" r:id="rId27"/>
    <p:sldId id="421" r:id="rId28"/>
    <p:sldId id="422" r:id="rId29"/>
    <p:sldId id="424" r:id="rId30"/>
    <p:sldId id="423" r:id="rId31"/>
    <p:sldId id="425" r:id="rId32"/>
    <p:sldId id="380" r:id="rId3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33" autoAdjust="0"/>
  </p:normalViewPr>
  <p:slideViewPr>
    <p:cSldViewPr>
      <p:cViewPr>
        <p:scale>
          <a:sx n="100" d="100"/>
          <a:sy n="100" d="100"/>
        </p:scale>
        <p:origin x="-184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7707-ECFF-4412-8914-1BC038441E76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F5CA-7054-4284-AAB5-01C0B30472D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BF875-6239-4997-BA9F-274CED1FD05F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3F432-197C-48F5-BAFB-5EDA3B69281F}" type="slidenum">
              <a:rPr lang="tr-TR" smtClean="0"/>
              <a:pPr/>
              <a:t>23</a:t>
            </a:fld>
            <a:endParaRPr lang="tr-T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CCDD5-D88F-4682-B198-6E2D8599DBD5}" type="slidenum">
              <a:rPr lang="tr-TR" smtClean="0"/>
              <a:pPr/>
              <a:t>24</a:t>
            </a:fld>
            <a:endParaRPr lang="tr-T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C9530-568E-4F1C-8F91-34A554EB9BBB}" type="slidenum">
              <a:rPr lang="tr-TR" smtClean="0"/>
              <a:pPr/>
              <a:t>25</a:t>
            </a:fld>
            <a:endParaRPr lang="tr-T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95E2A-B362-4FB1-B91B-0B88C3358751}" type="slidenum">
              <a:rPr lang="tr-TR" smtClean="0"/>
              <a:pPr/>
              <a:t>26</a:t>
            </a:fld>
            <a:endParaRPr lang="tr-T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E86D0-6E3B-4C62-9632-46FD4EE73D10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2763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E86D0-6E3B-4C62-9632-46FD4EE73D10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2763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E86D0-6E3B-4C62-9632-46FD4EE73D10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276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67846-5A27-47D3-8C64-6648D535A1DD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65865-5A95-45E0-9D29-62EE46B88069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D12E1-B47B-4DCB-9098-B15A392C9325}" type="slidenum">
              <a:rPr lang="tr-TR" smtClean="0"/>
              <a:pPr/>
              <a:t>17</a:t>
            </a:fld>
            <a:endParaRPr lang="tr-T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E86D0-6E3B-4C62-9632-46FD4EE73D10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1276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855EB-5D89-42C2-9C4A-9F7DF5E46C3D}" type="slidenum">
              <a:rPr lang="tr-TR" smtClean="0"/>
              <a:pPr/>
              <a:t>19</a:t>
            </a:fld>
            <a:endParaRPr lang="tr-T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AB221-BC84-46C6-9210-F7DC66E60153}" type="slidenum">
              <a:rPr lang="tr-TR" smtClean="0"/>
              <a:pPr/>
              <a:t>20</a:t>
            </a:fld>
            <a:endParaRPr lang="tr-T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69532-9BC2-47A1-835D-7F1D9AC04BB9}" type="slidenum">
              <a:rPr lang="tr-TR" smtClean="0"/>
              <a:pPr/>
              <a:t>21</a:t>
            </a:fld>
            <a:endParaRPr lang="tr-T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D0747-703F-4143-B115-BDD900A16964}" type="slidenum">
              <a:rPr lang="tr-TR" smtClean="0"/>
              <a:pPr/>
              <a:t>22</a:t>
            </a:fld>
            <a:endParaRPr lang="tr-T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3A66-9447-4E85-BF00-2041EE97A1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252F-B087-4644-A0FF-7BCB0D60F4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7A236-2587-4DAD-8301-A99DC5122E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EE9BE-A5F2-4C2C-81A1-986F00E98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6486-1012-4368-AEE9-27A127276A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8719-C5C4-4CC5-9753-2E532C79FD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8D11C-A73C-40E1-963B-F520C51AE9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A375D-DE44-4DE5-BFEB-1952F5E22C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7F40-00D5-445B-BCAC-980B9938E1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ABD3-5697-4FD0-89CF-94F42630D7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45CD-726A-4FB0-9428-D58DF2DD9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66F9-90C1-4567-9D15-FDC9338342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A8E4-E956-4E76-9512-816B6A77CB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21F1-F944-42AD-9904-124C8ADF1C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440B-2F52-4497-A1CA-E030685E0B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DBE74E-AF6C-4AD7-BB23-5246CA6359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73630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Hastane Afet Planı</a:t>
            </a:r>
            <a:br>
              <a:rPr lang="tr-TR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br>
              <a:rPr lang="tr-TR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Acil Servis Organizasyonu</a:t>
            </a:r>
            <a:endParaRPr lang="tr-TR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19600"/>
            <a:ext cx="6400800" cy="14669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1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Doç.Dr</a:t>
            </a:r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.Onur Polat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Ortopedi ve Travmatoloji Uzmanı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Ankara Üniversitesi Tıp Fakültesi</a:t>
            </a:r>
          </a:p>
          <a:p>
            <a:r>
              <a:rPr lang="tr-TR" sz="1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Acil Tıp Anabilim Dalı</a:t>
            </a:r>
            <a:endParaRPr lang="tr-TR" sz="1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02432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	  </a:t>
            </a:r>
            <a:r>
              <a:rPr lang="en-US" sz="2800" dirty="0" err="1" smtClean="0"/>
              <a:t>S</a:t>
            </a:r>
            <a:r>
              <a:rPr lang="en-US" sz="2400" dirty="0" err="1" smtClean="0"/>
              <a:t>olunum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Yok</a:t>
            </a:r>
            <a:r>
              <a:rPr lang="en-US" sz="2400" dirty="0" smtClean="0"/>
              <a:t>			                    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		      	                                </a:t>
            </a:r>
            <a:r>
              <a:rPr lang="en-US" sz="2400" dirty="0" smtClean="0">
                <a:cs typeface="Arial" pitchFamily="34" charset="0"/>
              </a:rPr>
              <a:t>&gt;</a:t>
            </a:r>
            <a:r>
              <a:rPr lang="en-US" sz="2400" dirty="0" smtClean="0">
                <a:cs typeface="Times New Roman" pitchFamily="18" charset="0"/>
              </a:rPr>
              <a:t>30          </a:t>
            </a:r>
            <a:r>
              <a:rPr lang="tr-TR" sz="2400" dirty="0" smtClean="0"/>
              <a:t>  </a:t>
            </a:r>
            <a:r>
              <a:rPr lang="en-US" sz="2400" dirty="0" smtClean="0">
                <a:cs typeface="Arial" pitchFamily="34" charset="0"/>
              </a:rPr>
              <a:t>&lt;</a:t>
            </a:r>
            <a:r>
              <a:rPr lang="en-US" sz="2400" dirty="0" smtClean="0">
                <a:cs typeface="Times New Roman" pitchFamily="18" charset="0"/>
              </a:rPr>
              <a:t>30</a:t>
            </a:r>
            <a:r>
              <a:rPr lang="en-US" sz="2400" dirty="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Pozisyon</a:t>
            </a:r>
            <a:r>
              <a:rPr lang="en-US" sz="2400" dirty="0" smtClean="0"/>
              <a:t>			        </a:t>
            </a:r>
            <a:r>
              <a:rPr lang="tr-TR" sz="2400" dirty="0" smtClean="0"/>
              <a:t>ACİL</a:t>
            </a:r>
            <a:r>
              <a:rPr lang="en-US" sz="2400" dirty="0" smtClean="0"/>
              <a:t>	     </a:t>
            </a:r>
            <a:r>
              <a:rPr lang="tr-TR" sz="2400" dirty="0" err="1" smtClean="0"/>
              <a:t>Radial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Yok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yok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                              </a:t>
            </a:r>
            <a:r>
              <a:rPr lang="en-US" sz="2400" dirty="0" err="1" smtClean="0"/>
              <a:t>kanama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    </a:t>
            </a:r>
            <a:r>
              <a:rPr lang="tr-TR" sz="2400" dirty="0" smtClean="0"/>
              <a:t>Bilinç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?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Umutsuz</a:t>
            </a:r>
            <a:r>
              <a:rPr lang="en-US" sz="2400" dirty="0" smtClean="0"/>
              <a:t>   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tr-TR" sz="2400" dirty="0" smtClean="0"/>
              <a:t>ACİL</a:t>
            </a:r>
            <a:r>
              <a:rPr lang="en-US" sz="2400" dirty="0" smtClean="0"/>
              <a:t>                </a:t>
            </a:r>
            <a:r>
              <a:rPr lang="tr-TR" sz="2400" dirty="0" smtClean="0"/>
              <a:t>       ACİL        </a:t>
            </a:r>
            <a:r>
              <a:rPr lang="en-US" sz="2400" dirty="0" err="1" smtClean="0"/>
              <a:t>Emire</a:t>
            </a:r>
            <a:r>
              <a:rPr lang="en-US" sz="2400" dirty="0" smtClean="0"/>
              <a:t> </a:t>
            </a:r>
            <a:r>
              <a:rPr lang="en-US" sz="2400" dirty="0" err="1" smtClean="0"/>
              <a:t>uyum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                                                 </a:t>
            </a:r>
            <a:r>
              <a:rPr lang="en-US" sz="2400" dirty="0" err="1" smtClean="0"/>
              <a:t>yok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			  </a:t>
            </a:r>
            <a:r>
              <a:rPr lang="tr-TR" sz="2400" dirty="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					       ACİL</a:t>
            </a:r>
            <a:r>
              <a:rPr lang="en-US" sz="2400" dirty="0" smtClean="0"/>
              <a:t>        </a:t>
            </a:r>
            <a:r>
              <a:rPr lang="tr-TR" sz="2400" dirty="0" smtClean="0"/>
              <a:t>    </a:t>
            </a:r>
            <a:r>
              <a:rPr lang="en-US" sz="2400" dirty="0" err="1" smtClean="0"/>
              <a:t>Bekler</a:t>
            </a:r>
            <a:endParaRPr lang="en-US" sz="2400" dirty="0" smtClean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2285728" y="1869504"/>
            <a:ext cx="990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952728" y="1869504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995198" y="2279068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209380" y="349351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852454" y="349351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5995726" y="2279068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567230" y="2279068"/>
            <a:ext cx="304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5924288" y="2993448"/>
            <a:ext cx="762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6781528" y="3164904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5852850" y="4207894"/>
            <a:ext cx="609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6705328" y="4384104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5567098" y="4636522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138734" y="4636522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772816"/>
            <a:ext cx="7992888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Ìtfaiye</a:t>
            </a:r>
            <a:r>
              <a:rPr lang="en-US" dirty="0" smtClean="0"/>
              <a:t> </a:t>
            </a:r>
            <a:r>
              <a:rPr lang="en-US" dirty="0" err="1" smtClean="0"/>
              <a:t>Servisi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sz="3200" dirty="0" err="1" smtClean="0"/>
              <a:t>Etkisiz</a:t>
            </a:r>
            <a:r>
              <a:rPr lang="en-US" sz="3200" dirty="0" smtClean="0"/>
              <a:t> </a:t>
            </a:r>
            <a:r>
              <a:rPr lang="tr-TR" sz="3200" dirty="0" smtClean="0"/>
              <a:t>h</a:t>
            </a:r>
            <a:r>
              <a:rPr lang="en-US" sz="3200" dirty="0" err="1" smtClean="0"/>
              <a:t>aberleşme</a:t>
            </a:r>
            <a:r>
              <a:rPr lang="en-US" sz="3200" dirty="0" smtClean="0"/>
              <a:t>		</a:t>
            </a:r>
          </a:p>
          <a:p>
            <a:pPr lvl="1" eaLnBrk="1" hangingPunct="1"/>
            <a:r>
              <a:rPr lang="tr-TR" sz="3200" dirty="0" smtClean="0"/>
              <a:t>Planların anlaşılır, g</a:t>
            </a:r>
            <a:r>
              <a:rPr lang="en-US" sz="3200" dirty="0" err="1" smtClean="0"/>
              <a:t>eçerl</a:t>
            </a:r>
            <a:r>
              <a:rPr lang="tr-TR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güve</a:t>
            </a:r>
            <a:r>
              <a:rPr lang="tr-TR" sz="3200" dirty="0" err="1" smtClean="0"/>
              <a:t>nilir</a:t>
            </a:r>
            <a:r>
              <a:rPr lang="en-US" sz="3200" dirty="0" smtClean="0"/>
              <a:t> </a:t>
            </a:r>
            <a:r>
              <a:rPr lang="en-US" sz="3200" dirty="0" err="1" smtClean="0"/>
              <a:t>olmaması</a:t>
            </a:r>
            <a:endParaRPr lang="tr-TR" sz="3200" dirty="0" smtClean="0"/>
          </a:p>
          <a:p>
            <a:pPr lvl="1" eaLnBrk="1" hangingPunct="1"/>
            <a:r>
              <a:rPr lang="tr-TR" sz="3200" dirty="0" smtClean="0"/>
              <a:t>Yönetim</a:t>
            </a:r>
            <a:r>
              <a:rPr lang="en-US" sz="3200" dirty="0" smtClean="0"/>
              <a:t> </a:t>
            </a:r>
            <a:r>
              <a:rPr lang="en-US" sz="3200" dirty="0" err="1" smtClean="0"/>
              <a:t>yapısının</a:t>
            </a:r>
            <a:r>
              <a:rPr lang="tr-TR" sz="3200" dirty="0" smtClean="0"/>
              <a:t> belirsiz olması</a:t>
            </a:r>
            <a:endParaRPr lang="en-US" sz="32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Acil Yönetim Sistemi ‘ASY’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143397"/>
            <a:ext cx="6923112" cy="452596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err="1" smtClean="0"/>
              <a:t>Komuta</a:t>
            </a:r>
            <a:r>
              <a:rPr lang="en-US" sz="3600" b="1" dirty="0" smtClean="0"/>
              <a:t>	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err="1" smtClean="0"/>
              <a:t>Kontrol</a:t>
            </a:r>
            <a:r>
              <a:rPr lang="en-US" sz="3600" b="1" dirty="0" smtClean="0"/>
              <a:t>		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err="1" smtClean="0"/>
              <a:t>Koordinasyon</a:t>
            </a:r>
            <a:endParaRPr lang="en-US" sz="3600" b="1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ASY Kurulma Nedenleri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3825" y="2054225"/>
            <a:ext cx="3816350" cy="4121150"/>
          </a:xfrm>
          <a:noFill/>
          <a:ln w="50800" cap="flat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 algn="ctr" eaLnBrk="1" hangingPunct="1">
              <a:buFontTx/>
              <a:buNone/>
            </a:pPr>
            <a:r>
              <a:rPr lang="en-US" sz="2800" smtClean="0"/>
              <a:t>Planlama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Yönetim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Organizasyon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Koordinasyon</a:t>
            </a:r>
          </a:p>
          <a:p>
            <a:pPr algn="ctr" eaLnBrk="1" hangingPunct="1">
              <a:buFontTx/>
              <a:buNone/>
            </a:pPr>
            <a:r>
              <a:rPr lang="tr-TR" sz="2800" smtClean="0"/>
              <a:t>İletişim</a:t>
            </a:r>
            <a:endParaRPr lang="en-US" sz="2800" smtClean="0"/>
          </a:p>
          <a:p>
            <a:pPr algn="ctr" eaLnBrk="1" hangingPunct="1">
              <a:buFontTx/>
              <a:buNone/>
            </a:pPr>
            <a:r>
              <a:rPr lang="en-US" sz="2800" smtClean="0"/>
              <a:t>Delegasyon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Değerlendirme</a:t>
            </a:r>
          </a:p>
          <a:p>
            <a:pPr algn="ctr" eaLnBrk="1" hangingPunct="1">
              <a:buFontTx/>
              <a:buNone/>
            </a:pPr>
            <a:endParaRPr lang="en-US" sz="2800" smtClean="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600200" y="2590800"/>
            <a:ext cx="976313" cy="485775"/>
          </a:xfrm>
          <a:prstGeom prst="rightArrow">
            <a:avLst>
              <a:gd name="adj1" fmla="val 50000"/>
              <a:gd name="adj2" fmla="val 5026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477000" y="5562600"/>
            <a:ext cx="976313" cy="485775"/>
          </a:xfrm>
          <a:prstGeom prst="rightArrow">
            <a:avLst>
              <a:gd name="adj1" fmla="val 50000"/>
              <a:gd name="adj2" fmla="val 5026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11560" y="2060848"/>
            <a:ext cx="18288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YÖNETÌM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543800" y="5486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</a:t>
            </a:r>
            <a:r>
              <a:rPr lang="tr-T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ASY Organizasyon Kuralları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5405"/>
            <a:ext cx="8229600" cy="452596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50000"/>
              </a:lnSpc>
            </a:pPr>
            <a:r>
              <a:rPr lang="en-US" b="1" dirty="0" err="1" smtClean="0"/>
              <a:t>Tek</a:t>
            </a:r>
            <a:r>
              <a:rPr lang="en-US" b="1" dirty="0" smtClean="0"/>
              <a:t> – </a:t>
            </a:r>
            <a:r>
              <a:rPr lang="en-US" b="1" dirty="0" err="1" smtClean="0"/>
              <a:t>Bir</a:t>
            </a:r>
            <a:r>
              <a:rPr lang="en-US" b="1" dirty="0" smtClean="0"/>
              <a:t> A</a:t>
            </a:r>
            <a:r>
              <a:rPr lang="tr-TR" b="1" dirty="0" smtClean="0"/>
              <a:t>Y</a:t>
            </a:r>
            <a:r>
              <a:rPr lang="en-US" b="1" dirty="0" smtClean="0"/>
              <a:t>S </a:t>
            </a:r>
            <a:r>
              <a:rPr lang="tr-TR" b="1" dirty="0" smtClean="0"/>
              <a:t>K</a:t>
            </a:r>
            <a:r>
              <a:rPr lang="en-US" b="1" dirty="0" err="1" smtClean="0"/>
              <a:t>omutanı</a:t>
            </a:r>
            <a:r>
              <a:rPr lang="en-US" b="1" dirty="0" smtClean="0"/>
              <a:t> </a:t>
            </a:r>
            <a:r>
              <a:rPr lang="en-US" b="1" dirty="0" err="1" smtClean="0"/>
              <a:t>sorumludur</a:t>
            </a:r>
            <a:r>
              <a:rPr lang="en-US" b="1" dirty="0" smtClean="0"/>
              <a:t>					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err="1" smtClean="0"/>
              <a:t>Birlikte</a:t>
            </a:r>
            <a:r>
              <a:rPr lang="en-US" b="1" dirty="0" smtClean="0"/>
              <a:t> – </a:t>
            </a:r>
            <a:r>
              <a:rPr lang="en-US" b="1" dirty="0" err="1" smtClean="0"/>
              <a:t>Kendi</a:t>
            </a:r>
            <a:r>
              <a:rPr lang="en-US" b="1" dirty="0" smtClean="0"/>
              <a:t> </a:t>
            </a:r>
            <a:r>
              <a:rPr lang="en-US" b="1" dirty="0" err="1" smtClean="0"/>
              <a:t>birimlerinde</a:t>
            </a:r>
            <a:r>
              <a:rPr lang="en-US" b="1" dirty="0" smtClean="0"/>
              <a:t> </a:t>
            </a:r>
            <a:r>
              <a:rPr lang="en-US" b="1" dirty="0" err="1" smtClean="0"/>
              <a:t>sorumlu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birçok</a:t>
            </a:r>
            <a:r>
              <a:rPr lang="en-US" b="1" dirty="0" smtClean="0"/>
              <a:t> </a:t>
            </a:r>
            <a:r>
              <a:rPr lang="en-US" b="1" dirty="0" err="1" smtClean="0"/>
              <a:t>idareci</a:t>
            </a:r>
            <a:r>
              <a:rPr lang="en-US" b="1" dirty="0" smtClean="0"/>
              <a:t> </a:t>
            </a:r>
            <a:r>
              <a:rPr lang="en-US" b="1" dirty="0" err="1" smtClean="0"/>
              <a:t>ortak</a:t>
            </a:r>
            <a:r>
              <a:rPr lang="en-US" b="1" dirty="0" smtClean="0"/>
              <a:t> </a:t>
            </a:r>
            <a:r>
              <a:rPr lang="en-US" b="1" dirty="0" err="1" smtClean="0"/>
              <a:t>strateji</a:t>
            </a:r>
            <a:r>
              <a:rPr lang="en-US" b="1" dirty="0" smtClean="0"/>
              <a:t> </a:t>
            </a:r>
            <a:r>
              <a:rPr lang="en-US" b="1" dirty="0" err="1" smtClean="0"/>
              <a:t>kurar</a:t>
            </a:r>
            <a:r>
              <a:rPr lang="en-US" b="1" dirty="0" smtClean="0"/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2 Tip Komuta Sistemi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457200" y="578060"/>
            <a:ext cx="8229600" cy="922114"/>
          </a:xfrm>
          <a:noFill/>
        </p:spPr>
        <p:txBody>
          <a:bodyPr/>
          <a:lstStyle/>
          <a:p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NEDEN PLAN?</a:t>
            </a:r>
            <a:endParaRPr lang="tr-TR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323528" y="1928802"/>
            <a:ext cx="8496944" cy="4668550"/>
          </a:xfrm>
          <a:noFill/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smtClean="0"/>
              <a:t>En </a:t>
            </a:r>
            <a:r>
              <a:rPr lang="tr-TR" dirty="0"/>
              <a:t>büyük </a:t>
            </a:r>
            <a:r>
              <a:rPr lang="tr-TR" dirty="0" smtClean="0"/>
              <a:t>zarar önceden </a:t>
            </a:r>
            <a:r>
              <a:rPr lang="tr-TR" dirty="0"/>
              <a:t>yapılmış </a:t>
            </a:r>
            <a:r>
              <a:rPr lang="tr-TR" dirty="0" smtClean="0"/>
              <a:t>kurumsal, </a:t>
            </a:r>
            <a:r>
              <a:rPr lang="da-DK" dirty="0" smtClean="0"/>
              <a:t>bölgesel </a:t>
            </a:r>
            <a:r>
              <a:rPr lang="da-DK" dirty="0"/>
              <a:t>ve ulusal afet </a:t>
            </a:r>
            <a:r>
              <a:rPr lang="da-DK" dirty="0" smtClean="0"/>
              <a:t>planları</a:t>
            </a:r>
            <a:r>
              <a:rPr lang="tr-TR" dirty="0" smtClean="0"/>
              <a:t> olmayan </a:t>
            </a:r>
            <a:r>
              <a:rPr lang="tr-TR" b="1" dirty="0"/>
              <a:t>hazırlıksız </a:t>
            </a:r>
            <a:r>
              <a:rPr lang="tr-TR" b="1" dirty="0" smtClean="0"/>
              <a:t>yakalanan  </a:t>
            </a:r>
            <a:r>
              <a:rPr lang="tr-TR" dirty="0" smtClean="0"/>
              <a:t>toplumlarda görülmüştür.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933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600200"/>
            <a:ext cx="6696744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150000"/>
              </a:lnSpc>
            </a:pPr>
            <a:r>
              <a:rPr lang="tr-TR" sz="2800" b="1" dirty="0" smtClean="0"/>
              <a:t>Hastane afete hazır mı?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b="1" dirty="0" smtClean="0"/>
              <a:t>Görev şeması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b="1" dirty="0" smtClean="0"/>
              <a:t>Görev tanımlamaları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b="1" dirty="0" smtClean="0"/>
              <a:t>Tatbikat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800" b="1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 Nedir?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504" y="71414"/>
            <a:ext cx="8856984" cy="6525344"/>
            <a:chOff x="145" y="240"/>
            <a:chExt cx="5470" cy="4348"/>
          </a:xfrm>
          <a:solidFill>
            <a:schemeClr val="bg1"/>
          </a:solidFill>
        </p:grpSpPr>
        <p:sp>
          <p:nvSpPr>
            <p:cNvPr id="37893" name="Rectangle 3"/>
            <p:cNvSpPr>
              <a:spLocks noChangeArrowheads="1"/>
            </p:cNvSpPr>
            <p:nvPr/>
          </p:nvSpPr>
          <p:spPr bwMode="auto">
            <a:xfrm>
              <a:off x="145" y="1503"/>
              <a:ext cx="663" cy="25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>
                  <a:latin typeface="Times New Roman" pitchFamily="18" charset="0"/>
                </a:rPr>
                <a:t>LOJİSTİK     ŞEFİ</a:t>
              </a:r>
              <a:endParaRPr lang="en-US" sz="1000">
                <a:latin typeface="Times New Roman Tur" charset="-94"/>
              </a:endParaRPr>
            </a:p>
          </p:txBody>
        </p:sp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239" y="1858"/>
              <a:ext cx="663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ALT YAPI VE TEKNİK HİZ. SOR.</a:t>
              </a:r>
            </a:p>
          </p:txBody>
        </p:sp>
        <p:sp>
          <p:nvSpPr>
            <p:cNvPr id="37895" name="Rectangle 5"/>
            <p:cNvSpPr>
              <a:spLocks noChangeArrowheads="1"/>
            </p:cNvSpPr>
            <p:nvPr/>
          </p:nvSpPr>
          <p:spPr bwMode="auto">
            <a:xfrm>
              <a:off x="365" y="2176"/>
              <a:ext cx="662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HASTAR TESBİT VE KONTROL SORUMLUSU</a:t>
              </a:r>
            </a:p>
          </p:txBody>
        </p:sp>
        <p:sp>
          <p:nvSpPr>
            <p:cNvPr id="37896" name="Rectangle 6"/>
            <p:cNvSpPr>
              <a:spLocks noChangeArrowheads="1"/>
            </p:cNvSpPr>
            <p:nvPr/>
          </p:nvSpPr>
          <p:spPr bwMode="auto">
            <a:xfrm>
              <a:off x="365" y="2564"/>
              <a:ext cx="662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SANİTASYON SORUMLUSU</a:t>
              </a:r>
            </a:p>
          </p:txBody>
        </p:sp>
        <p:sp>
          <p:nvSpPr>
            <p:cNvPr id="37897" name="Rectangle 7"/>
            <p:cNvSpPr>
              <a:spLocks noChangeArrowheads="1"/>
            </p:cNvSpPr>
            <p:nvPr/>
          </p:nvSpPr>
          <p:spPr bwMode="auto">
            <a:xfrm>
              <a:off x="232" y="2960"/>
              <a:ext cx="662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HABERLEŞME HİZMET SORUM.</a:t>
              </a:r>
            </a:p>
          </p:txBody>
        </p:sp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232" y="3260"/>
              <a:ext cx="662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ARAŞTIRMA VE TAŞIMA SORUM.</a:t>
              </a:r>
            </a:p>
          </p:txBody>
        </p:sp>
        <p:sp>
          <p:nvSpPr>
            <p:cNvPr id="37899" name="Rectangle 9"/>
            <p:cNvSpPr>
              <a:spLocks noChangeArrowheads="1"/>
            </p:cNvSpPr>
            <p:nvPr/>
          </p:nvSpPr>
          <p:spPr bwMode="auto">
            <a:xfrm>
              <a:off x="232" y="3568"/>
              <a:ext cx="662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AYNİYAT SORUMLUSU</a:t>
              </a:r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232" y="3895"/>
              <a:ext cx="662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MUTFAK SORUMLUSU</a:t>
              </a:r>
            </a:p>
          </p:txBody>
        </p:sp>
        <p:sp>
          <p:nvSpPr>
            <p:cNvPr id="37901" name="Line 11"/>
            <p:cNvSpPr>
              <a:spLocks noChangeShapeType="1"/>
            </p:cNvSpPr>
            <p:nvPr/>
          </p:nvSpPr>
          <p:spPr bwMode="auto">
            <a:xfrm>
              <a:off x="188" y="1784"/>
              <a:ext cx="0" cy="2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2" name="Line 12"/>
            <p:cNvSpPr>
              <a:spLocks noChangeShapeType="1"/>
            </p:cNvSpPr>
            <p:nvPr/>
          </p:nvSpPr>
          <p:spPr bwMode="auto">
            <a:xfrm>
              <a:off x="321" y="2107"/>
              <a:ext cx="0" cy="59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03" name="Rectangle 13"/>
            <p:cNvSpPr>
              <a:spLocks noChangeArrowheads="1"/>
            </p:cNvSpPr>
            <p:nvPr/>
          </p:nvSpPr>
          <p:spPr bwMode="auto">
            <a:xfrm>
              <a:off x="1053" y="1509"/>
              <a:ext cx="663" cy="25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>
                  <a:latin typeface="Times New Roman" pitchFamily="18" charset="0"/>
                </a:rPr>
                <a:t>PLANLAMA   ŞEFİ </a:t>
              </a:r>
            </a:p>
          </p:txBody>
        </p:sp>
        <p:sp>
          <p:nvSpPr>
            <p:cNvPr id="37904" name="Rectangle 14"/>
            <p:cNvSpPr>
              <a:spLocks noChangeArrowheads="1"/>
            </p:cNvSpPr>
            <p:nvPr/>
          </p:nvSpPr>
          <p:spPr bwMode="auto">
            <a:xfrm>
              <a:off x="1142" y="1891"/>
              <a:ext cx="663" cy="37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DURUM DEĞERLENDİRME BİRİM SORUMLUSU</a:t>
              </a:r>
            </a:p>
          </p:txBody>
        </p:sp>
        <p:sp>
          <p:nvSpPr>
            <p:cNvPr id="37905" name="Rectangle 15"/>
            <p:cNvSpPr>
              <a:spLocks noChangeArrowheads="1"/>
            </p:cNvSpPr>
            <p:nvPr/>
          </p:nvSpPr>
          <p:spPr bwMode="auto">
            <a:xfrm>
              <a:off x="1142" y="2264"/>
              <a:ext cx="663" cy="21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İNSAN GÜCÜ SORUMLUSU</a:t>
              </a:r>
            </a:p>
          </p:txBody>
        </p:sp>
        <p:sp>
          <p:nvSpPr>
            <p:cNvPr id="37906" name="Rectangle 16"/>
            <p:cNvSpPr>
              <a:spLocks noChangeArrowheads="1"/>
            </p:cNvSpPr>
            <p:nvPr/>
          </p:nvSpPr>
          <p:spPr bwMode="auto">
            <a:xfrm>
              <a:off x="1142" y="2556"/>
              <a:ext cx="663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TIBBİ PERSONEL BİRİM SORUMLUSU</a:t>
              </a:r>
            </a:p>
          </p:txBody>
        </p:sp>
        <p:sp>
          <p:nvSpPr>
            <p:cNvPr id="37907" name="Rectangle 17"/>
            <p:cNvSpPr>
              <a:spLocks noChangeArrowheads="1"/>
            </p:cNvSpPr>
            <p:nvPr/>
          </p:nvSpPr>
          <p:spPr bwMode="auto">
            <a:xfrm>
              <a:off x="1142" y="2859"/>
              <a:ext cx="663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HEMŞİRELİK HİZ. BİRİM SORUMLUSU</a:t>
              </a:r>
            </a:p>
          </p:txBody>
        </p:sp>
        <p:sp>
          <p:nvSpPr>
            <p:cNvPr id="37908" name="Rectangle 18"/>
            <p:cNvSpPr>
              <a:spLocks noChangeArrowheads="1"/>
            </p:cNvSpPr>
            <p:nvPr/>
          </p:nvSpPr>
          <p:spPr bwMode="auto">
            <a:xfrm>
              <a:off x="1137" y="3190"/>
              <a:ext cx="663" cy="21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SERVİS TIBBİ SEKRETERİ</a:t>
              </a:r>
              <a:endParaRPr lang="en-US" sz="800">
                <a:latin typeface="Times New Roman Tur" charset="-94"/>
              </a:endParaRPr>
            </a:p>
          </p:txBody>
        </p:sp>
        <p:sp>
          <p:nvSpPr>
            <p:cNvPr id="37909" name="Line 19"/>
            <p:cNvSpPr>
              <a:spLocks noChangeShapeType="1"/>
            </p:cNvSpPr>
            <p:nvPr/>
          </p:nvSpPr>
          <p:spPr bwMode="auto">
            <a:xfrm>
              <a:off x="1091" y="1801"/>
              <a:ext cx="0" cy="12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10" name="Rectangle 20"/>
            <p:cNvSpPr>
              <a:spLocks noChangeArrowheads="1"/>
            </p:cNvSpPr>
            <p:nvPr/>
          </p:nvSpPr>
          <p:spPr bwMode="auto">
            <a:xfrm>
              <a:off x="1964" y="1516"/>
              <a:ext cx="718" cy="3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>
                  <a:latin typeface="Times New Roman" pitchFamily="18" charset="0"/>
                </a:rPr>
                <a:t>DÖNER SERMAYE SORUMLUSU</a:t>
              </a:r>
            </a:p>
          </p:txBody>
        </p:sp>
        <p:sp>
          <p:nvSpPr>
            <p:cNvPr id="37911" name="Rectangle 21"/>
            <p:cNvSpPr>
              <a:spLocks noChangeArrowheads="1"/>
            </p:cNvSpPr>
            <p:nvPr/>
          </p:nvSpPr>
          <p:spPr bwMode="auto">
            <a:xfrm>
              <a:off x="1934" y="1927"/>
              <a:ext cx="663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SATIN ALMA SORUMLUSU</a:t>
              </a:r>
            </a:p>
          </p:txBody>
        </p:sp>
        <p:sp>
          <p:nvSpPr>
            <p:cNvPr id="37912" name="Rectangle 22"/>
            <p:cNvSpPr>
              <a:spLocks noChangeArrowheads="1"/>
            </p:cNvSpPr>
            <p:nvPr/>
          </p:nvSpPr>
          <p:spPr bwMode="auto">
            <a:xfrm>
              <a:off x="2659" y="1898"/>
              <a:ext cx="608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TIBBİ PERSONEL DİREKTÖRÜ</a:t>
              </a:r>
            </a:p>
          </p:txBody>
        </p:sp>
        <p:sp>
          <p:nvSpPr>
            <p:cNvPr id="37913" name="Rectangle 23"/>
            <p:cNvSpPr>
              <a:spLocks noChangeArrowheads="1"/>
            </p:cNvSpPr>
            <p:nvPr/>
          </p:nvSpPr>
          <p:spPr bwMode="auto">
            <a:xfrm>
              <a:off x="3307" y="1963"/>
              <a:ext cx="696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TIBBİ BAKIM DİREKTÖRÜ</a:t>
              </a:r>
            </a:p>
          </p:txBody>
        </p:sp>
        <p:sp>
          <p:nvSpPr>
            <p:cNvPr id="37914" name="Rectangle 24"/>
            <p:cNvSpPr>
              <a:spLocks noChangeArrowheads="1"/>
            </p:cNvSpPr>
            <p:nvPr/>
          </p:nvSpPr>
          <p:spPr bwMode="auto">
            <a:xfrm>
              <a:off x="2859" y="2366"/>
              <a:ext cx="574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YATAKLI BİRİMLER SORUMLUSU</a:t>
              </a:r>
            </a:p>
          </p:txBody>
        </p:sp>
        <p:sp>
          <p:nvSpPr>
            <p:cNvPr id="37915" name="Rectangle 25"/>
            <p:cNvSpPr>
              <a:spLocks noChangeArrowheads="1"/>
            </p:cNvSpPr>
            <p:nvPr/>
          </p:nvSpPr>
          <p:spPr bwMode="auto">
            <a:xfrm>
              <a:off x="3490" y="2366"/>
              <a:ext cx="574" cy="29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ACİL TEDAVİ BİRİMLERİ SORUMLUSU</a:t>
              </a:r>
            </a:p>
          </p:txBody>
        </p:sp>
        <p:sp>
          <p:nvSpPr>
            <p:cNvPr id="37916" name="Rectangle 26"/>
            <p:cNvSpPr>
              <a:spLocks noChangeArrowheads="1"/>
            </p:cNvSpPr>
            <p:nvPr/>
          </p:nvSpPr>
          <p:spPr bwMode="auto">
            <a:xfrm>
              <a:off x="2925" y="2768"/>
              <a:ext cx="574" cy="2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CERRAHİ SORUMLUSU</a:t>
              </a:r>
            </a:p>
          </p:txBody>
        </p:sp>
        <p:sp>
          <p:nvSpPr>
            <p:cNvPr id="37917" name="Rectangle 27"/>
            <p:cNvSpPr>
              <a:spLocks noChangeArrowheads="1"/>
            </p:cNvSpPr>
            <p:nvPr/>
          </p:nvSpPr>
          <p:spPr bwMode="auto">
            <a:xfrm>
              <a:off x="2925" y="3063"/>
              <a:ext cx="574" cy="2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DAHİLİYE SORUMLUSU</a:t>
              </a:r>
            </a:p>
          </p:txBody>
        </p:sp>
        <p:sp>
          <p:nvSpPr>
            <p:cNvPr id="37918" name="Rectangle 28"/>
            <p:cNvSpPr>
              <a:spLocks noChangeArrowheads="1"/>
            </p:cNvSpPr>
            <p:nvPr/>
          </p:nvSpPr>
          <p:spPr bwMode="auto">
            <a:xfrm>
              <a:off x="2925" y="3356"/>
              <a:ext cx="574" cy="2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YOĞUN BAKIMLAR SORUMLUSU</a:t>
              </a:r>
            </a:p>
          </p:txBody>
        </p:sp>
        <p:sp>
          <p:nvSpPr>
            <p:cNvPr id="37919" name="Rectangle 29"/>
            <p:cNvSpPr>
              <a:spLocks noChangeArrowheads="1"/>
            </p:cNvSpPr>
            <p:nvPr/>
          </p:nvSpPr>
          <p:spPr bwMode="auto">
            <a:xfrm>
              <a:off x="2925" y="3752"/>
              <a:ext cx="574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HEMŞİRE HİZMETLERİ SORUMLUSU</a:t>
              </a:r>
            </a:p>
          </p:txBody>
        </p:sp>
        <p:sp>
          <p:nvSpPr>
            <p:cNvPr id="37920" name="Rectangle 30"/>
            <p:cNvSpPr>
              <a:spLocks noChangeArrowheads="1"/>
            </p:cNvSpPr>
            <p:nvPr/>
          </p:nvSpPr>
          <p:spPr bwMode="auto">
            <a:xfrm>
              <a:off x="2931" y="4125"/>
              <a:ext cx="574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POLİKLİNİK SORUMLUSU</a:t>
              </a:r>
            </a:p>
          </p:txBody>
        </p:sp>
        <p:sp>
          <p:nvSpPr>
            <p:cNvPr id="37921" name="Line 31"/>
            <p:cNvSpPr>
              <a:spLocks noChangeShapeType="1"/>
            </p:cNvSpPr>
            <p:nvPr/>
          </p:nvSpPr>
          <p:spPr bwMode="auto">
            <a:xfrm>
              <a:off x="2880" y="2926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2" name="Line 32"/>
            <p:cNvSpPr>
              <a:spLocks noChangeShapeType="1"/>
            </p:cNvSpPr>
            <p:nvPr/>
          </p:nvSpPr>
          <p:spPr bwMode="auto">
            <a:xfrm>
              <a:off x="2880" y="321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3" name="Line 33"/>
            <p:cNvSpPr>
              <a:spLocks noChangeShapeType="1"/>
            </p:cNvSpPr>
            <p:nvPr/>
          </p:nvSpPr>
          <p:spPr bwMode="auto">
            <a:xfrm>
              <a:off x="2880" y="355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4" name="Line 34"/>
            <p:cNvSpPr>
              <a:spLocks noChangeShapeType="1"/>
            </p:cNvSpPr>
            <p:nvPr/>
          </p:nvSpPr>
          <p:spPr bwMode="auto">
            <a:xfrm>
              <a:off x="2880" y="3907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5" name="Line 35"/>
            <p:cNvSpPr>
              <a:spLocks noChangeShapeType="1"/>
            </p:cNvSpPr>
            <p:nvPr/>
          </p:nvSpPr>
          <p:spPr bwMode="auto">
            <a:xfrm>
              <a:off x="2886" y="4275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6" name="Line 36"/>
            <p:cNvSpPr>
              <a:spLocks noChangeShapeType="1"/>
            </p:cNvSpPr>
            <p:nvPr/>
          </p:nvSpPr>
          <p:spPr bwMode="auto">
            <a:xfrm>
              <a:off x="3057" y="2271"/>
              <a:ext cx="66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7" name="Line 37"/>
            <p:cNvSpPr>
              <a:spLocks noChangeShapeType="1"/>
            </p:cNvSpPr>
            <p:nvPr/>
          </p:nvSpPr>
          <p:spPr bwMode="auto">
            <a:xfrm>
              <a:off x="3057" y="2271"/>
              <a:ext cx="0" cy="103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8" name="Line 38"/>
            <p:cNvSpPr>
              <a:spLocks noChangeShapeType="1"/>
            </p:cNvSpPr>
            <p:nvPr/>
          </p:nvSpPr>
          <p:spPr bwMode="auto">
            <a:xfrm>
              <a:off x="3716" y="2271"/>
              <a:ext cx="0" cy="103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29" name="Line 39"/>
            <p:cNvSpPr>
              <a:spLocks noChangeShapeType="1"/>
            </p:cNvSpPr>
            <p:nvPr/>
          </p:nvSpPr>
          <p:spPr bwMode="auto">
            <a:xfrm>
              <a:off x="3412" y="2217"/>
              <a:ext cx="0" cy="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1" name="Line 41"/>
            <p:cNvSpPr>
              <a:spLocks noChangeShapeType="1"/>
            </p:cNvSpPr>
            <p:nvPr/>
          </p:nvSpPr>
          <p:spPr bwMode="auto">
            <a:xfrm>
              <a:off x="1097" y="2994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2" name="Line 42"/>
            <p:cNvSpPr>
              <a:spLocks noChangeShapeType="1"/>
            </p:cNvSpPr>
            <p:nvPr/>
          </p:nvSpPr>
          <p:spPr bwMode="auto">
            <a:xfrm>
              <a:off x="1097" y="2701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3" name="Line 43"/>
            <p:cNvSpPr>
              <a:spLocks noChangeShapeType="1"/>
            </p:cNvSpPr>
            <p:nvPr/>
          </p:nvSpPr>
          <p:spPr bwMode="auto">
            <a:xfrm>
              <a:off x="1097" y="2387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4" name="Line 44"/>
            <p:cNvSpPr>
              <a:spLocks noChangeShapeType="1"/>
            </p:cNvSpPr>
            <p:nvPr/>
          </p:nvSpPr>
          <p:spPr bwMode="auto">
            <a:xfrm>
              <a:off x="1097" y="205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5" name="Line 45"/>
            <p:cNvSpPr>
              <a:spLocks noChangeShapeType="1"/>
            </p:cNvSpPr>
            <p:nvPr/>
          </p:nvSpPr>
          <p:spPr bwMode="auto">
            <a:xfrm>
              <a:off x="1093" y="3286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6" name="Line 46"/>
            <p:cNvSpPr>
              <a:spLocks noChangeShapeType="1"/>
            </p:cNvSpPr>
            <p:nvPr/>
          </p:nvSpPr>
          <p:spPr bwMode="auto">
            <a:xfrm>
              <a:off x="194" y="1978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7" name="Line 47"/>
            <p:cNvSpPr>
              <a:spLocks noChangeShapeType="1"/>
            </p:cNvSpPr>
            <p:nvPr/>
          </p:nvSpPr>
          <p:spPr bwMode="auto">
            <a:xfrm>
              <a:off x="190" y="308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8" name="Line 48"/>
            <p:cNvSpPr>
              <a:spLocks noChangeShapeType="1"/>
            </p:cNvSpPr>
            <p:nvPr/>
          </p:nvSpPr>
          <p:spPr bwMode="auto">
            <a:xfrm>
              <a:off x="190" y="3376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39" name="Line 49"/>
            <p:cNvSpPr>
              <a:spLocks noChangeShapeType="1"/>
            </p:cNvSpPr>
            <p:nvPr/>
          </p:nvSpPr>
          <p:spPr bwMode="auto">
            <a:xfrm>
              <a:off x="192" y="3731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40" name="Line 50"/>
            <p:cNvSpPr>
              <a:spLocks noChangeShapeType="1"/>
            </p:cNvSpPr>
            <p:nvPr/>
          </p:nvSpPr>
          <p:spPr bwMode="auto">
            <a:xfrm>
              <a:off x="190" y="406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41" name="Line 51"/>
            <p:cNvSpPr>
              <a:spLocks noChangeShapeType="1"/>
            </p:cNvSpPr>
            <p:nvPr/>
          </p:nvSpPr>
          <p:spPr bwMode="auto">
            <a:xfrm>
              <a:off x="323" y="2701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42" name="Line 52"/>
            <p:cNvSpPr>
              <a:spLocks noChangeShapeType="1"/>
            </p:cNvSpPr>
            <p:nvPr/>
          </p:nvSpPr>
          <p:spPr bwMode="auto">
            <a:xfrm>
              <a:off x="323" y="2346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43" name="Rectangle 53"/>
            <p:cNvSpPr>
              <a:spLocks noChangeArrowheads="1"/>
            </p:cNvSpPr>
            <p:nvPr/>
          </p:nvSpPr>
          <p:spPr bwMode="auto">
            <a:xfrm>
              <a:off x="3595" y="2762"/>
              <a:ext cx="574" cy="2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TRİAR SORUMLUSU</a:t>
              </a:r>
            </a:p>
          </p:txBody>
        </p:sp>
        <p:sp>
          <p:nvSpPr>
            <p:cNvPr id="37944" name="Line 54"/>
            <p:cNvSpPr>
              <a:spLocks noChangeShapeType="1"/>
            </p:cNvSpPr>
            <p:nvPr/>
          </p:nvSpPr>
          <p:spPr bwMode="auto">
            <a:xfrm flipV="1">
              <a:off x="2880" y="2693"/>
              <a:ext cx="0" cy="1581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45" name="Rectangle 55"/>
            <p:cNvSpPr>
              <a:spLocks noChangeArrowheads="1"/>
            </p:cNvSpPr>
            <p:nvPr/>
          </p:nvSpPr>
          <p:spPr bwMode="auto">
            <a:xfrm>
              <a:off x="3595" y="3082"/>
              <a:ext cx="574" cy="22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solidFill>
                    <a:schemeClr val="bg1"/>
                  </a:solidFill>
                  <a:latin typeface="Times New Roman" pitchFamily="18" charset="0"/>
                </a:rPr>
                <a:t>KIRMIZI ALAN SORUMLUSU</a:t>
              </a:r>
            </a:p>
          </p:txBody>
        </p:sp>
        <p:sp>
          <p:nvSpPr>
            <p:cNvPr id="37946" name="Rectangle 56"/>
            <p:cNvSpPr>
              <a:spLocks noChangeArrowheads="1"/>
            </p:cNvSpPr>
            <p:nvPr/>
          </p:nvSpPr>
          <p:spPr bwMode="auto">
            <a:xfrm>
              <a:off x="3595" y="3402"/>
              <a:ext cx="574" cy="21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SARI ALAN SORUMLUSU</a:t>
              </a:r>
            </a:p>
          </p:txBody>
        </p:sp>
        <p:sp>
          <p:nvSpPr>
            <p:cNvPr id="37947" name="Rectangle 57"/>
            <p:cNvSpPr>
              <a:spLocks noChangeArrowheads="1"/>
            </p:cNvSpPr>
            <p:nvPr/>
          </p:nvSpPr>
          <p:spPr bwMode="auto">
            <a:xfrm>
              <a:off x="3595" y="3724"/>
              <a:ext cx="574" cy="21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YEŞİL ALAN SORUMLUSU</a:t>
              </a:r>
            </a:p>
          </p:txBody>
        </p:sp>
        <p:sp>
          <p:nvSpPr>
            <p:cNvPr id="37948" name="Rectangle 58"/>
            <p:cNvSpPr>
              <a:spLocks noChangeArrowheads="1"/>
            </p:cNvSpPr>
            <p:nvPr/>
          </p:nvSpPr>
          <p:spPr bwMode="auto">
            <a:xfrm>
              <a:off x="3595" y="4058"/>
              <a:ext cx="574" cy="2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HASTA ÇIKIŞ SORUMLUSU</a:t>
              </a:r>
            </a:p>
          </p:txBody>
        </p:sp>
        <p:sp>
          <p:nvSpPr>
            <p:cNvPr id="37949" name="Rectangle 59"/>
            <p:cNvSpPr>
              <a:spLocks noChangeArrowheads="1"/>
            </p:cNvSpPr>
            <p:nvPr/>
          </p:nvSpPr>
          <p:spPr bwMode="auto">
            <a:xfrm>
              <a:off x="3595" y="4372"/>
              <a:ext cx="574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MORG SORUMLUSU</a:t>
              </a:r>
            </a:p>
          </p:txBody>
        </p:sp>
        <p:sp>
          <p:nvSpPr>
            <p:cNvPr id="37950" name="Line 60"/>
            <p:cNvSpPr>
              <a:spLocks noChangeShapeType="1"/>
            </p:cNvSpPr>
            <p:nvPr/>
          </p:nvSpPr>
          <p:spPr bwMode="auto">
            <a:xfrm>
              <a:off x="3556" y="2919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1" name="Line 61"/>
            <p:cNvSpPr>
              <a:spLocks noChangeShapeType="1"/>
            </p:cNvSpPr>
            <p:nvPr/>
          </p:nvSpPr>
          <p:spPr bwMode="auto">
            <a:xfrm>
              <a:off x="3550" y="3205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2" name="Line 62"/>
            <p:cNvSpPr>
              <a:spLocks noChangeShapeType="1"/>
            </p:cNvSpPr>
            <p:nvPr/>
          </p:nvSpPr>
          <p:spPr bwMode="auto">
            <a:xfrm>
              <a:off x="3550" y="3512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3" name="Line 63"/>
            <p:cNvSpPr>
              <a:spLocks noChangeShapeType="1"/>
            </p:cNvSpPr>
            <p:nvPr/>
          </p:nvSpPr>
          <p:spPr bwMode="auto">
            <a:xfrm>
              <a:off x="3550" y="3866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4" name="Line 64"/>
            <p:cNvSpPr>
              <a:spLocks noChangeShapeType="1"/>
            </p:cNvSpPr>
            <p:nvPr/>
          </p:nvSpPr>
          <p:spPr bwMode="auto">
            <a:xfrm>
              <a:off x="3550" y="4174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5" name="Line 65"/>
            <p:cNvSpPr>
              <a:spLocks noChangeShapeType="1"/>
            </p:cNvSpPr>
            <p:nvPr/>
          </p:nvSpPr>
          <p:spPr bwMode="auto">
            <a:xfrm>
              <a:off x="3556" y="4500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56" name="Rectangle 66"/>
            <p:cNvSpPr>
              <a:spLocks noChangeArrowheads="1"/>
            </p:cNvSpPr>
            <p:nvPr/>
          </p:nvSpPr>
          <p:spPr bwMode="auto">
            <a:xfrm>
              <a:off x="4243" y="2368"/>
              <a:ext cx="574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LABORATUVAR SORUMLUSU</a:t>
              </a:r>
            </a:p>
          </p:txBody>
        </p:sp>
        <p:sp>
          <p:nvSpPr>
            <p:cNvPr id="37957" name="Rectangle 67"/>
            <p:cNvSpPr>
              <a:spLocks noChangeArrowheads="1"/>
            </p:cNvSpPr>
            <p:nvPr/>
          </p:nvSpPr>
          <p:spPr bwMode="auto">
            <a:xfrm>
              <a:off x="4958" y="2367"/>
              <a:ext cx="657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PERSONEL SOSYAL DESTEK SORUM.</a:t>
              </a:r>
            </a:p>
          </p:txBody>
        </p:sp>
        <p:sp>
          <p:nvSpPr>
            <p:cNvPr id="37958" name="Rectangle 68"/>
            <p:cNvSpPr>
              <a:spLocks noChangeArrowheads="1"/>
            </p:cNvSpPr>
            <p:nvPr/>
          </p:nvSpPr>
          <p:spPr bwMode="auto">
            <a:xfrm>
              <a:off x="4243" y="2679"/>
              <a:ext cx="574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RADYOLOJİ SORUMLUSU</a:t>
              </a:r>
            </a:p>
          </p:txBody>
        </p:sp>
        <p:sp>
          <p:nvSpPr>
            <p:cNvPr id="37959" name="Rectangle 69"/>
            <p:cNvSpPr>
              <a:spLocks noChangeArrowheads="1"/>
            </p:cNvSpPr>
            <p:nvPr/>
          </p:nvSpPr>
          <p:spPr bwMode="auto">
            <a:xfrm>
              <a:off x="4249" y="2993"/>
              <a:ext cx="574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ECZANE SORUMLUSU</a:t>
              </a:r>
            </a:p>
          </p:txBody>
        </p:sp>
        <p:sp>
          <p:nvSpPr>
            <p:cNvPr id="37960" name="Rectangle 70"/>
            <p:cNvSpPr>
              <a:spLocks noChangeArrowheads="1"/>
            </p:cNvSpPr>
            <p:nvPr/>
          </p:nvSpPr>
          <p:spPr bwMode="auto">
            <a:xfrm>
              <a:off x="4249" y="3293"/>
              <a:ext cx="657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TIBBİ MALZEME SORUMLUSU</a:t>
              </a:r>
            </a:p>
          </p:txBody>
        </p:sp>
        <p:sp>
          <p:nvSpPr>
            <p:cNvPr id="37961" name="Line 71"/>
            <p:cNvSpPr>
              <a:spLocks noChangeShapeType="1"/>
            </p:cNvSpPr>
            <p:nvPr/>
          </p:nvSpPr>
          <p:spPr bwMode="auto">
            <a:xfrm>
              <a:off x="4204" y="3444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62" name="Line 72"/>
            <p:cNvSpPr>
              <a:spLocks noChangeShapeType="1"/>
            </p:cNvSpPr>
            <p:nvPr/>
          </p:nvSpPr>
          <p:spPr bwMode="auto">
            <a:xfrm>
              <a:off x="4204" y="3144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63" name="Line 73"/>
            <p:cNvSpPr>
              <a:spLocks noChangeShapeType="1"/>
            </p:cNvSpPr>
            <p:nvPr/>
          </p:nvSpPr>
          <p:spPr bwMode="auto">
            <a:xfrm>
              <a:off x="4204" y="282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64" name="Line 74"/>
            <p:cNvSpPr>
              <a:spLocks noChangeShapeType="1"/>
            </p:cNvSpPr>
            <p:nvPr/>
          </p:nvSpPr>
          <p:spPr bwMode="auto">
            <a:xfrm>
              <a:off x="4204" y="2510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65" name="Rectangle 75"/>
            <p:cNvSpPr>
              <a:spLocks noChangeArrowheads="1"/>
            </p:cNvSpPr>
            <p:nvPr/>
          </p:nvSpPr>
          <p:spPr bwMode="auto">
            <a:xfrm>
              <a:off x="4122" y="1966"/>
              <a:ext cx="574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DESTEK BİRİMLERİ DİREKTÖRÜ</a:t>
              </a:r>
            </a:p>
          </p:txBody>
        </p:sp>
        <p:sp>
          <p:nvSpPr>
            <p:cNvPr id="37966" name="Rectangle 76"/>
            <p:cNvSpPr>
              <a:spLocks noChangeArrowheads="1"/>
            </p:cNvSpPr>
            <p:nvPr/>
          </p:nvSpPr>
          <p:spPr bwMode="auto">
            <a:xfrm>
              <a:off x="4864" y="1966"/>
              <a:ext cx="574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PSİKOSOSYAL DESTEK HİZ. DİREKTÖRÜ</a:t>
              </a:r>
            </a:p>
          </p:txBody>
        </p:sp>
        <p:sp>
          <p:nvSpPr>
            <p:cNvPr id="37967" name="Rectangle 77"/>
            <p:cNvSpPr>
              <a:spLocks noChangeArrowheads="1"/>
            </p:cNvSpPr>
            <p:nvPr/>
          </p:nvSpPr>
          <p:spPr bwMode="auto">
            <a:xfrm>
              <a:off x="4958" y="2652"/>
              <a:ext cx="657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PSİKOLOJİK DESTEK SORUMLUSU</a:t>
              </a:r>
            </a:p>
          </p:txBody>
        </p:sp>
        <p:sp>
          <p:nvSpPr>
            <p:cNvPr id="37968" name="Rectangle 78"/>
            <p:cNvSpPr>
              <a:spLocks noChangeArrowheads="1"/>
            </p:cNvSpPr>
            <p:nvPr/>
          </p:nvSpPr>
          <p:spPr bwMode="auto">
            <a:xfrm>
              <a:off x="4963" y="3034"/>
              <a:ext cx="652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PERSONEL YAKINLARI SORUMLUSU</a:t>
              </a:r>
            </a:p>
          </p:txBody>
        </p:sp>
        <p:sp>
          <p:nvSpPr>
            <p:cNvPr id="37969" name="Line 79"/>
            <p:cNvSpPr>
              <a:spLocks noChangeShapeType="1"/>
            </p:cNvSpPr>
            <p:nvPr/>
          </p:nvSpPr>
          <p:spPr bwMode="auto">
            <a:xfrm>
              <a:off x="4913" y="250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0" name="Line 80"/>
            <p:cNvSpPr>
              <a:spLocks noChangeShapeType="1"/>
            </p:cNvSpPr>
            <p:nvPr/>
          </p:nvSpPr>
          <p:spPr bwMode="auto">
            <a:xfrm>
              <a:off x="4913" y="2823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1" name="Line 81"/>
            <p:cNvSpPr>
              <a:spLocks noChangeShapeType="1"/>
            </p:cNvSpPr>
            <p:nvPr/>
          </p:nvSpPr>
          <p:spPr bwMode="auto">
            <a:xfrm>
              <a:off x="4918" y="3171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2" name="Line 82"/>
            <p:cNvSpPr>
              <a:spLocks noChangeShapeType="1"/>
            </p:cNvSpPr>
            <p:nvPr/>
          </p:nvSpPr>
          <p:spPr bwMode="auto">
            <a:xfrm>
              <a:off x="4913" y="2305"/>
              <a:ext cx="0" cy="873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3" name="Rectangle 83"/>
            <p:cNvSpPr>
              <a:spLocks noChangeArrowheads="1"/>
            </p:cNvSpPr>
            <p:nvPr/>
          </p:nvSpPr>
          <p:spPr bwMode="auto">
            <a:xfrm>
              <a:off x="3651" y="1509"/>
              <a:ext cx="663" cy="25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>
                  <a:latin typeface="Times New Roman" pitchFamily="18" charset="0"/>
                </a:rPr>
                <a:t>OPERASYON ŞEFİ</a:t>
              </a:r>
              <a:endParaRPr lang="en-US" sz="1000">
                <a:latin typeface="Times New Roman Tur" charset="-94"/>
              </a:endParaRPr>
            </a:p>
          </p:txBody>
        </p:sp>
        <p:sp>
          <p:nvSpPr>
            <p:cNvPr id="37975" name="Line 85"/>
            <p:cNvSpPr>
              <a:spLocks noChangeShapeType="1"/>
            </p:cNvSpPr>
            <p:nvPr/>
          </p:nvSpPr>
          <p:spPr bwMode="auto">
            <a:xfrm>
              <a:off x="3534" y="1856"/>
              <a:ext cx="1595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6" name="Line 86"/>
            <p:cNvSpPr>
              <a:spLocks noChangeShapeType="1"/>
            </p:cNvSpPr>
            <p:nvPr/>
          </p:nvSpPr>
          <p:spPr bwMode="auto">
            <a:xfrm flipV="1">
              <a:off x="3534" y="1848"/>
              <a:ext cx="0" cy="10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7" name="Line 87"/>
            <p:cNvSpPr>
              <a:spLocks noChangeShapeType="1"/>
            </p:cNvSpPr>
            <p:nvPr/>
          </p:nvSpPr>
          <p:spPr bwMode="auto">
            <a:xfrm flipV="1">
              <a:off x="4375" y="1848"/>
              <a:ext cx="0" cy="10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8" name="Line 88"/>
            <p:cNvSpPr>
              <a:spLocks noChangeShapeType="1"/>
            </p:cNvSpPr>
            <p:nvPr/>
          </p:nvSpPr>
          <p:spPr bwMode="auto">
            <a:xfrm flipV="1">
              <a:off x="5123" y="1855"/>
              <a:ext cx="0" cy="10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79" name="Rectangle 89"/>
            <p:cNvSpPr>
              <a:spLocks noChangeArrowheads="1"/>
            </p:cNvSpPr>
            <p:nvPr/>
          </p:nvSpPr>
          <p:spPr bwMode="auto">
            <a:xfrm>
              <a:off x="2250" y="1145"/>
              <a:ext cx="839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GÜVENLİK                         ŞEFİ</a:t>
              </a:r>
              <a:endParaRPr lang="en-US" sz="800">
                <a:latin typeface="Times New Roman Tur" charset="-94"/>
              </a:endParaRPr>
            </a:p>
          </p:txBody>
        </p:sp>
        <p:sp>
          <p:nvSpPr>
            <p:cNvPr id="37980" name="Rectangle 90"/>
            <p:cNvSpPr>
              <a:spLocks noChangeArrowheads="1"/>
            </p:cNvSpPr>
            <p:nvPr/>
          </p:nvSpPr>
          <p:spPr bwMode="auto">
            <a:xfrm>
              <a:off x="2250" y="841"/>
              <a:ext cx="839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HALKLA İLİŞKİLER YETKİLİSİ</a:t>
              </a:r>
              <a:endParaRPr lang="en-US" sz="800">
                <a:latin typeface="Times New Roman Tur" charset="-94"/>
              </a:endParaRPr>
            </a:p>
          </p:txBody>
        </p:sp>
        <p:sp>
          <p:nvSpPr>
            <p:cNvPr id="37990" name="Rectangle 100"/>
            <p:cNvSpPr>
              <a:spLocks noChangeArrowheads="1"/>
            </p:cNvSpPr>
            <p:nvPr/>
          </p:nvSpPr>
          <p:spPr bwMode="auto">
            <a:xfrm>
              <a:off x="3297" y="803"/>
              <a:ext cx="885" cy="2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Times New Roman" pitchFamily="18" charset="0"/>
                </a:rPr>
                <a:t>KURUMLAR ARASI KOORDİNASYON YETKİLİSİ</a:t>
              </a:r>
              <a:endParaRPr lang="en-US" sz="800" dirty="0">
                <a:latin typeface="Times New Roman Tur" charset="-94"/>
              </a:endParaRPr>
            </a:p>
          </p:txBody>
        </p:sp>
        <p:sp>
          <p:nvSpPr>
            <p:cNvPr id="37991" name="Rectangle 101"/>
            <p:cNvSpPr>
              <a:spLocks noChangeArrowheads="1"/>
            </p:cNvSpPr>
            <p:nvPr/>
          </p:nvSpPr>
          <p:spPr bwMode="auto">
            <a:xfrm>
              <a:off x="2717" y="534"/>
              <a:ext cx="840" cy="14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800">
                  <a:latin typeface="Times New Roman" pitchFamily="18" charset="0"/>
                </a:rPr>
                <a:t>HAP-KOM</a:t>
              </a:r>
              <a:endParaRPr lang="en-US" sz="800">
                <a:latin typeface="Times New Roman" pitchFamily="18" charset="0"/>
              </a:endParaRPr>
            </a:p>
          </p:txBody>
        </p:sp>
        <p:sp>
          <p:nvSpPr>
            <p:cNvPr id="37995" name="Rectangle 105"/>
            <p:cNvSpPr>
              <a:spLocks noChangeArrowheads="1"/>
            </p:cNvSpPr>
            <p:nvPr/>
          </p:nvSpPr>
          <p:spPr bwMode="auto">
            <a:xfrm>
              <a:off x="1584" y="240"/>
              <a:ext cx="2924" cy="1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HASTANE </a:t>
              </a:r>
              <a:r>
                <a:rPr lang="tr-TR" sz="1400">
                  <a:latin typeface="Times New Roman" pitchFamily="18" charset="0"/>
                </a:rPr>
                <a:t>AFET PLANI </a:t>
              </a:r>
              <a:r>
                <a:rPr lang="en-US" sz="1400">
                  <a:latin typeface="Times New Roman" pitchFamily="18" charset="0"/>
                </a:rPr>
                <a:t>(H</a:t>
              </a:r>
              <a:r>
                <a:rPr lang="tr-TR" sz="1400">
                  <a:latin typeface="Times New Roman" pitchFamily="18" charset="0"/>
                </a:rPr>
                <a:t>AP</a:t>
              </a:r>
              <a:r>
                <a:rPr lang="en-US" sz="1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7998" name="Line 108"/>
            <p:cNvSpPr>
              <a:spLocks noChangeShapeType="1"/>
            </p:cNvSpPr>
            <p:nvPr/>
          </p:nvSpPr>
          <p:spPr bwMode="auto">
            <a:xfrm flipV="1">
              <a:off x="1093" y="3000"/>
              <a:ext cx="0" cy="2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999" name="Line 109"/>
            <p:cNvSpPr>
              <a:spLocks noChangeShapeType="1"/>
            </p:cNvSpPr>
            <p:nvPr/>
          </p:nvSpPr>
          <p:spPr bwMode="auto">
            <a:xfrm>
              <a:off x="3550" y="2708"/>
              <a:ext cx="0" cy="179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8000" name="Rectangle 110"/>
            <p:cNvSpPr>
              <a:spLocks noChangeArrowheads="1"/>
            </p:cNvSpPr>
            <p:nvPr/>
          </p:nvSpPr>
          <p:spPr bwMode="auto">
            <a:xfrm>
              <a:off x="4249" y="3593"/>
              <a:ext cx="657" cy="2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TIBBİ CİHAZ SORUMLUSU</a:t>
              </a:r>
            </a:p>
          </p:txBody>
        </p:sp>
        <p:sp>
          <p:nvSpPr>
            <p:cNvPr id="38001" name="Line 111"/>
            <p:cNvSpPr>
              <a:spLocks noChangeShapeType="1"/>
            </p:cNvSpPr>
            <p:nvPr/>
          </p:nvSpPr>
          <p:spPr bwMode="auto">
            <a:xfrm>
              <a:off x="4204" y="3764"/>
              <a:ext cx="4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8002" name="Line 112"/>
            <p:cNvSpPr>
              <a:spLocks noChangeShapeType="1"/>
            </p:cNvSpPr>
            <p:nvPr/>
          </p:nvSpPr>
          <p:spPr bwMode="auto">
            <a:xfrm>
              <a:off x="4204" y="2299"/>
              <a:ext cx="0" cy="147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8003" name="Rectangle 113"/>
            <p:cNvSpPr>
              <a:spLocks noChangeArrowheads="1"/>
            </p:cNvSpPr>
            <p:nvPr/>
          </p:nvSpPr>
          <p:spPr bwMode="auto">
            <a:xfrm>
              <a:off x="1932" y="2202"/>
              <a:ext cx="663" cy="13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>
                  <a:latin typeface="Times New Roman" pitchFamily="18" charset="0"/>
                </a:rPr>
                <a:t>MUHASEBE</a:t>
              </a:r>
            </a:p>
          </p:txBody>
        </p:sp>
      </p:grpSp>
      <p:cxnSp>
        <p:nvCxnSpPr>
          <p:cNvPr id="127" name="126 Dirsek Bağlayıcısı"/>
          <p:cNvCxnSpPr>
            <a:stCxn id="37990" idx="1"/>
            <a:endCxn id="37991" idx="2"/>
          </p:cNvCxnSpPr>
          <p:nvPr/>
        </p:nvCxnSpPr>
        <p:spPr>
          <a:xfrm rot="10800000">
            <a:off x="4952129" y="727250"/>
            <a:ext cx="259070" cy="40896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126 Dirsek Bağlayıcısı"/>
          <p:cNvCxnSpPr>
            <a:stCxn id="37973" idx="0"/>
            <a:endCxn id="37991" idx="2"/>
          </p:cNvCxnSpPr>
          <p:nvPr/>
        </p:nvCxnSpPr>
        <p:spPr>
          <a:xfrm rot="16200000" flipV="1">
            <a:off x="5012323" y="667056"/>
            <a:ext cx="1248640" cy="1369028"/>
          </a:xfrm>
          <a:prstGeom prst="bentConnector3">
            <a:avLst>
              <a:gd name="adj1" fmla="val 1033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126 Dirsek Bağlayıcısı"/>
          <p:cNvCxnSpPr>
            <a:stCxn id="37979" idx="3"/>
            <a:endCxn id="37991" idx="2"/>
          </p:cNvCxnSpPr>
          <p:nvPr/>
        </p:nvCxnSpPr>
        <p:spPr>
          <a:xfrm flipV="1">
            <a:off x="4874408" y="727250"/>
            <a:ext cx="77721" cy="86444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126 Dirsek Bağlayıcısı"/>
          <p:cNvCxnSpPr>
            <a:stCxn id="37980" idx="3"/>
            <a:endCxn id="37991" idx="2"/>
          </p:cNvCxnSpPr>
          <p:nvPr/>
        </p:nvCxnSpPr>
        <p:spPr>
          <a:xfrm flipV="1">
            <a:off x="4874408" y="727250"/>
            <a:ext cx="77721" cy="408209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126 Dirsek Bağlayıcısı"/>
          <p:cNvCxnSpPr>
            <a:stCxn id="37980" idx="0"/>
            <a:endCxn id="37991" idx="1"/>
          </p:cNvCxnSpPr>
          <p:nvPr/>
        </p:nvCxnSpPr>
        <p:spPr>
          <a:xfrm rot="5400000" flipH="1" flipV="1">
            <a:off x="4056897" y="758206"/>
            <a:ext cx="353431" cy="7691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126 Dirsek Bağlayıcısı"/>
          <p:cNvCxnSpPr>
            <a:stCxn id="37979" idx="0"/>
            <a:endCxn id="37980" idx="2"/>
          </p:cNvCxnSpPr>
          <p:nvPr/>
        </p:nvCxnSpPr>
        <p:spPr>
          <a:xfrm rot="5400000" flipH="1" flipV="1">
            <a:off x="4129123" y="1363576"/>
            <a:ext cx="132068" cy="158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126 Dirsek Bağlayıcısı"/>
          <p:cNvCxnSpPr>
            <a:stCxn id="37910" idx="0"/>
            <a:endCxn id="37991" idx="2"/>
          </p:cNvCxnSpPr>
          <p:nvPr/>
        </p:nvCxnSpPr>
        <p:spPr>
          <a:xfrm rot="5400000" flipH="1" flipV="1">
            <a:off x="3663545" y="697811"/>
            <a:ext cx="1259145" cy="1318024"/>
          </a:xfrm>
          <a:prstGeom prst="bentConnector3">
            <a:avLst>
              <a:gd name="adj1" fmla="val 106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126 Dirsek Bağlayıcısı"/>
          <p:cNvCxnSpPr>
            <a:stCxn id="37903" idx="0"/>
            <a:endCxn id="37991" idx="2"/>
          </p:cNvCxnSpPr>
          <p:nvPr/>
        </p:nvCxnSpPr>
        <p:spPr>
          <a:xfrm rot="5400000" flipH="1" flipV="1">
            <a:off x="2908991" y="-67247"/>
            <a:ext cx="1248640" cy="2837635"/>
          </a:xfrm>
          <a:prstGeom prst="bentConnector3">
            <a:avLst>
              <a:gd name="adj1" fmla="val 1033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126 Dirsek Bağlayıcısı"/>
          <p:cNvCxnSpPr>
            <a:stCxn id="37893" idx="0"/>
            <a:endCxn id="37991" idx="2"/>
          </p:cNvCxnSpPr>
          <p:nvPr/>
        </p:nvCxnSpPr>
        <p:spPr>
          <a:xfrm rot="5400000" flipH="1" flipV="1">
            <a:off x="2178381" y="-806863"/>
            <a:ext cx="1239635" cy="4307862"/>
          </a:xfrm>
          <a:prstGeom prst="bentConnector3">
            <a:avLst>
              <a:gd name="adj1" fmla="val 100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126 Dirsek Bağlayıcısı"/>
          <p:cNvCxnSpPr>
            <a:stCxn id="37911" idx="1"/>
            <a:endCxn id="37910" idx="1"/>
          </p:cNvCxnSpPr>
          <p:nvPr/>
        </p:nvCxnSpPr>
        <p:spPr>
          <a:xfrm rot="10800000" flipH="1">
            <a:off x="3004239" y="2226518"/>
            <a:ext cx="48575" cy="538776"/>
          </a:xfrm>
          <a:prstGeom prst="bentConnector3">
            <a:avLst>
              <a:gd name="adj1" fmla="val -24306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126 Dirsek Bağlayıcısı"/>
          <p:cNvCxnSpPr>
            <a:stCxn id="38003" idx="1"/>
            <a:endCxn id="37910" idx="1"/>
          </p:cNvCxnSpPr>
          <p:nvPr/>
        </p:nvCxnSpPr>
        <p:spPr>
          <a:xfrm rot="10800000" flipH="1">
            <a:off x="3001001" y="2226518"/>
            <a:ext cx="51814" cy="892958"/>
          </a:xfrm>
          <a:prstGeom prst="bentConnector3">
            <a:avLst>
              <a:gd name="adj1" fmla="val -2084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126 Dirsek Bağlayıcısı"/>
          <p:cNvCxnSpPr>
            <a:stCxn id="37912" idx="1"/>
            <a:endCxn id="37911" idx="3"/>
          </p:cNvCxnSpPr>
          <p:nvPr/>
        </p:nvCxnSpPr>
        <p:spPr>
          <a:xfrm rot="10800000">
            <a:off x="4077766" y="2765295"/>
            <a:ext cx="100389" cy="1446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 Yönetmeliği</a:t>
            </a:r>
            <a:endParaRPr lang="tr-TR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/>
              <a:t>20 Mart 2015 tarih ve 29301 sayılı Resmi gazetede yayımlanarak yürürlüğe giren Hastane Afet ve Acil Durum Planları(HAP) Uygulama </a:t>
            </a:r>
            <a:r>
              <a:rPr lang="tr-TR" b="1" dirty="0"/>
              <a:t> </a:t>
            </a:r>
            <a:r>
              <a:rPr lang="tr-TR" b="1" dirty="0" smtClean="0"/>
              <a:t>Yönetmeliği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marL="0" lvl="1" indent="0" algn="ctr">
              <a:buNone/>
            </a:pPr>
            <a:r>
              <a:rPr lang="tr-TR" dirty="0" smtClean="0"/>
              <a:t>663 </a:t>
            </a:r>
            <a:r>
              <a:rPr lang="tr-TR" dirty="0"/>
              <a:t>sayılı Sağlık Bakanlığı ve Bağlı Kuruluşlarının Teşkilat ve Görevleri Hakkında Kanun Hükmünde Kararnamenin 2 ve </a:t>
            </a:r>
            <a:r>
              <a:rPr lang="tr-TR" dirty="0" smtClean="0"/>
              <a:t>40’ıncı</a:t>
            </a:r>
            <a:r>
              <a:rPr lang="tr-TR" dirty="0"/>
              <a:t> maddelerine dayanılarak hazırlanmıştır</a:t>
            </a:r>
            <a:endParaRPr lang="tr-TR" dirty="0" smtClean="0"/>
          </a:p>
          <a:p>
            <a:pPr marL="457200" lvl="1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20454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tr-TR" b="1" u="sng" smtClean="0"/>
              <a:t>Önemli riskler</a:t>
            </a:r>
            <a:endParaRPr lang="en-US" b="1" u="sng" smtClean="0"/>
          </a:p>
          <a:p>
            <a:pPr eaLnBrk="1" hangingPunct="1"/>
            <a:r>
              <a:rPr lang="en-US" b="1" u="sng" smtClean="0"/>
              <a:t>Dinamik </a:t>
            </a:r>
            <a:r>
              <a:rPr lang="tr-TR" b="1" u="sng" smtClean="0"/>
              <a:t> </a:t>
            </a:r>
            <a:r>
              <a:rPr lang="en-US" b="1" u="sng" smtClean="0"/>
              <a:t>yapılar</a:t>
            </a:r>
            <a:r>
              <a:rPr lang="tr-TR" b="1" u="sng" smtClean="0"/>
              <a:t>, personel</a:t>
            </a:r>
            <a:endParaRPr lang="en-US" b="1" u="sng" smtClean="0"/>
          </a:p>
          <a:p>
            <a:pPr eaLnBrk="1" hangingPunct="1"/>
            <a:r>
              <a:rPr lang="en-US" b="1" u="sng" smtClean="0"/>
              <a:t>Ayrıntılar</a:t>
            </a:r>
          </a:p>
          <a:p>
            <a:pPr lvl="1" eaLnBrk="1" hangingPunct="1"/>
            <a:r>
              <a:rPr lang="en-US" smtClean="0"/>
              <a:t>(</a:t>
            </a:r>
            <a:r>
              <a:rPr lang="tr-TR" smtClean="0"/>
              <a:t> </a:t>
            </a:r>
            <a:r>
              <a:rPr lang="en-US" smtClean="0"/>
              <a:t>örn </a:t>
            </a:r>
            <a:r>
              <a:rPr lang="tr-TR" smtClean="0"/>
              <a:t> </a:t>
            </a:r>
            <a:r>
              <a:rPr lang="en-US" smtClean="0"/>
              <a:t>öncelikler )</a:t>
            </a:r>
          </a:p>
          <a:p>
            <a:pPr eaLnBrk="1" hangingPunct="1"/>
            <a:r>
              <a:rPr lang="en-US" b="1" u="sng" smtClean="0"/>
              <a:t>Soru</a:t>
            </a:r>
            <a:r>
              <a:rPr lang="tr-TR" b="1" u="sng" smtClean="0"/>
              <a:t>n</a:t>
            </a:r>
            <a:r>
              <a:rPr lang="en-US" b="1" u="sng" smtClean="0"/>
              <a:t>lar</a:t>
            </a:r>
          </a:p>
          <a:p>
            <a:pPr lvl="1" eaLnBrk="1" hangingPunct="1"/>
            <a:r>
              <a:rPr lang="en-US" smtClean="0"/>
              <a:t>(örn. </a:t>
            </a:r>
            <a:r>
              <a:rPr lang="tr-TR" smtClean="0"/>
              <a:t>z</a:t>
            </a:r>
            <a:r>
              <a:rPr lang="en-US" smtClean="0"/>
              <a:t>ayıf iletişim , terminolojiye yabancılık</a:t>
            </a:r>
            <a:r>
              <a:rPr lang="tr-TR" smtClean="0"/>
              <a:t>, duyarsızlık</a:t>
            </a:r>
            <a:r>
              <a:rPr lang="en-US" smtClean="0"/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 Hazırlanırken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Tanım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err="1" smtClean="0"/>
              <a:t>Beklenmeyen</a:t>
            </a: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err="1" smtClean="0">
                <a:cs typeface="Times New Roman" pitchFamily="18" charset="0"/>
              </a:rPr>
              <a:t>Önceden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bilinmeyen</a:t>
            </a:r>
            <a:endParaRPr lang="tr-TR" dirty="0" smtClean="0"/>
          </a:p>
          <a:p>
            <a:pPr eaLnBrk="1" hangingPunct="1">
              <a:lnSpc>
                <a:spcPct val="150000"/>
              </a:lnSpc>
            </a:pPr>
            <a:r>
              <a:rPr lang="tr-TR" dirty="0" smtClean="0"/>
              <a:t>Kurumun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olanaklar</a:t>
            </a:r>
            <a:r>
              <a:rPr lang="tr-TR" dirty="0" err="1" smtClean="0"/>
              <a:t>ını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ve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kapasitesini</a:t>
            </a:r>
            <a:r>
              <a:rPr lang="en-US" dirty="0" smtClean="0">
                <a:cs typeface="Times New Roman" pitchFamily="18" charset="0"/>
              </a:rPr>
              <a:t> a</a:t>
            </a:r>
            <a:r>
              <a:rPr lang="tr-TR" dirty="0" smtClean="0">
                <a:cs typeface="Times New Roman" pitchFamily="18" charset="0"/>
              </a:rPr>
              <a:t>ş</a:t>
            </a:r>
            <a:r>
              <a:rPr lang="en-US" dirty="0" smtClean="0">
                <a:cs typeface="Times New Roman" pitchFamily="18" charset="0"/>
              </a:rPr>
              <a:t>an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Normal </a:t>
            </a:r>
            <a:r>
              <a:rPr lang="en-US" dirty="0" err="1" smtClean="0">
                <a:cs typeface="Times New Roman" pitchFamily="18" charset="0"/>
              </a:rPr>
              <a:t>fonksiyonu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bozan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5143536"/>
          </a:xfrm>
          <a:noFill/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Güvenilir ve Kolay Organizasyon Sağlar.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Organizasyon  Şeması  Değişkendir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Her Pozisyonun Belli Bir Görevi Vardır.</a:t>
            </a:r>
            <a:r>
              <a:rPr lang="en-US" sz="2800" dirty="0" smtClean="0"/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Önemli  Anahtar  Görevliler 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Ayrıntılı Dokümantasyon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İletişimi Kolaylaştıracak  Dil 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Yönetim Şeması Önceden Belirlenmiştir</a:t>
            </a:r>
            <a:endParaRPr lang="en-US" sz="28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 - Özellikler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tr-TR" sz="32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tr-TR" sz="32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r>
              <a:rPr lang="tr-TR" sz="32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Önceden Belirlenmiş Yönetim Şeması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endParaRPr lang="en-US" sz="32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498850" y="2000240"/>
            <a:ext cx="1841500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HAP-KOM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0850" y="3136898"/>
            <a:ext cx="1765300" cy="422275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Lo</a:t>
            </a:r>
            <a:r>
              <a:rPr lang="tr-T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jistik Şefi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508250" y="3136898"/>
            <a:ext cx="1765300" cy="727075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Plan</a:t>
            </a:r>
            <a:r>
              <a:rPr lang="tr-T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lama Şefi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565650" y="3136898"/>
            <a:ext cx="1917700" cy="727075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Döner Sermaye Şefi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775450" y="3136898"/>
            <a:ext cx="1689100" cy="72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Opera</a:t>
            </a:r>
            <a:r>
              <a:rPr lang="tr-T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syon Şefi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295400" y="2838448"/>
            <a:ext cx="640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295400" y="283844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352800" y="283844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5562600" y="283844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7696200" y="283844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419600" y="245744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81000" y="4068784"/>
            <a:ext cx="1905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Hasar </a:t>
            </a:r>
            <a:r>
              <a:rPr lang="tr-T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Tesbiti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Sanita</a:t>
            </a:r>
            <a:r>
              <a:rPr lang="tr-T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syon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Haberleşme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</a:t>
            </a: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aşıma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Tıbbi Malzemeler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Hastane Gereksinimleri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Beslenme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2514600" y="4071942"/>
            <a:ext cx="18288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Durum </a:t>
            </a:r>
            <a:r>
              <a:rPr lang="tr-TR" sz="1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Tesbiti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Görevli Havuzu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Tıbbi Personel Havuzu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Hemşire Havuzu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Hasta Danışma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4572000" y="4071942"/>
            <a:ext cx="1905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Masraflar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Gereksinimler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6705600" y="4071942"/>
            <a:ext cx="19050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Tıbbi Bakım Alanı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Yatan Hasta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Poliklinik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Laboratuar, Röntgen, Eczane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tr-TR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Sosyal Servis</a:t>
            </a: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Opera</a:t>
            </a:r>
            <a:r>
              <a:rPr lang="tr-TR" b="1" u="sng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syon</a:t>
            </a:r>
            <a:r>
              <a:rPr lang="tr-TR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Birimi</a:t>
            </a:r>
            <a:r>
              <a:rPr lang="en-US" sz="2000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sz="2000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Opera</a:t>
            </a:r>
            <a:r>
              <a:rPr lang="tr-TR" sz="200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syon</a:t>
            </a:r>
            <a:r>
              <a:rPr lang="tr-TR" sz="2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Şefi</a:t>
            </a:r>
            <a:endParaRPr lang="en-US" sz="200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727450" y="1898650"/>
            <a:ext cx="1917700" cy="1030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Opera</a:t>
            </a:r>
            <a:r>
              <a:rPr lang="tr-T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syon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Şefi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365250" y="3422650"/>
            <a:ext cx="1765300" cy="361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Tıbbi Bakım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98450" y="4108450"/>
            <a:ext cx="1765300" cy="361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Yatan Hasta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565650" y="4108450"/>
            <a:ext cx="1993900" cy="361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Yardımcı Servisler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927850" y="4108450"/>
            <a:ext cx="1765300" cy="361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Sosyal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Servis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432050" y="4108450"/>
            <a:ext cx="1841500" cy="361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</a:t>
            </a: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edavi Alanları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209800" y="3124200"/>
            <a:ext cx="5486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1066800" y="3962400"/>
            <a:ext cx="2286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2209800" y="31242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5486400" y="31242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7696200" y="31242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066800" y="39624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209800" y="38100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352800" y="39624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228600" y="4648200"/>
            <a:ext cx="1752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Ameliyathane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Kadın-Doğum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Pediatri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Yoğun Bakım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Poliklinikler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2438400" y="4648200"/>
            <a:ext cx="1752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Tria</a:t>
            </a: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j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Acil 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</a:t>
            </a:r>
            <a:r>
              <a:rPr lang="tr-TR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Kırmızı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Bekler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</a:t>
            </a:r>
            <a:r>
              <a:rPr lang="tr-TR" sz="14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Sarı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Min</a:t>
            </a: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ö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 </a:t>
            </a: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</a:t>
            </a:r>
            <a:r>
              <a:rPr lang="tr-TR" sz="1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Yeşil</a:t>
            </a: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Morg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4572000" y="4648200"/>
            <a:ext cx="1752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Lab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Rad</a:t>
            </a: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olo</a:t>
            </a: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ji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Eczane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6934200" y="4724400"/>
            <a:ext cx="1752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Personel Desteği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Psikolojik Destek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tr-TR" sz="14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Personel Yakınları</a:t>
            </a:r>
            <a:endParaRPr lang="en-US" sz="1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46101" name="Rectangle 2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tr-TR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</a:t>
            </a:r>
            <a:endParaRPr lang="en-US" u="sng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tr-TR" sz="2800" smtClean="0"/>
              <a:t>Gerekli Olan Pozisyonlar Kullanılır</a:t>
            </a:r>
            <a:r>
              <a:rPr lang="en-US" sz="2800" smtClean="0"/>
              <a:t>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tr-TR" sz="2800" smtClean="0"/>
              <a:t>Her Kurum İçin Kullanışlıdır.</a:t>
            </a: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tr-TR" sz="2800" smtClean="0"/>
              <a:t>Ekonomiktir</a:t>
            </a:r>
            <a:r>
              <a:rPr lang="en-US" sz="2800" smtClean="0"/>
              <a:t>. </a:t>
            </a:r>
            <a:endParaRPr lang="tr-TR" sz="2800" smtClean="0"/>
          </a:p>
          <a:p>
            <a:pPr eaLnBrk="1" hangingPunct="1"/>
            <a:endParaRPr lang="tr-TR" sz="2800" smtClean="0"/>
          </a:p>
          <a:p>
            <a:pPr eaLnBrk="1" hangingPunct="1"/>
            <a:r>
              <a:rPr lang="en-US" sz="2800" smtClean="0"/>
              <a:t>Plan </a:t>
            </a:r>
            <a:r>
              <a:rPr lang="tr-TR" sz="2800" smtClean="0"/>
              <a:t>Değişkendir.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marL="838200" indent="-838200" eaLnBrk="1" hangingPunct="1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Plan</a:t>
            </a:r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ın</a:t>
            </a:r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Çalışması İçin.....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1. </a:t>
            </a:r>
            <a:r>
              <a:rPr lang="tr-TR" sz="2800" b="1" dirty="0" smtClean="0">
                <a:solidFill>
                  <a:srgbClr val="C00000"/>
                </a:solidFill>
              </a:rPr>
              <a:t>Afet Planlama Komitesi Oluşturun ve Görevlendirin</a:t>
            </a:r>
            <a:r>
              <a:rPr lang="en-US" sz="2800" dirty="0" smtClean="0">
                <a:solidFill>
                  <a:schemeClr val="accent2"/>
                </a:solidFill>
              </a:rPr>
              <a:t>			</a:t>
            </a:r>
          </a:p>
          <a:p>
            <a:pPr marL="990600" lvl="1" indent="-266700" eaLnBrk="1" hangingPunct="1">
              <a:buFont typeface="Monotype Sorts" pitchFamily="2" charset="2"/>
              <a:buChar char="l"/>
            </a:pPr>
            <a:r>
              <a:rPr lang="tr-TR" sz="2400" b="1" u="sng" dirty="0" smtClean="0"/>
              <a:t>Yönetim Ekibi</a:t>
            </a:r>
            <a:r>
              <a:rPr lang="en-US" sz="2400" dirty="0" smtClean="0"/>
              <a:t> </a:t>
            </a:r>
          </a:p>
          <a:p>
            <a:pPr marL="990600" lvl="1" indent="-266700" eaLnBrk="1" hangingPunct="1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(</a:t>
            </a:r>
            <a:r>
              <a:rPr lang="tr-TR" sz="2400" dirty="0" smtClean="0">
                <a:solidFill>
                  <a:schemeClr val="tx2"/>
                </a:solidFill>
              </a:rPr>
              <a:t>Yönetim ve Planlama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990600" lvl="1" indent="-266700" eaLnBrk="1" hangingPunct="1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			</a:t>
            </a:r>
          </a:p>
          <a:p>
            <a:pPr marL="990600" lvl="1" indent="-266700" eaLnBrk="1" hangingPunct="1">
              <a:buFont typeface="Monotype Sorts" pitchFamily="2" charset="2"/>
              <a:buChar char="l"/>
            </a:pPr>
            <a:r>
              <a:rPr lang="tr-TR" sz="2400" b="1" u="sng" dirty="0" smtClean="0"/>
              <a:t>Acil Yardım Ekibi</a:t>
            </a:r>
            <a:r>
              <a:rPr lang="en-US" sz="2400" dirty="0" smtClean="0"/>
              <a:t> </a:t>
            </a:r>
          </a:p>
          <a:p>
            <a:pPr marL="1371600" lvl="2" indent="-266700" eaLnBrk="1" hangingPunct="1"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(Operas</a:t>
            </a:r>
            <a:r>
              <a:rPr lang="tr-TR" sz="2000" dirty="0" smtClean="0">
                <a:solidFill>
                  <a:schemeClr val="tx2"/>
                </a:solidFill>
              </a:rPr>
              <a:t>yon</a:t>
            </a:r>
            <a:r>
              <a:rPr lang="en-US" sz="2000" dirty="0" smtClean="0">
                <a:solidFill>
                  <a:schemeClr val="tx2"/>
                </a:solidFill>
              </a:rPr>
              <a:t>)								</a:t>
            </a:r>
          </a:p>
          <a:p>
            <a:pPr marL="990600" lvl="1" indent="-266700" eaLnBrk="1" hangingPunct="1">
              <a:buFont typeface="Monotype Sorts" pitchFamily="2" charset="2"/>
              <a:buChar char="l"/>
            </a:pPr>
            <a:r>
              <a:rPr lang="tr-TR" sz="2400" b="1" u="sng" dirty="0" smtClean="0"/>
              <a:t>Destek Personeli</a:t>
            </a:r>
            <a:r>
              <a:rPr lang="en-US" sz="2400" dirty="0" smtClean="0"/>
              <a:t> </a:t>
            </a:r>
          </a:p>
          <a:p>
            <a:pPr marL="990600" lvl="1" indent="-26670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(Lo</a:t>
            </a:r>
            <a:r>
              <a:rPr lang="tr-TR" sz="2400" dirty="0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tx2"/>
                </a:solidFill>
              </a:rPr>
              <a:t>isti</a:t>
            </a:r>
            <a:r>
              <a:rPr lang="tr-TR" sz="2400" dirty="0" smtClean="0">
                <a:solidFill>
                  <a:schemeClr val="tx2"/>
                </a:solidFill>
              </a:rPr>
              <a:t>k</a:t>
            </a:r>
            <a:r>
              <a:rPr lang="en-US" sz="2400" dirty="0" smtClean="0">
                <a:solidFill>
                  <a:schemeClr val="tx2"/>
                </a:solidFill>
              </a:rPr>
              <a:t> &amp; </a:t>
            </a:r>
            <a:r>
              <a:rPr lang="en-US" sz="2400" dirty="0" err="1" smtClean="0">
                <a:solidFill>
                  <a:schemeClr val="tx2"/>
                </a:solidFill>
              </a:rPr>
              <a:t>Finan</a:t>
            </a:r>
            <a:r>
              <a:rPr lang="tr-TR" sz="2400" dirty="0" smtClean="0">
                <a:solidFill>
                  <a:schemeClr val="tx2"/>
                </a:solidFill>
              </a:rPr>
              <a:t>s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8072494" cy="4938714"/>
          </a:xfrm>
          <a:noFill/>
        </p:spPr>
        <p:txBody>
          <a:bodyPr lIns="90488" tIns="44450" rIns="90488" bIns="44450"/>
          <a:lstStyle/>
          <a:p>
            <a:pPr marL="609600" indent="-609600" eaLnBrk="1" hangingPunct="1">
              <a:buFontTx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2. </a:t>
            </a:r>
            <a:r>
              <a:rPr lang="tr-TR" sz="2000" b="1" dirty="0" smtClean="0">
                <a:solidFill>
                  <a:srgbClr val="C00000"/>
                </a:solidFill>
              </a:rPr>
              <a:t>Görev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a.   </a:t>
            </a:r>
            <a:r>
              <a:rPr lang="tr-TR" sz="2000" b="1" dirty="0" smtClean="0"/>
              <a:t>Yönetimin Resmi Kabul Yazısı</a:t>
            </a:r>
            <a:endParaRPr lang="en-US" sz="2000" b="1" dirty="0" smtClean="0"/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b.   </a:t>
            </a:r>
            <a:r>
              <a:rPr lang="en-US" sz="2000" b="1" dirty="0" err="1" smtClean="0"/>
              <a:t>Organiza</a:t>
            </a:r>
            <a:r>
              <a:rPr lang="tr-TR" sz="2000" b="1" dirty="0" err="1" smtClean="0"/>
              <a:t>sy</a:t>
            </a:r>
            <a:r>
              <a:rPr lang="en-US" sz="2000" b="1" dirty="0" smtClean="0"/>
              <a:t>on </a:t>
            </a:r>
            <a:r>
              <a:rPr lang="tr-TR" sz="2000" b="1" dirty="0" smtClean="0"/>
              <a:t>Şeması</a:t>
            </a:r>
            <a:endParaRPr lang="en-US" sz="2000" b="1" dirty="0" smtClean="0"/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c.   </a:t>
            </a:r>
            <a:r>
              <a:rPr lang="tr-TR" sz="2000" b="1" dirty="0" smtClean="0"/>
              <a:t>Kurum Olanaklarının Değerlendirilmesi</a:t>
            </a:r>
            <a:endParaRPr lang="en-US" sz="2000" b="1" dirty="0" smtClean="0"/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d.   </a:t>
            </a:r>
            <a:r>
              <a:rPr lang="tr-TR" sz="2000" b="1" dirty="0" smtClean="0"/>
              <a:t>Görev Tanımlamaları</a:t>
            </a:r>
            <a:endParaRPr lang="en-US" sz="2000" b="1" dirty="0" smtClean="0"/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e.   </a:t>
            </a:r>
            <a:r>
              <a:rPr lang="tr-TR" sz="2000" b="1" dirty="0" smtClean="0"/>
              <a:t>Afet El Kitabının Hazırlanması</a:t>
            </a:r>
            <a:r>
              <a:rPr lang="en-US" sz="2000" b="1" dirty="0" smtClean="0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                     (</a:t>
            </a:r>
            <a:r>
              <a:rPr lang="en-US" sz="2000" b="1" dirty="0" err="1" smtClean="0"/>
              <a:t>Poli</a:t>
            </a:r>
            <a:r>
              <a:rPr lang="tr-TR" sz="2000" b="1" dirty="0" err="1" smtClean="0"/>
              <a:t>tikalar</a:t>
            </a:r>
            <a:r>
              <a:rPr lang="en-US" sz="2000" b="1" dirty="0" smtClean="0"/>
              <a:t> &amp; </a:t>
            </a:r>
            <a:r>
              <a:rPr lang="tr-TR" sz="2000" b="1" dirty="0" smtClean="0"/>
              <a:t>Uygulamalar</a:t>
            </a:r>
            <a:r>
              <a:rPr lang="en-US" sz="2000" b="1" dirty="0" smtClean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f.   </a:t>
            </a:r>
            <a:r>
              <a:rPr lang="tr-TR" sz="2000" b="1" dirty="0" smtClean="0"/>
              <a:t>Eğitim</a:t>
            </a:r>
            <a:r>
              <a:rPr lang="en-US" sz="2000" b="1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                     (</a:t>
            </a:r>
            <a:r>
              <a:rPr lang="tr-TR" sz="2000" b="1" dirty="0" smtClean="0"/>
              <a:t>Afet Tatbikatı ve </a:t>
            </a:r>
            <a:r>
              <a:rPr lang="tr-TR" sz="2000" b="1" dirty="0" err="1" smtClean="0"/>
              <a:t>Masabaşı</a:t>
            </a:r>
            <a:r>
              <a:rPr lang="tr-TR" sz="2000" b="1" dirty="0" smtClean="0"/>
              <a:t> Tatbikatı</a:t>
            </a:r>
            <a:r>
              <a:rPr lang="en-US" sz="2000" b="1" dirty="0" smtClean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g.   </a:t>
            </a:r>
            <a:r>
              <a:rPr lang="tr-TR" sz="2000" b="1" dirty="0" smtClean="0"/>
              <a:t>Planın Değerlendirilmesi</a:t>
            </a:r>
            <a:endParaRPr lang="en-US" sz="2000" b="1" dirty="0" smtClean="0"/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	h.   </a:t>
            </a:r>
            <a:r>
              <a:rPr lang="tr-TR" sz="2000" b="1" dirty="0" smtClean="0"/>
              <a:t>Eğitim</a:t>
            </a:r>
            <a:r>
              <a:rPr lang="en-US" sz="2000" b="1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dirty="0" smtClean="0"/>
              <a:t>                     (</a:t>
            </a:r>
            <a:r>
              <a:rPr lang="tr-TR" sz="2000" b="1" dirty="0" smtClean="0"/>
              <a:t>Afet Tatbikatı ve </a:t>
            </a:r>
            <a:r>
              <a:rPr lang="tr-TR" sz="2000" b="1" dirty="0" err="1" smtClean="0"/>
              <a:t>Masabaşı</a:t>
            </a:r>
            <a:r>
              <a:rPr lang="tr-TR" sz="2000" b="1" dirty="0" smtClean="0"/>
              <a:t> Tatbikatı</a:t>
            </a:r>
            <a:r>
              <a:rPr lang="en-US" sz="2000" b="1" dirty="0" smtClean="0"/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 lIns="90488" tIns="44450" rIns="90488" bIns="44450"/>
          <a:lstStyle/>
          <a:p>
            <a:pPr marL="838200" indent="-838200" eaLnBrk="1" hangingPunct="1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Plan</a:t>
            </a:r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ın</a:t>
            </a:r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Çalışması İçin.....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3003550"/>
            <a:ext cx="6826273" cy="1425575"/>
          </a:xfrm>
          <a:noFill/>
        </p:spPr>
        <p:txBody>
          <a:bodyPr lIns="90488" tIns="44450" rIns="90488" bIns="44450"/>
          <a:lstStyle/>
          <a:p>
            <a:pPr marL="0" indent="0" algn="just"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tr-TR" sz="2800" b="1" dirty="0" smtClean="0">
                <a:solidFill>
                  <a:srgbClr val="C00000"/>
                </a:solidFill>
              </a:rPr>
              <a:t>Kurum Afet Planlaması için bir Yönetici  Görevlendirilmesi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</a:t>
            </a:r>
            <a:endParaRPr lang="en-US" sz="2800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 lIns="90488" tIns="44450" rIns="90488" bIns="44450"/>
          <a:lstStyle/>
          <a:p>
            <a:pPr marL="838200" indent="-838200" eaLnBrk="1" hangingPunct="1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Plan</a:t>
            </a:r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ın</a:t>
            </a:r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Çalışması İçin.....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8596" y="35717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tr-TR" sz="36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HAP’ın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Güncellenmesi</a:t>
            </a:r>
            <a:endParaRPr lang="tr-TR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314" y="1428736"/>
            <a:ext cx="8786842" cy="5374356"/>
          </a:xfrm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b="1" dirty="0"/>
              <a:t>HAP yılda bir kez, hastane bünyesinde oluşturulacak, Plan Hazırlama Komisyonu tarafından güncellenir. </a:t>
            </a:r>
            <a:endParaRPr lang="tr-TR" b="1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Güncellenen </a:t>
            </a:r>
            <a:r>
              <a:rPr lang="tr-TR" dirty="0"/>
              <a:t>planlar incelenmek üzere inceleme makamına gönderilir</a:t>
            </a:r>
            <a:r>
              <a:rPr lang="tr-TR" dirty="0" smtClean="0"/>
              <a:t>.. </a:t>
            </a:r>
            <a:r>
              <a:rPr lang="tr-TR" dirty="0"/>
              <a:t>Hastanelerin personel birimleri her türlü personel değişikliğini HAP ofisi/birimi/temsilciliğine bildirmek zorundadır. 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20454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85736"/>
            <a:ext cx="8229600" cy="1143000"/>
          </a:xfrm>
          <a:noFill/>
        </p:spPr>
        <p:txBody>
          <a:bodyPr/>
          <a:lstStyle/>
          <a:p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Günceleme</a:t>
            </a:r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…</a:t>
            </a:r>
            <a:endParaRPr lang="tr-TR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4986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Bildirilen değişiklikler eğer HAP şemasındaki idari görevlere ilişkinse HAP’ da anında değişiklik yapılır.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Söz </a:t>
            </a:r>
            <a:r>
              <a:rPr lang="tr-TR" dirty="0"/>
              <a:t>konusu değişiklik ekipler içinde ise ve stratejik bir görev değilse temmuz ve şubat aylarına kadar tamamlanarak toplu olarak </a:t>
            </a:r>
            <a:r>
              <a:rPr lang="tr-TR" dirty="0" err="1"/>
              <a:t>HAP’a</a:t>
            </a:r>
            <a:r>
              <a:rPr lang="tr-TR" dirty="0"/>
              <a:t> yansıtılır.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Yapılan </a:t>
            </a:r>
            <a:r>
              <a:rPr lang="tr-TR" dirty="0"/>
              <a:t>güncellemeler bu tarihlerde, değişiklik ve güncelleme kayıt çizelgesine işlenerek il sağlık müdürlüğüne bildirilir. </a:t>
            </a:r>
          </a:p>
        </p:txBody>
      </p:sp>
    </p:spTree>
    <p:extLst>
      <p:ext uri="{BB962C8B-B14F-4D97-AF65-F5344CB8AC3E}">
        <p14:creationId xmlns="" xmlns:p14="http://schemas.microsoft.com/office/powerpoint/2010/main" val="604983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85736"/>
            <a:ext cx="8229600" cy="1143000"/>
          </a:xfrm>
          <a:noFill/>
        </p:spPr>
        <p:txBody>
          <a:bodyPr/>
          <a:lstStyle/>
          <a:p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Günceleme</a:t>
            </a:r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…</a:t>
            </a:r>
            <a:endParaRPr lang="tr-TR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33548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Yıl </a:t>
            </a:r>
            <a:r>
              <a:rPr lang="tr-TR" dirty="0"/>
              <a:t>içerisinde herhangi bir olay yaşanması durumunda, edinilen tecrübelere ve ihtiyaca göre komisyon tarafından HAP gözden geçirilir ve 1 Şubat tarihi beklenmeden güncellenir.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Yapılan </a:t>
            </a:r>
            <a:r>
              <a:rPr lang="tr-TR" dirty="0"/>
              <a:t>her türlü güncelleme, değişiklik ve güncelleme kayıt çizelgesine işlenerek il sağlık müdürlüğüne </a:t>
            </a:r>
            <a:r>
              <a:rPr lang="tr-TR" dirty="0" smtClean="0"/>
              <a:t>bildirilir.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0498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 descr="rice paper"/>
          <p:cNvSpPr>
            <a:spLocks noGrp="1" noChangeArrowheads="1"/>
          </p:cNvSpPr>
          <p:nvPr>
            <p:ph type="body" sz="half" idx="1"/>
          </p:nvPr>
        </p:nvSpPr>
        <p:spPr>
          <a:xfrm>
            <a:off x="467545" y="1628800"/>
            <a:ext cx="3322712" cy="4752528"/>
          </a:xfrm>
          <a:noFill/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tr-TR" sz="2000" b="1" dirty="0" smtClean="0"/>
              <a:t>Doğal</a:t>
            </a:r>
            <a:endParaRPr lang="en-US" sz="2000" b="1" dirty="0" smtClean="0"/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Sel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Depremler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Hortum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en-US" sz="2000" dirty="0" err="1" smtClean="0"/>
              <a:t>Vol</a:t>
            </a:r>
            <a:r>
              <a:rPr lang="tr-TR" sz="2000" dirty="0" err="1" smtClean="0"/>
              <a:t>kanik</a:t>
            </a:r>
            <a:r>
              <a:rPr lang="en-US" sz="2000" dirty="0" smtClean="0"/>
              <a:t> </a:t>
            </a:r>
            <a:r>
              <a:rPr lang="tr-TR" sz="2000" dirty="0" smtClean="0"/>
              <a:t>patlama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tr-TR" sz="2000" dirty="0" err="1" smtClean="0"/>
              <a:t>Tsunami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Yangın</a:t>
            </a:r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Toprak kayması</a:t>
            </a:r>
          </a:p>
          <a:p>
            <a:pPr lvl="1" eaLnBrk="1" hangingPunct="1">
              <a:buClr>
                <a:schemeClr val="tx1"/>
              </a:buClr>
            </a:pPr>
            <a:r>
              <a:rPr lang="tr-TR" sz="2000" dirty="0" smtClean="0"/>
              <a:t>Çığ</a:t>
            </a:r>
            <a:endParaRPr lang="en-US" sz="2000" dirty="0" smtClean="0"/>
          </a:p>
          <a:p>
            <a:pPr lvl="1" eaLnBrk="1" hangingPunct="1">
              <a:buClr>
                <a:schemeClr val="tx1"/>
              </a:buClr>
              <a:buFontTx/>
              <a:buNone/>
            </a:pPr>
            <a:endParaRPr lang="en-US" sz="2000" dirty="0" smtClean="0"/>
          </a:p>
          <a:p>
            <a:pPr lvl="1" eaLnBrk="1" hangingPunct="1">
              <a:buClr>
                <a:schemeClr val="tx1"/>
              </a:buClr>
            </a:pPr>
            <a:endParaRPr lang="en-US" sz="2000" dirty="0" smtClean="0"/>
          </a:p>
        </p:txBody>
      </p:sp>
      <p:sp>
        <p:nvSpPr>
          <p:cNvPr id="28676" name="Rectangle 4" descr="rice paper"/>
          <p:cNvSpPr>
            <a:spLocks noGrp="1" noChangeArrowheads="1"/>
          </p:cNvSpPr>
          <p:nvPr>
            <p:ph type="body" sz="half" idx="2"/>
          </p:nvPr>
        </p:nvSpPr>
        <p:spPr>
          <a:xfrm>
            <a:off x="3902200" y="1628775"/>
            <a:ext cx="4918272" cy="4724400"/>
          </a:xfrm>
          <a:noFill/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sz="2000" b="1" dirty="0" smtClean="0"/>
              <a:t>İnsan eliyle</a:t>
            </a:r>
            <a:endParaRPr lang="en-US" sz="2000" b="1" dirty="0" smtClean="0"/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sz="2000" dirty="0" smtClean="0"/>
              <a:t>Kompleks aciller</a:t>
            </a:r>
            <a:endParaRPr lang="en-US" sz="2000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dirty="0" smtClean="0"/>
              <a:t>Toplu göçler</a:t>
            </a:r>
            <a:endParaRPr lang="en-US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dirty="0" smtClean="0"/>
              <a:t>Savaşlar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en-US" sz="2000" dirty="0" smtClean="0"/>
              <a:t>Te</a:t>
            </a:r>
            <a:r>
              <a:rPr lang="tr-TR" sz="2000" dirty="0" err="1" smtClean="0"/>
              <a:t>knolojik</a:t>
            </a:r>
            <a:r>
              <a:rPr lang="tr-TR" sz="2000" dirty="0" smtClean="0"/>
              <a:t> afetler</a:t>
            </a:r>
            <a:endParaRPr lang="en-US" sz="2000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dirty="0" smtClean="0"/>
              <a:t>Kimyasal afetler</a:t>
            </a:r>
            <a:endParaRPr lang="en-US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en-US" dirty="0" smtClean="0"/>
              <a:t>N</a:t>
            </a:r>
            <a:r>
              <a:rPr lang="tr-TR" dirty="0" err="1" smtClean="0"/>
              <a:t>ükleer</a:t>
            </a:r>
            <a:r>
              <a:rPr lang="tr-TR" dirty="0" smtClean="0"/>
              <a:t> afetler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sz="2000" dirty="0" smtClean="0"/>
              <a:t>Yerleşim birimlerine yakın afetler</a:t>
            </a:r>
            <a:endParaRPr lang="en-US" sz="2000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en-US" dirty="0" smtClean="0"/>
              <a:t>T</a:t>
            </a:r>
            <a:r>
              <a:rPr lang="tr-TR" dirty="0" err="1" smtClean="0"/>
              <a:t>rafik</a:t>
            </a:r>
            <a:r>
              <a:rPr lang="tr-TR" dirty="0" smtClean="0"/>
              <a:t> kazaları</a:t>
            </a:r>
            <a:endParaRPr lang="en-US" dirty="0" smtClean="0"/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dirty="0" smtClean="0"/>
              <a:t>Uçak kazaları</a:t>
            </a:r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tr-TR" dirty="0" smtClean="0"/>
              <a:t>Deniz kazaları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Afetler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6275" y="35717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Tatbikatlar</a:t>
            </a:r>
            <a:endParaRPr lang="tr-TR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Plan </a:t>
            </a:r>
            <a:r>
              <a:rPr lang="tr-TR" b="1" dirty="0"/>
              <a:t>yıl içerisinde </a:t>
            </a:r>
            <a:r>
              <a:rPr lang="tr-TR" b="1" dirty="0">
                <a:solidFill>
                  <a:srgbClr val="FF0000"/>
                </a:solidFill>
              </a:rPr>
              <a:t>en az bir </a:t>
            </a:r>
            <a:r>
              <a:rPr lang="tr-TR" b="1" dirty="0"/>
              <a:t>kez masa başı tatbikatı, </a:t>
            </a:r>
            <a:r>
              <a:rPr lang="tr-TR" b="1" dirty="0">
                <a:solidFill>
                  <a:srgbClr val="FF0000"/>
                </a:solidFill>
              </a:rPr>
              <a:t>bir kez </a:t>
            </a:r>
            <a:r>
              <a:rPr lang="tr-TR" b="1" dirty="0"/>
              <a:t>de saha tatbikatı ile test edilir. </a:t>
            </a:r>
            <a:endParaRPr lang="tr-TR" b="1" dirty="0" smtClean="0"/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Tatbikatlarda </a:t>
            </a:r>
            <a:r>
              <a:rPr lang="tr-TR" b="1" dirty="0"/>
              <a:t>her yıl farklı bir senaryo uygulanır.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454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6275" y="35717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Tatbikatlar</a:t>
            </a:r>
            <a:endParaRPr lang="tr-TR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52" y="1357298"/>
            <a:ext cx="8572528" cy="5257800"/>
          </a:xfrm>
          <a:noFill/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Tatbikat </a:t>
            </a:r>
            <a:r>
              <a:rPr lang="tr-TR" dirty="0"/>
              <a:t>sonunda hastane, şube ve inceleme makamından temsilcilerinin katılımıyla tatbikat değerlendirmesi yapılır.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Hastane </a:t>
            </a:r>
            <a:r>
              <a:rPr lang="tr-TR" dirty="0"/>
              <a:t>hazırlayacağı tatbikat raporunu, varsa tatbikatın video görüntüsü ve resimlerini de ekleyerek, şubeye gönderir.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Şube </a:t>
            </a:r>
            <a:r>
              <a:rPr lang="tr-TR" dirty="0"/>
              <a:t>kendi hazırladığı rapora hastanenin gönderdiği raporu da ekleyerek hastanenin bağlı bulunduğu kurumun, inceleme makamına gereği için gönderir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454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Resim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545"/>
            <a:ext cx="9144000" cy="6722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0899" name="8 Dikdörtgen"/>
          <p:cNvSpPr>
            <a:spLocks noChangeArrowheads="1"/>
          </p:cNvSpPr>
          <p:nvPr/>
        </p:nvSpPr>
        <p:spPr bwMode="auto">
          <a:xfrm>
            <a:off x="500063" y="4556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4800" b="1">
                <a:solidFill>
                  <a:srgbClr val="C00000"/>
                </a:solidFill>
                <a:latin typeface="Constantia" pitchFamily="18" charset="0"/>
              </a:rPr>
              <a:t>İlginize Teşekkür Ederim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44824"/>
            <a:ext cx="7040234" cy="4525963"/>
          </a:xfrm>
        </p:spPr>
        <p:txBody>
          <a:bodyPr/>
          <a:lstStyle/>
          <a:p>
            <a:pPr eaLnBrk="1" hangingPunct="1"/>
            <a:r>
              <a:rPr lang="tr-TR" dirty="0" err="1" smtClean="0"/>
              <a:t>Trier</a:t>
            </a:r>
            <a:r>
              <a:rPr lang="tr-TR" dirty="0" smtClean="0"/>
              <a:t>”, “Ayıklamak” </a:t>
            </a:r>
          </a:p>
          <a:p>
            <a:pPr eaLnBrk="1" hangingPunct="1"/>
            <a:r>
              <a:rPr lang="tr-TR" dirty="0" smtClean="0"/>
              <a:t>Eldeki olanaklar  &amp;  yaralı sayısı</a:t>
            </a:r>
            <a:endParaRPr lang="en-US" dirty="0" smtClean="0"/>
          </a:p>
          <a:p>
            <a:pPr eaLnBrk="1" hangingPunct="1"/>
            <a:r>
              <a:rPr lang="en-US" dirty="0" err="1" smtClean="0">
                <a:cs typeface="Times New Roman" pitchFamily="18" charset="0"/>
              </a:rPr>
              <a:t>Güvenli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bir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alan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tr-TR" dirty="0" smtClean="0"/>
              <a:t>Birçok  alanda  olmalı </a:t>
            </a:r>
          </a:p>
          <a:p>
            <a:pPr eaLnBrk="1" hangingPunct="1"/>
            <a:r>
              <a:rPr lang="tr-TR" dirty="0" smtClean="0"/>
              <a:t>Sürekli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dinamik</a:t>
            </a:r>
            <a:endParaRPr lang="tr-TR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dirty="0" smtClean="0"/>
              <a:t>Her yaralı hızla değerlendirilir</a:t>
            </a:r>
          </a:p>
          <a:p>
            <a:pPr eaLnBrk="1" hangingPunct="1">
              <a:lnSpc>
                <a:spcPct val="150000"/>
              </a:lnSpc>
            </a:pPr>
            <a:r>
              <a:rPr lang="tr-TR" dirty="0" smtClean="0"/>
              <a:t>İlk gelen sorumludur  </a:t>
            </a:r>
          </a:p>
          <a:p>
            <a:pPr eaLnBrk="1" hangingPunct="1">
              <a:lnSpc>
                <a:spcPct val="150000"/>
              </a:lnSpc>
            </a:pPr>
            <a:r>
              <a:rPr lang="tr-TR" dirty="0" smtClean="0"/>
              <a:t>Yaralıların sınıflandırılması</a:t>
            </a:r>
          </a:p>
          <a:p>
            <a:pPr eaLnBrk="1" hangingPunct="1">
              <a:lnSpc>
                <a:spcPct val="150000"/>
              </a:lnSpc>
            </a:pPr>
            <a:r>
              <a:rPr lang="tr-TR" dirty="0" smtClean="0"/>
              <a:t>Kayıt</a:t>
            </a:r>
            <a:endParaRPr lang="en-US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44216"/>
            <a:ext cx="7776864" cy="4853136"/>
          </a:xfrm>
        </p:spPr>
        <p:txBody>
          <a:bodyPr/>
          <a:lstStyle/>
          <a:p>
            <a:pPr eaLnBrk="1" hangingPunct="1"/>
            <a:r>
              <a:rPr lang="tr-TR" dirty="0" smtClean="0"/>
              <a:t>Hafif yaralılar polikliniklere  </a:t>
            </a:r>
          </a:p>
          <a:p>
            <a:pPr eaLnBrk="1" hangingPunct="1"/>
            <a:r>
              <a:rPr lang="tr-TR" dirty="0" smtClean="0"/>
              <a:t>Kritik hastalar için zaman ayıralım mı?</a:t>
            </a:r>
          </a:p>
          <a:p>
            <a:pPr eaLnBrk="1" hangingPunct="1"/>
            <a:r>
              <a:rPr lang="tr-TR" dirty="0" smtClean="0"/>
              <a:t>Yüzüne bakarak</a:t>
            </a:r>
            <a:endParaRPr lang="en-US" dirty="0" smtClean="0"/>
          </a:p>
          <a:p>
            <a:pPr eaLnBrk="1" hangingPunct="1"/>
            <a:r>
              <a:rPr lang="tr-TR" dirty="0" smtClean="0"/>
              <a:t>Kan testi, röntgen ?</a:t>
            </a:r>
            <a:endParaRPr lang="en-US" dirty="0" smtClean="0"/>
          </a:p>
          <a:p>
            <a:pPr eaLnBrk="1" hangingPunct="1"/>
            <a:r>
              <a:rPr lang="tr-TR" dirty="0" smtClean="0"/>
              <a:t>Kırık varsa ne yapalım ?</a:t>
            </a:r>
          </a:p>
          <a:p>
            <a:pPr eaLnBrk="1" hangingPunct="1"/>
            <a:r>
              <a:rPr lang="tr-TR" dirty="0" smtClean="0"/>
              <a:t>Asıl hastalar nerede ?</a:t>
            </a:r>
            <a:endParaRPr lang="en-US" dirty="0" smtClean="0"/>
          </a:p>
          <a:p>
            <a:pPr eaLnBrk="1" hangingPunct="1"/>
            <a:r>
              <a:rPr lang="tr-TR" dirty="0" smtClean="0"/>
              <a:t>Tatbikat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8840"/>
            <a:ext cx="6552728" cy="352839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Ye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cs typeface="Times New Roman" pitchFamily="18" charset="0"/>
              </a:rPr>
              <a:t>şil</a:t>
            </a:r>
            <a:r>
              <a:rPr lang="tr-TR" b="1" dirty="0" smtClean="0">
                <a:solidFill>
                  <a:schemeClr val="bg1"/>
                </a:solidFill>
                <a:cs typeface="Times New Roman" pitchFamily="18" charset="0"/>
              </a:rPr>
              <a:t>		</a:t>
            </a:r>
            <a:r>
              <a:rPr lang="en-US" b="1" dirty="0" err="1" smtClean="0">
                <a:cs typeface="Times New Roman" pitchFamily="18" charset="0"/>
              </a:rPr>
              <a:t>Acelesi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yok</a:t>
            </a:r>
            <a:endParaRPr lang="en-US" b="1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cs typeface="Times New Roman" pitchFamily="18" charset="0"/>
              </a:rPr>
              <a:t>Sarı</a:t>
            </a:r>
            <a:r>
              <a:rPr lang="tr-TR" b="1" dirty="0" smtClean="0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n-US" b="1" dirty="0" smtClean="0">
                <a:cs typeface="Times New Roman" pitchFamily="18" charset="0"/>
              </a:rPr>
              <a:t>1-2 </a:t>
            </a:r>
            <a:r>
              <a:rPr lang="en-US" b="1" dirty="0" err="1" smtClean="0">
                <a:cs typeface="Times New Roman" pitchFamily="18" charset="0"/>
              </a:rPr>
              <a:t>saat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sonra</a:t>
            </a:r>
            <a:endParaRPr lang="en-US" b="1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Kırmız</a:t>
            </a: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>ı		</a:t>
            </a:r>
            <a:r>
              <a:rPr lang="en-US" b="1" dirty="0" smtClean="0">
                <a:cs typeface="Times New Roman" pitchFamily="18" charset="0"/>
              </a:rPr>
              <a:t>HEMEN</a:t>
            </a:r>
          </a:p>
          <a:p>
            <a:pPr eaLnBrk="1" hangingPunct="1">
              <a:lnSpc>
                <a:spcPct val="150000"/>
              </a:lnSpc>
            </a:pPr>
            <a:r>
              <a:rPr lang="tr-TR" b="1" dirty="0" smtClean="0">
                <a:ln>
                  <a:solidFill>
                    <a:schemeClr val="tx1"/>
                  </a:solidFill>
                </a:ln>
              </a:rPr>
              <a:t>Siyah</a:t>
            </a:r>
            <a:r>
              <a:rPr lang="tr-TR" b="1" dirty="0" smtClean="0"/>
              <a:t>		</a:t>
            </a:r>
            <a:r>
              <a:rPr lang="en-US" b="1" dirty="0" err="1" smtClean="0">
                <a:cs typeface="Times New Roman" pitchFamily="18" charset="0"/>
              </a:rPr>
              <a:t>Umut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yok</a:t>
            </a:r>
            <a:r>
              <a:rPr lang="en-US" b="1" dirty="0" smtClean="0">
                <a:cs typeface="Times New Roman" pitchFamily="18" charset="0"/>
              </a:rPr>
              <a:t> !</a:t>
            </a:r>
            <a:endParaRPr lang="tr-TR" b="1" dirty="0" smtClean="0"/>
          </a:p>
          <a:p>
            <a:pPr eaLnBrk="1" hangingPunct="1">
              <a:lnSpc>
                <a:spcPct val="150000"/>
              </a:lnSpc>
            </a:pPr>
            <a:endParaRPr lang="tr-TR" b="1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 Kartları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760" y="1556792"/>
            <a:ext cx="40338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tr-TR" sz="2800" b="1" dirty="0" smtClean="0"/>
              <a:t>100 yaralı: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60.......Yeşil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20.......Sarı				  5.........Kırmızı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15.......Siyah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		 </a:t>
            </a:r>
          </a:p>
          <a:p>
            <a:pPr eaLnBrk="1" hangingPunct="1">
              <a:lnSpc>
                <a:spcPct val="90000"/>
              </a:lnSpc>
            </a:pPr>
            <a:endParaRPr lang="tr-TR" sz="2800" b="1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Alan </a:t>
            </a:r>
            <a:r>
              <a:rPr lang="tr-TR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Triajı</a:t>
            </a:r>
            <a:endParaRPr lang="tr-TR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Simple  triage  and  rapid  treatment</a:t>
            </a:r>
          </a:p>
          <a:p>
            <a:pPr eaLnBrk="1" hangingPunct="1">
              <a:buFontTx/>
              <a:buNone/>
            </a:pPr>
            <a:r>
              <a:rPr lang="tr-TR" dirty="0" smtClean="0"/>
              <a:t>		</a:t>
            </a:r>
            <a:r>
              <a:rPr lang="en-US" dirty="0" err="1" smtClean="0"/>
              <a:t>Solunum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		</a:t>
            </a:r>
            <a:r>
              <a:rPr lang="en-US" dirty="0" err="1" smtClean="0"/>
              <a:t>Dola</a:t>
            </a:r>
            <a:r>
              <a:rPr lang="tr-TR" dirty="0" err="1" smtClean="0"/>
              <a:t>şı</a:t>
            </a:r>
            <a:r>
              <a:rPr lang="en-US" dirty="0" smtClean="0">
                <a:cs typeface="Times New Roman" pitchFamily="18" charset="0"/>
              </a:rPr>
              <a:t>m</a:t>
            </a:r>
          </a:p>
          <a:p>
            <a:pPr eaLnBrk="1" hangingPunct="1">
              <a:buFontTx/>
              <a:buNone/>
            </a:pPr>
            <a:r>
              <a:rPr lang="tr-TR" dirty="0" smtClean="0">
                <a:cs typeface="Times New Roman" pitchFamily="18" charset="0"/>
              </a:rPr>
              <a:t>		</a:t>
            </a:r>
            <a:r>
              <a:rPr lang="en-US" dirty="0" smtClean="0">
                <a:cs typeface="Times New Roman" pitchFamily="18" charset="0"/>
              </a:rPr>
              <a:t>Mental  durum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Havayolu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tr-TR" dirty="0" smtClean="0"/>
              <a:t>açılır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Kanayan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yere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direkt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en-US" dirty="0" err="1" smtClean="0">
                <a:cs typeface="Times New Roman" pitchFamily="18" charset="0"/>
              </a:rPr>
              <a:t>bası</a:t>
            </a:r>
            <a:endParaRPr lang="tr-TR" dirty="0" smtClean="0"/>
          </a:p>
          <a:p>
            <a:pPr eaLnBrk="1" hangingPunct="1">
              <a:buFontTx/>
              <a:buNone/>
            </a:pPr>
            <a:endParaRPr lang="tr-TR" b="1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Triaj -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1694</TotalTime>
  <Words>834</Words>
  <Application>Microsoft Office PowerPoint</Application>
  <PresentationFormat>Ekran Gösterisi (4:3)</PresentationFormat>
  <Paragraphs>298</Paragraphs>
  <Slides>32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Varsayılan Tasarım</vt:lpstr>
      <vt:lpstr>Hastane Afet Planı ve Acil Servis Organizasyonu</vt:lpstr>
      <vt:lpstr>Tanım</vt:lpstr>
      <vt:lpstr>Afetler</vt:lpstr>
      <vt:lpstr>Triaj</vt:lpstr>
      <vt:lpstr>Triaj</vt:lpstr>
      <vt:lpstr>Triaj</vt:lpstr>
      <vt:lpstr>Triaj Kartları</vt:lpstr>
      <vt:lpstr>Alan Triajı</vt:lpstr>
      <vt:lpstr>Triaj - Start</vt:lpstr>
      <vt:lpstr>Triaj</vt:lpstr>
      <vt:lpstr>Acil Yönetim Sistemi ‘ASY’</vt:lpstr>
      <vt:lpstr>ASY Kurulma Nedenleri</vt:lpstr>
      <vt:lpstr>ASY Organizasyon Kuralları</vt:lpstr>
      <vt:lpstr>2 Tip Komuta Sistemi</vt:lpstr>
      <vt:lpstr>NEDEN PLAN?</vt:lpstr>
      <vt:lpstr>HAP Nedir?</vt:lpstr>
      <vt:lpstr>Slayt 17</vt:lpstr>
      <vt:lpstr>HAP Yönetmeliği</vt:lpstr>
      <vt:lpstr>HAP Hazırlanırken</vt:lpstr>
      <vt:lpstr>HAP - Özellikler</vt:lpstr>
      <vt:lpstr> Önceden Belirlenmiş Yönetim Şeması </vt:lpstr>
      <vt:lpstr>Operasyon Birimi Operasyon Şefi</vt:lpstr>
      <vt:lpstr>HAP</vt:lpstr>
      <vt:lpstr>Planın Çalışması İçin.....</vt:lpstr>
      <vt:lpstr>Planın Çalışması İçin.....</vt:lpstr>
      <vt:lpstr>Planın Çalışması İçin.....</vt:lpstr>
      <vt:lpstr>HAP’ın Güncellenmesi</vt:lpstr>
      <vt:lpstr>Günceleme…</vt:lpstr>
      <vt:lpstr>Günceleme…</vt:lpstr>
      <vt:lpstr>Tatbikatlar</vt:lpstr>
      <vt:lpstr>Tatbikatlar</vt:lpstr>
      <vt:lpstr>Slayt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MetinKG</dc:creator>
  <cp:lastModifiedBy>MetinKG</cp:lastModifiedBy>
  <cp:revision>269</cp:revision>
  <dcterms:created xsi:type="dcterms:W3CDTF">2005-01-31T10:44:08Z</dcterms:created>
  <dcterms:modified xsi:type="dcterms:W3CDTF">2017-11-21T10:23:02Z</dcterms:modified>
</cp:coreProperties>
</file>