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395" r:id="rId2"/>
    <p:sldId id="396" r:id="rId3"/>
    <p:sldId id="397" r:id="rId4"/>
    <p:sldId id="398" r:id="rId5"/>
    <p:sldId id="399" r:id="rId6"/>
    <p:sldId id="400" r:id="rId7"/>
    <p:sldId id="401" r:id="rId8"/>
    <p:sldId id="404" r:id="rId9"/>
    <p:sldId id="406" r:id="rId10"/>
    <p:sldId id="407" r:id="rId11"/>
    <p:sldId id="428" r:id="rId12"/>
    <p:sldId id="429" r:id="rId13"/>
    <p:sldId id="430" r:id="rId14"/>
    <p:sldId id="431" r:id="rId15"/>
    <p:sldId id="426" r:id="rId16"/>
    <p:sldId id="408" r:id="rId17"/>
    <p:sldId id="409" r:id="rId18"/>
    <p:sldId id="427" r:id="rId19"/>
    <p:sldId id="414" r:id="rId20"/>
    <p:sldId id="415" r:id="rId21"/>
    <p:sldId id="416" r:id="rId22"/>
    <p:sldId id="417" r:id="rId23"/>
    <p:sldId id="418" r:id="rId24"/>
    <p:sldId id="432" r:id="rId25"/>
    <p:sldId id="433" r:id="rId26"/>
    <p:sldId id="434" r:id="rId27"/>
    <p:sldId id="421" r:id="rId28"/>
    <p:sldId id="422" r:id="rId29"/>
    <p:sldId id="424" r:id="rId30"/>
    <p:sldId id="423" r:id="rId31"/>
    <p:sldId id="425" r:id="rId32"/>
    <p:sldId id="380" r:id="rId33"/>
  </p:sldIdLst>
  <p:sldSz cx="9144000" cy="6858000" type="screen4x3"/>
  <p:notesSz cx="6858000" cy="91440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533" autoAdjust="0"/>
  </p:normalViewPr>
  <p:slideViewPr>
    <p:cSldViewPr>
      <p:cViewPr>
        <p:scale>
          <a:sx n="100" d="100"/>
          <a:sy n="100" d="100"/>
        </p:scale>
        <p:origin x="-1848" y="-22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0326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F17707-ECFF-4412-8914-1BC038441E76}" type="datetimeFigureOut">
              <a:rPr lang="tr-TR" smtClean="0"/>
              <a:pPr/>
              <a:t>21.11.2017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C6F5CA-7054-4284-AAB5-01C0B30472D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92BF875-6239-4997-BA9F-274CED1FD05F}" type="slidenum">
              <a:rPr lang="tr-TR" smtClean="0"/>
              <a:pPr/>
              <a:t>12</a:t>
            </a:fld>
            <a:endParaRPr lang="tr-TR" smtClean="0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4537" cy="3416300"/>
          </a:xfrm>
          <a:ln w="12700" cap="flat">
            <a:solidFill>
              <a:schemeClr val="tx1"/>
            </a:solidFill>
          </a:ln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0488" tIns="44450" rIns="90488" bIns="44450"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183F432-197C-48F5-BAFB-5EDA3B69281F}" type="slidenum">
              <a:rPr lang="tr-TR" smtClean="0"/>
              <a:pPr/>
              <a:t>23</a:t>
            </a:fld>
            <a:endParaRPr lang="tr-TR" smtClean="0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4537" cy="3416300"/>
          </a:xfrm>
          <a:ln w="12700" cap="flat">
            <a:solidFill>
              <a:schemeClr val="tx1"/>
            </a:solidFill>
          </a:ln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0488" tIns="44450" rIns="90488" bIns="44450"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FCCCDD5-D88F-4682-B198-6E2D8599DBD5}" type="slidenum">
              <a:rPr lang="tr-TR" smtClean="0"/>
              <a:pPr/>
              <a:t>24</a:t>
            </a:fld>
            <a:endParaRPr lang="tr-TR" smtClean="0"/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4537" cy="3416300"/>
          </a:xfrm>
          <a:ln w="12700" cap="flat">
            <a:solidFill>
              <a:schemeClr val="tx1"/>
            </a:solidFill>
          </a:ln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0488" tIns="44450" rIns="90488" bIns="44450"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01C9530-568E-4F1C-8F91-34A554EB9BBB}" type="slidenum">
              <a:rPr lang="tr-TR" smtClean="0"/>
              <a:pPr/>
              <a:t>25</a:t>
            </a:fld>
            <a:endParaRPr lang="tr-TR" smtClean="0"/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4537" cy="3416300"/>
          </a:xfrm>
          <a:ln w="12700" cap="flat">
            <a:solidFill>
              <a:schemeClr val="tx1"/>
            </a:solidFill>
          </a:ln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0488" tIns="44450" rIns="90488" bIns="44450"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795E2A-B362-4FB1-B91B-0B88C3358751}" type="slidenum">
              <a:rPr lang="tr-TR" smtClean="0"/>
              <a:pPr/>
              <a:t>26</a:t>
            </a:fld>
            <a:endParaRPr lang="tr-TR" smtClean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4537" cy="3416300"/>
          </a:xfrm>
          <a:ln w="12700" cap="flat">
            <a:solidFill>
              <a:schemeClr val="tx1"/>
            </a:solidFill>
          </a:ln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0488" tIns="44450" rIns="90488" bIns="44450"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FE86D0-6E3B-4C62-9632-46FD4EE73D10}" type="slidenum">
              <a:rPr lang="tr-TR" smtClean="0"/>
              <a:pPr/>
              <a:t>27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01276305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FE86D0-6E3B-4C62-9632-46FD4EE73D10}" type="slidenum">
              <a:rPr lang="tr-TR" smtClean="0"/>
              <a:pPr/>
              <a:t>30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01276305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FE86D0-6E3B-4C62-9632-46FD4EE73D10}" type="slidenum">
              <a:rPr lang="tr-TR" smtClean="0"/>
              <a:pPr/>
              <a:t>31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0127630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FF67846-5A27-47D3-8C64-6648D535A1DD}" type="slidenum">
              <a:rPr lang="tr-TR" smtClean="0"/>
              <a:pPr/>
              <a:t>13</a:t>
            </a:fld>
            <a:endParaRPr lang="tr-TR" smtClean="0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4537" cy="3416300"/>
          </a:xfrm>
          <a:ln w="12700" cap="flat">
            <a:solidFill>
              <a:schemeClr val="tx1"/>
            </a:solidFill>
          </a:ln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0488" tIns="44450" rIns="90488" bIns="44450"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F765865-5A95-45E0-9D29-62EE46B88069}" type="slidenum">
              <a:rPr lang="tr-TR" smtClean="0"/>
              <a:pPr/>
              <a:t>14</a:t>
            </a:fld>
            <a:endParaRPr lang="tr-TR" smtClean="0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4537" cy="3416300"/>
          </a:xfrm>
          <a:ln w="12700" cap="flat">
            <a:solidFill>
              <a:schemeClr val="tx1"/>
            </a:solidFill>
          </a:ln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0488" tIns="44450" rIns="90488" bIns="44450"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C7D12E1-B47B-4DCB-9098-B15A392C9325}" type="slidenum">
              <a:rPr lang="tr-TR" smtClean="0"/>
              <a:pPr/>
              <a:t>17</a:t>
            </a:fld>
            <a:endParaRPr lang="tr-TR" smtClean="0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4537" cy="3416300"/>
          </a:xfrm>
          <a:ln w="12700" cap="flat">
            <a:solidFill>
              <a:schemeClr val="tx1"/>
            </a:solidFill>
          </a:ln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0488" tIns="44450" rIns="90488" bIns="44450"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FE86D0-6E3B-4C62-9632-46FD4EE73D10}" type="slidenum">
              <a:rPr lang="tr-TR" smtClean="0"/>
              <a:pPr/>
              <a:t>18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0127630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DA855EB-5D89-42C2-9C4A-9F7DF5E46C3D}" type="slidenum">
              <a:rPr lang="tr-TR" smtClean="0"/>
              <a:pPr/>
              <a:t>19</a:t>
            </a:fld>
            <a:endParaRPr lang="tr-TR" smtClean="0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4537" cy="3416300"/>
          </a:xfrm>
          <a:ln w="12700" cap="flat">
            <a:solidFill>
              <a:schemeClr val="tx1"/>
            </a:solidFill>
          </a:ln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0488" tIns="44450" rIns="90488" bIns="44450"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BBAB221-BC84-46C6-9210-F7DC66E60153}" type="slidenum">
              <a:rPr lang="tr-TR" smtClean="0"/>
              <a:pPr/>
              <a:t>20</a:t>
            </a:fld>
            <a:endParaRPr lang="tr-TR" smtClean="0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4537" cy="3416300"/>
          </a:xfrm>
          <a:ln w="12700" cap="flat">
            <a:solidFill>
              <a:schemeClr val="tx1"/>
            </a:solidFill>
          </a:ln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0488" tIns="44450" rIns="90488" bIns="44450"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0369532-9BC2-47A1-835D-7F1D9AC04BB9}" type="slidenum">
              <a:rPr lang="tr-TR" smtClean="0"/>
              <a:pPr/>
              <a:t>21</a:t>
            </a:fld>
            <a:endParaRPr lang="tr-TR" smtClean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4537" cy="3416300"/>
          </a:xfrm>
          <a:ln w="12700" cap="flat">
            <a:solidFill>
              <a:schemeClr val="tx1"/>
            </a:solidFill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0488" tIns="44450" rIns="90488" bIns="44450"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C1D0747-703F-4143-B115-BDD900A16964}" type="slidenum">
              <a:rPr lang="tr-TR" smtClean="0"/>
              <a:pPr/>
              <a:t>22</a:t>
            </a:fld>
            <a:endParaRPr lang="tr-TR" smtClean="0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4537" cy="3416300"/>
          </a:xfrm>
          <a:ln w="12700" cap="flat">
            <a:solidFill>
              <a:schemeClr val="tx1"/>
            </a:solidFill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0488" tIns="44450" rIns="90488" bIns="44450"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B33A66-9447-4E85-BF00-2041EE97A113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C0252F-B087-4644-A0FF-7BCB0D60F4FB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57A236-2587-4DAD-8301-A99DC5122EB2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Başlık, Küçük Resim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Küçük Resim Yer Tutucusu"/>
          <p:cNvSpPr>
            <a:spLocks noGrp="1"/>
          </p:cNvSpPr>
          <p:nvPr>
            <p:ph type="clipArt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endParaRPr lang="tr-TR" noProof="0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7EE9BE-A5F2-4C2C-81A1-986F00E9842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Başlık, İçerik v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006486-1012-4368-AEE9-27A127276A29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E18719-C5C4-4CC5-9753-2E532C79FDF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Başlık, Metin ve Küçü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Küçük Resim Yer Tutucusu"/>
          <p:cNvSpPr>
            <a:spLocks noGrp="1"/>
          </p:cNvSpPr>
          <p:nvPr>
            <p:ph type="clipArt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endParaRPr lang="tr-TR" noProof="0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18D11C-A73C-40E1-963B-F520C51AE9B8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BA375D-DE44-4DE5-BFEB-1952F5E22C8B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827F40-00D5-445B-BCAC-980B9938E1F3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7BABD3-5697-4FD0-89CF-94F42630D77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5545CD-726A-4FB0-9428-D58DF2DD9E66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9666F9-90C1-4567-9D15-FDC933834261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0BA8E4-E956-4E76-9512-816B6A77CBA9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B121F1-F944-42AD-9904-124C8ADF1CA6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C5440B-2F52-4497-A1CA-E030685E0B99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7" cstate="print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81DBE74E-AF6C-4AD7-BB23-5246CA635938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4" r:id="rId1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1268760"/>
            <a:ext cx="7772400" cy="2736303"/>
          </a:xfrm>
        </p:spPr>
        <p:txBody>
          <a:bodyPr>
            <a:normAutofit fontScale="9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tr-TR" b="1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Hastane Afet Planı</a:t>
            </a:r>
            <a:br>
              <a:rPr lang="tr-TR" b="1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tr-TR" b="1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ve</a:t>
            </a:r>
            <a:br>
              <a:rPr lang="tr-TR" b="1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tr-TR" b="1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Acil Servis Organizasyonu</a:t>
            </a:r>
            <a:endParaRPr lang="tr-TR" b="1" dirty="0">
              <a:ln w="11430"/>
              <a:solidFill>
                <a:srgbClr val="C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4819600"/>
            <a:ext cx="6400800" cy="1466920"/>
          </a:xfrm>
        </p:spPr>
        <p:txBody>
          <a:bodyPr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tr-TR" sz="1800" b="1" dirty="0" err="1" smtClean="0">
                <a:ln w="11430"/>
                <a:solidFill>
                  <a:schemeClr val="tx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Doç.Dr</a:t>
            </a:r>
            <a:r>
              <a:rPr lang="tr-TR" sz="1800" b="1" dirty="0" smtClean="0">
                <a:ln w="11430"/>
                <a:solidFill>
                  <a:schemeClr val="tx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.Onur Polat</a:t>
            </a:r>
          </a:p>
          <a:p>
            <a:r>
              <a:rPr lang="tr-TR" sz="1800" b="1" dirty="0" smtClean="0">
                <a:ln w="11430"/>
                <a:solidFill>
                  <a:schemeClr val="tx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Ortopedi ve Travmatoloji Uzmanı</a:t>
            </a:r>
          </a:p>
          <a:p>
            <a:r>
              <a:rPr lang="tr-TR" sz="1800" b="1" dirty="0" smtClean="0">
                <a:ln w="11430"/>
                <a:solidFill>
                  <a:schemeClr val="tx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Ankara Üniversitesi Tıp Fakültesi</a:t>
            </a:r>
          </a:p>
          <a:p>
            <a:r>
              <a:rPr lang="tr-TR" sz="1800" b="1" dirty="0" smtClean="0">
                <a:ln w="11430"/>
                <a:solidFill>
                  <a:schemeClr val="tx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Acil Tıp Anabilim Dalı</a:t>
            </a:r>
            <a:endParaRPr lang="tr-TR" sz="1800" b="1" dirty="0">
              <a:ln w="11430"/>
              <a:solidFill>
                <a:schemeClr val="tx1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584" y="1402432"/>
            <a:ext cx="77724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dirty="0" smtClean="0"/>
              <a:t>				  </a:t>
            </a:r>
            <a:r>
              <a:rPr lang="en-US" sz="2800" dirty="0" err="1" smtClean="0"/>
              <a:t>S</a:t>
            </a:r>
            <a:r>
              <a:rPr lang="en-US" sz="2400" dirty="0" err="1" smtClean="0"/>
              <a:t>olunum</a:t>
            </a:r>
            <a:endParaRPr lang="en-US" sz="2400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dirty="0" smtClean="0"/>
              <a:t>          </a:t>
            </a:r>
            <a:r>
              <a:rPr lang="en-US" sz="2400" dirty="0" err="1" smtClean="0"/>
              <a:t>Yok</a:t>
            </a:r>
            <a:r>
              <a:rPr lang="en-US" sz="2400" dirty="0" smtClean="0"/>
              <a:t>			                    </a:t>
            </a:r>
            <a:r>
              <a:rPr lang="en-US" sz="2400" dirty="0" err="1" smtClean="0"/>
              <a:t>Var</a:t>
            </a:r>
            <a:endParaRPr lang="en-US" sz="2400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dirty="0" smtClean="0">
                <a:cs typeface="Times New Roman" pitchFamily="18" charset="0"/>
              </a:rPr>
              <a:t>		      	                                </a:t>
            </a:r>
            <a:r>
              <a:rPr lang="en-US" sz="2400" dirty="0" smtClean="0">
                <a:cs typeface="Arial" pitchFamily="34" charset="0"/>
              </a:rPr>
              <a:t>&gt;</a:t>
            </a:r>
            <a:r>
              <a:rPr lang="en-US" sz="2400" dirty="0" smtClean="0">
                <a:cs typeface="Times New Roman" pitchFamily="18" charset="0"/>
              </a:rPr>
              <a:t>30          </a:t>
            </a:r>
            <a:r>
              <a:rPr lang="tr-TR" sz="2400" dirty="0" smtClean="0"/>
              <a:t>  </a:t>
            </a:r>
            <a:r>
              <a:rPr lang="en-US" sz="2400" dirty="0" smtClean="0">
                <a:cs typeface="Arial" pitchFamily="34" charset="0"/>
              </a:rPr>
              <a:t>&lt;</a:t>
            </a:r>
            <a:r>
              <a:rPr lang="en-US" sz="2400" dirty="0" smtClean="0">
                <a:cs typeface="Times New Roman" pitchFamily="18" charset="0"/>
              </a:rPr>
              <a:t>30</a:t>
            </a:r>
            <a:r>
              <a:rPr lang="en-US" sz="2400" dirty="0" smtClean="0"/>
              <a:t>   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dirty="0" smtClean="0"/>
              <a:t>       </a:t>
            </a:r>
            <a:r>
              <a:rPr lang="en-US" sz="2400" dirty="0" err="1" smtClean="0"/>
              <a:t>Pozisyon</a:t>
            </a:r>
            <a:r>
              <a:rPr lang="en-US" sz="2400" dirty="0" smtClean="0"/>
              <a:t>			        </a:t>
            </a:r>
            <a:r>
              <a:rPr lang="tr-TR" sz="2400" dirty="0" smtClean="0"/>
              <a:t>ACİL</a:t>
            </a:r>
            <a:r>
              <a:rPr lang="en-US" sz="2400" dirty="0" smtClean="0"/>
              <a:t>	     </a:t>
            </a:r>
            <a:r>
              <a:rPr lang="tr-TR" sz="2400" dirty="0" err="1" smtClean="0"/>
              <a:t>Radial</a:t>
            </a:r>
            <a:endParaRPr lang="en-US" sz="2400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dirty="0" err="1" smtClean="0"/>
              <a:t>Yok</a:t>
            </a:r>
            <a:r>
              <a:rPr lang="en-US" sz="2400" dirty="0" smtClean="0"/>
              <a:t>               </a:t>
            </a:r>
            <a:r>
              <a:rPr lang="en-US" sz="2400" dirty="0" err="1" smtClean="0"/>
              <a:t>Var</a:t>
            </a:r>
            <a:r>
              <a:rPr lang="en-US" sz="2400" dirty="0" smtClean="0"/>
              <a:t>                          </a:t>
            </a:r>
            <a:r>
              <a:rPr lang="en-US" sz="2400" dirty="0" err="1" smtClean="0"/>
              <a:t>yok</a:t>
            </a:r>
            <a:r>
              <a:rPr lang="en-US" sz="2400" dirty="0" smtClean="0"/>
              <a:t>               </a:t>
            </a:r>
            <a:r>
              <a:rPr lang="en-US" sz="2400" dirty="0" err="1" smtClean="0"/>
              <a:t>var</a:t>
            </a:r>
            <a:endParaRPr lang="en-US" sz="2400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dirty="0" smtClean="0"/>
              <a:t>                                          </a:t>
            </a:r>
            <a:r>
              <a:rPr lang="en-US" sz="2400" dirty="0" err="1" smtClean="0"/>
              <a:t>kanama</a:t>
            </a:r>
            <a:r>
              <a:rPr lang="en-US" sz="2400" dirty="0" smtClean="0"/>
              <a:t> </a:t>
            </a:r>
            <a:r>
              <a:rPr lang="en-US" sz="2400" dirty="0" err="1" smtClean="0"/>
              <a:t>kontrol</a:t>
            </a:r>
            <a:r>
              <a:rPr lang="en-US" sz="2400" dirty="0" smtClean="0"/>
              <a:t>     </a:t>
            </a:r>
            <a:r>
              <a:rPr lang="tr-TR" sz="2400" dirty="0" smtClean="0"/>
              <a:t>Bilinç</a:t>
            </a:r>
            <a:r>
              <a:rPr lang="en-US" sz="2400" dirty="0" smtClean="0"/>
              <a:t> </a:t>
            </a:r>
            <a:r>
              <a:rPr lang="en-US" sz="2400" dirty="0" smtClean="0">
                <a:cs typeface="Times New Roman" pitchFamily="18" charset="0"/>
              </a:rPr>
              <a:t>?</a:t>
            </a:r>
            <a:endParaRPr lang="en-US" sz="2400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dirty="0" err="1" smtClean="0"/>
              <a:t>Umutsuz</a:t>
            </a:r>
            <a:r>
              <a:rPr lang="en-US" sz="2400" dirty="0" smtClean="0"/>
              <a:t>   </a:t>
            </a:r>
            <a:r>
              <a:rPr lang="tr-TR" sz="2400" dirty="0" smtClean="0"/>
              <a:t> </a:t>
            </a:r>
            <a:r>
              <a:rPr lang="en-US" sz="2400" dirty="0" smtClean="0"/>
              <a:t> </a:t>
            </a:r>
            <a:r>
              <a:rPr lang="tr-TR" sz="2400" dirty="0" smtClean="0"/>
              <a:t>ACİL</a:t>
            </a:r>
            <a:r>
              <a:rPr lang="en-US" sz="2400" dirty="0" smtClean="0"/>
              <a:t>                </a:t>
            </a:r>
            <a:r>
              <a:rPr lang="tr-TR" sz="2400" dirty="0" smtClean="0"/>
              <a:t>       ACİL        </a:t>
            </a:r>
            <a:r>
              <a:rPr lang="en-US" sz="2400" dirty="0" err="1" smtClean="0"/>
              <a:t>Emire</a:t>
            </a:r>
            <a:r>
              <a:rPr lang="en-US" sz="2400" dirty="0" smtClean="0"/>
              <a:t> </a:t>
            </a:r>
            <a:r>
              <a:rPr lang="en-US" sz="2400" dirty="0" err="1" smtClean="0"/>
              <a:t>uyum</a:t>
            </a:r>
            <a:endParaRPr lang="en-US" sz="2400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dirty="0" smtClean="0"/>
              <a:t>	                                                 </a:t>
            </a:r>
            <a:r>
              <a:rPr lang="en-US" sz="2400" dirty="0" err="1" smtClean="0"/>
              <a:t>yok</a:t>
            </a:r>
            <a:r>
              <a:rPr lang="en-US" sz="2400" dirty="0" smtClean="0"/>
              <a:t>             </a:t>
            </a:r>
            <a:r>
              <a:rPr lang="en-US" sz="2400" dirty="0" err="1" smtClean="0"/>
              <a:t>var</a:t>
            </a:r>
            <a:endParaRPr lang="en-US" sz="2400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dirty="0" smtClean="0"/>
              <a:t>					  </a:t>
            </a:r>
            <a:r>
              <a:rPr lang="tr-TR" sz="2400" dirty="0" smtClean="0"/>
              <a:t>   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400" dirty="0" smtClean="0"/>
              <a:t>					       ACİL</a:t>
            </a:r>
            <a:r>
              <a:rPr lang="en-US" sz="2400" dirty="0" smtClean="0"/>
              <a:t>        </a:t>
            </a:r>
            <a:r>
              <a:rPr lang="tr-TR" sz="2400" dirty="0" smtClean="0"/>
              <a:t>    </a:t>
            </a:r>
            <a:r>
              <a:rPr lang="en-US" sz="2400" dirty="0" err="1" smtClean="0"/>
              <a:t>Bekler</a:t>
            </a:r>
            <a:endParaRPr lang="en-US" sz="2400" dirty="0" smtClean="0"/>
          </a:p>
        </p:txBody>
      </p:sp>
      <p:sp>
        <p:nvSpPr>
          <p:cNvPr id="35844" name="Line 4"/>
          <p:cNvSpPr>
            <a:spLocks noChangeShapeType="1"/>
          </p:cNvSpPr>
          <p:nvPr/>
        </p:nvSpPr>
        <p:spPr bwMode="auto">
          <a:xfrm flipH="1">
            <a:off x="2285728" y="1869504"/>
            <a:ext cx="990600" cy="2286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35845" name="Line 5"/>
          <p:cNvSpPr>
            <a:spLocks noChangeShapeType="1"/>
          </p:cNvSpPr>
          <p:nvPr/>
        </p:nvSpPr>
        <p:spPr bwMode="auto">
          <a:xfrm>
            <a:off x="4952728" y="1869504"/>
            <a:ext cx="838200" cy="3048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35846" name="Line 6"/>
          <p:cNvSpPr>
            <a:spLocks noChangeShapeType="1"/>
          </p:cNvSpPr>
          <p:nvPr/>
        </p:nvSpPr>
        <p:spPr bwMode="auto">
          <a:xfrm>
            <a:off x="1995198" y="2279068"/>
            <a:ext cx="0" cy="4572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35847" name="Line 7"/>
          <p:cNvSpPr>
            <a:spLocks noChangeShapeType="1"/>
          </p:cNvSpPr>
          <p:nvPr/>
        </p:nvSpPr>
        <p:spPr bwMode="auto">
          <a:xfrm>
            <a:off x="1209380" y="3493514"/>
            <a:ext cx="0" cy="3048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35848" name="Line 8"/>
          <p:cNvSpPr>
            <a:spLocks noChangeShapeType="1"/>
          </p:cNvSpPr>
          <p:nvPr/>
        </p:nvSpPr>
        <p:spPr bwMode="auto">
          <a:xfrm>
            <a:off x="2852454" y="3493514"/>
            <a:ext cx="0" cy="3048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35849" name="Line 9"/>
          <p:cNvSpPr>
            <a:spLocks noChangeShapeType="1"/>
          </p:cNvSpPr>
          <p:nvPr/>
        </p:nvSpPr>
        <p:spPr bwMode="auto">
          <a:xfrm flipH="1">
            <a:off x="5995726" y="2279068"/>
            <a:ext cx="22860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35850" name="Line 10"/>
          <p:cNvSpPr>
            <a:spLocks noChangeShapeType="1"/>
          </p:cNvSpPr>
          <p:nvPr/>
        </p:nvSpPr>
        <p:spPr bwMode="auto">
          <a:xfrm>
            <a:off x="6567230" y="2279068"/>
            <a:ext cx="304800" cy="2286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35851" name="Line 11"/>
          <p:cNvSpPr>
            <a:spLocks noChangeShapeType="1"/>
          </p:cNvSpPr>
          <p:nvPr/>
        </p:nvSpPr>
        <p:spPr bwMode="auto">
          <a:xfrm flipH="1">
            <a:off x="5924288" y="2993448"/>
            <a:ext cx="762000" cy="2286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35852" name="Line 12"/>
          <p:cNvSpPr>
            <a:spLocks noChangeShapeType="1"/>
          </p:cNvSpPr>
          <p:nvPr/>
        </p:nvSpPr>
        <p:spPr bwMode="auto">
          <a:xfrm>
            <a:off x="6781528" y="3164904"/>
            <a:ext cx="0" cy="2286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35853" name="Line 13"/>
          <p:cNvSpPr>
            <a:spLocks noChangeShapeType="1"/>
          </p:cNvSpPr>
          <p:nvPr/>
        </p:nvSpPr>
        <p:spPr bwMode="auto">
          <a:xfrm flipH="1">
            <a:off x="5852850" y="4207894"/>
            <a:ext cx="609600" cy="2286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35854" name="Line 14"/>
          <p:cNvSpPr>
            <a:spLocks noChangeShapeType="1"/>
          </p:cNvSpPr>
          <p:nvPr/>
        </p:nvSpPr>
        <p:spPr bwMode="auto">
          <a:xfrm>
            <a:off x="6705328" y="4384104"/>
            <a:ext cx="0" cy="2286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35855" name="Line 15"/>
          <p:cNvSpPr>
            <a:spLocks noChangeShapeType="1"/>
          </p:cNvSpPr>
          <p:nvPr/>
        </p:nvSpPr>
        <p:spPr bwMode="auto">
          <a:xfrm>
            <a:off x="5567098" y="4636522"/>
            <a:ext cx="0" cy="4572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35856" name="Line 16"/>
          <p:cNvSpPr>
            <a:spLocks noChangeShapeType="1"/>
          </p:cNvSpPr>
          <p:nvPr/>
        </p:nvSpPr>
        <p:spPr bwMode="auto">
          <a:xfrm>
            <a:off x="7138734" y="4636522"/>
            <a:ext cx="0" cy="4572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1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/>
          <a:lstStyle/>
          <a:p>
            <a:pPr eaLnBrk="1" hangingPunct="1"/>
            <a:r>
              <a:rPr lang="tr-TR" b="1" dirty="0" smtClean="0">
                <a:ln>
                  <a:solidFill>
                    <a:schemeClr val="tx1"/>
                  </a:solidFill>
                </a:ln>
                <a:solidFill>
                  <a:srgbClr val="C00000"/>
                </a:solidFill>
              </a:rPr>
              <a:t>Triaj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11560" y="1772816"/>
            <a:ext cx="7992888" cy="4525963"/>
          </a:xfrm>
        </p:spPr>
        <p:txBody>
          <a:bodyPr/>
          <a:lstStyle/>
          <a:p>
            <a:pPr eaLnBrk="1" hangingPunct="1"/>
            <a:r>
              <a:rPr lang="en-US" dirty="0" err="1" smtClean="0"/>
              <a:t>Ìtfaiye</a:t>
            </a:r>
            <a:r>
              <a:rPr lang="en-US" dirty="0" smtClean="0"/>
              <a:t> </a:t>
            </a:r>
            <a:r>
              <a:rPr lang="en-US" dirty="0" err="1" smtClean="0"/>
              <a:t>Servisi</a:t>
            </a:r>
            <a:endParaRPr lang="en-US" dirty="0" smtClean="0"/>
          </a:p>
          <a:p>
            <a:pPr eaLnBrk="1" hangingPunct="1">
              <a:buFontTx/>
              <a:buNone/>
            </a:pPr>
            <a:endParaRPr lang="en-US" dirty="0" smtClean="0"/>
          </a:p>
          <a:p>
            <a:pPr lvl="1" eaLnBrk="1" hangingPunct="1"/>
            <a:r>
              <a:rPr lang="en-US" sz="3200" dirty="0" err="1" smtClean="0"/>
              <a:t>Etkisiz</a:t>
            </a:r>
            <a:r>
              <a:rPr lang="en-US" sz="3200" dirty="0" smtClean="0"/>
              <a:t> </a:t>
            </a:r>
            <a:r>
              <a:rPr lang="tr-TR" sz="3200" dirty="0" smtClean="0"/>
              <a:t>h</a:t>
            </a:r>
            <a:r>
              <a:rPr lang="en-US" sz="3200" dirty="0" err="1" smtClean="0"/>
              <a:t>aberleşme</a:t>
            </a:r>
            <a:r>
              <a:rPr lang="en-US" sz="3200" dirty="0" smtClean="0"/>
              <a:t>		</a:t>
            </a:r>
          </a:p>
          <a:p>
            <a:pPr lvl="1" eaLnBrk="1" hangingPunct="1"/>
            <a:r>
              <a:rPr lang="tr-TR" sz="3200" dirty="0" smtClean="0"/>
              <a:t>Planların anlaşılır, g</a:t>
            </a:r>
            <a:r>
              <a:rPr lang="en-US" sz="3200" dirty="0" err="1" smtClean="0"/>
              <a:t>eçerl</a:t>
            </a:r>
            <a:r>
              <a:rPr lang="tr-TR" sz="3200" dirty="0" smtClean="0"/>
              <a:t>i</a:t>
            </a:r>
            <a:r>
              <a:rPr lang="en-US" sz="3200" dirty="0" smtClean="0"/>
              <a:t> </a:t>
            </a:r>
            <a:r>
              <a:rPr lang="en-US" sz="3200" dirty="0" err="1" smtClean="0"/>
              <a:t>ve</a:t>
            </a:r>
            <a:r>
              <a:rPr lang="en-US" sz="3200" dirty="0" smtClean="0"/>
              <a:t> </a:t>
            </a:r>
            <a:r>
              <a:rPr lang="en-US" sz="3200" dirty="0" err="1" smtClean="0"/>
              <a:t>güve</a:t>
            </a:r>
            <a:r>
              <a:rPr lang="tr-TR" sz="3200" dirty="0" err="1" smtClean="0"/>
              <a:t>nilir</a:t>
            </a:r>
            <a:r>
              <a:rPr lang="en-US" sz="3200" dirty="0" smtClean="0"/>
              <a:t> </a:t>
            </a:r>
            <a:r>
              <a:rPr lang="en-US" sz="3200" dirty="0" err="1" smtClean="0"/>
              <a:t>olmaması</a:t>
            </a:r>
            <a:endParaRPr lang="tr-TR" sz="3200" dirty="0" smtClean="0"/>
          </a:p>
          <a:p>
            <a:pPr lvl="1" eaLnBrk="1" hangingPunct="1"/>
            <a:r>
              <a:rPr lang="tr-TR" sz="3200" dirty="0" smtClean="0"/>
              <a:t>Yönetim</a:t>
            </a:r>
            <a:r>
              <a:rPr lang="en-US" sz="3200" dirty="0" smtClean="0"/>
              <a:t> </a:t>
            </a:r>
            <a:r>
              <a:rPr lang="en-US" sz="3200" dirty="0" err="1" smtClean="0"/>
              <a:t>yapısının</a:t>
            </a:r>
            <a:r>
              <a:rPr lang="tr-TR" sz="3200" dirty="0" smtClean="0"/>
              <a:t> belirsiz olması</a:t>
            </a:r>
            <a:endParaRPr lang="en-US" sz="3200" dirty="0" smtClean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/>
            <a:r>
              <a:rPr lang="tr-TR" b="1" dirty="0" smtClean="0">
                <a:ln>
                  <a:solidFill>
                    <a:schemeClr val="tx1"/>
                  </a:solidFill>
                </a:ln>
                <a:solidFill>
                  <a:srgbClr val="C00000"/>
                </a:solidFill>
              </a:rPr>
              <a:t>Acil Yönetim Sistemi ‘ASY’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2143397"/>
            <a:ext cx="6923112" cy="4525963"/>
          </a:xfrm>
          <a:noFill/>
        </p:spPr>
        <p:txBody>
          <a:bodyPr lIns="90488" tIns="44450" rIns="90488" bIns="44450"/>
          <a:lstStyle/>
          <a:p>
            <a:pPr eaLnBrk="1" hangingPunct="1">
              <a:lnSpc>
                <a:spcPct val="90000"/>
              </a:lnSpc>
            </a:pPr>
            <a:r>
              <a:rPr lang="en-US" sz="3600" b="1" dirty="0" err="1" smtClean="0"/>
              <a:t>Komuta</a:t>
            </a:r>
            <a:r>
              <a:rPr lang="en-US" sz="3600" b="1" dirty="0" smtClean="0"/>
              <a:t>							</a:t>
            </a:r>
          </a:p>
          <a:p>
            <a:pPr eaLnBrk="1" hangingPunct="1">
              <a:lnSpc>
                <a:spcPct val="90000"/>
              </a:lnSpc>
            </a:pPr>
            <a:r>
              <a:rPr lang="en-US" sz="3600" b="1" dirty="0" err="1" smtClean="0"/>
              <a:t>Kontrol</a:t>
            </a:r>
            <a:r>
              <a:rPr lang="en-US" sz="3600" b="1" dirty="0" smtClean="0"/>
              <a:t>								</a:t>
            </a:r>
          </a:p>
          <a:p>
            <a:pPr eaLnBrk="1" hangingPunct="1">
              <a:lnSpc>
                <a:spcPct val="90000"/>
              </a:lnSpc>
            </a:pPr>
            <a:r>
              <a:rPr lang="en-US" sz="3600" b="1" dirty="0" err="1" smtClean="0"/>
              <a:t>Koordinasyon</a:t>
            </a:r>
            <a:endParaRPr lang="en-US" sz="3600" b="1" dirty="0" smtClean="0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/>
            <a:r>
              <a:rPr lang="tr-TR" b="1" dirty="0" smtClean="0">
                <a:ln>
                  <a:solidFill>
                    <a:schemeClr val="tx1"/>
                  </a:solidFill>
                </a:ln>
                <a:solidFill>
                  <a:srgbClr val="C00000"/>
                </a:solidFill>
              </a:rPr>
              <a:t>ASY Kurulma Nedenleri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663825" y="2054225"/>
            <a:ext cx="3816350" cy="4121150"/>
          </a:xfrm>
          <a:noFill/>
          <a:ln w="50800" cap="flat">
            <a:solidFill>
              <a:schemeClr val="tx1"/>
            </a:solidFill>
          </a:ln>
        </p:spPr>
        <p:txBody>
          <a:bodyPr lIns="90488" tIns="44450" rIns="90488" bIns="44450"/>
          <a:lstStyle/>
          <a:p>
            <a:pPr algn="ctr" eaLnBrk="1" hangingPunct="1">
              <a:buFontTx/>
              <a:buNone/>
            </a:pPr>
            <a:r>
              <a:rPr lang="en-US" sz="2800" smtClean="0"/>
              <a:t>Planlama</a:t>
            </a:r>
          </a:p>
          <a:p>
            <a:pPr algn="ctr" eaLnBrk="1" hangingPunct="1">
              <a:buFontTx/>
              <a:buNone/>
            </a:pPr>
            <a:r>
              <a:rPr lang="en-US" sz="2800" smtClean="0"/>
              <a:t>Yönetim</a:t>
            </a:r>
          </a:p>
          <a:p>
            <a:pPr algn="ctr" eaLnBrk="1" hangingPunct="1">
              <a:buFontTx/>
              <a:buNone/>
            </a:pPr>
            <a:r>
              <a:rPr lang="en-US" sz="2800" smtClean="0"/>
              <a:t>Organizasyon</a:t>
            </a:r>
          </a:p>
          <a:p>
            <a:pPr algn="ctr" eaLnBrk="1" hangingPunct="1">
              <a:buFontTx/>
              <a:buNone/>
            </a:pPr>
            <a:r>
              <a:rPr lang="en-US" sz="2800" smtClean="0"/>
              <a:t>Koordinasyon</a:t>
            </a:r>
          </a:p>
          <a:p>
            <a:pPr algn="ctr" eaLnBrk="1" hangingPunct="1">
              <a:buFontTx/>
              <a:buNone/>
            </a:pPr>
            <a:r>
              <a:rPr lang="tr-TR" sz="2800" smtClean="0"/>
              <a:t>İletişim</a:t>
            </a:r>
            <a:endParaRPr lang="en-US" sz="2800" smtClean="0"/>
          </a:p>
          <a:p>
            <a:pPr algn="ctr" eaLnBrk="1" hangingPunct="1">
              <a:buFontTx/>
              <a:buNone/>
            </a:pPr>
            <a:r>
              <a:rPr lang="en-US" sz="2800" smtClean="0"/>
              <a:t>Delegasyon</a:t>
            </a:r>
          </a:p>
          <a:p>
            <a:pPr algn="ctr" eaLnBrk="1" hangingPunct="1">
              <a:buFontTx/>
              <a:buNone/>
            </a:pPr>
            <a:r>
              <a:rPr lang="en-US" sz="2800" smtClean="0"/>
              <a:t>Değerlendirme</a:t>
            </a:r>
          </a:p>
          <a:p>
            <a:pPr algn="ctr" eaLnBrk="1" hangingPunct="1">
              <a:buFontTx/>
              <a:buNone/>
            </a:pPr>
            <a:endParaRPr lang="en-US" sz="2800" smtClean="0"/>
          </a:p>
        </p:txBody>
      </p:sp>
      <p:sp>
        <p:nvSpPr>
          <p:cNvPr id="40964" name="AutoShape 4"/>
          <p:cNvSpPr>
            <a:spLocks noChangeArrowheads="1"/>
          </p:cNvSpPr>
          <p:nvPr/>
        </p:nvSpPr>
        <p:spPr bwMode="auto">
          <a:xfrm>
            <a:off x="1600200" y="2590800"/>
            <a:ext cx="976313" cy="485775"/>
          </a:xfrm>
          <a:prstGeom prst="rightArrow">
            <a:avLst>
              <a:gd name="adj1" fmla="val 50000"/>
              <a:gd name="adj2" fmla="val 50264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40965" name="AutoShape 5"/>
          <p:cNvSpPr>
            <a:spLocks noChangeArrowheads="1"/>
          </p:cNvSpPr>
          <p:nvPr/>
        </p:nvSpPr>
        <p:spPr bwMode="auto">
          <a:xfrm>
            <a:off x="6477000" y="5562600"/>
            <a:ext cx="976313" cy="485775"/>
          </a:xfrm>
          <a:prstGeom prst="rightArrow">
            <a:avLst>
              <a:gd name="adj1" fmla="val 50000"/>
              <a:gd name="adj2" fmla="val 50264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29702" name="Rectangle 6"/>
          <p:cNvSpPr>
            <a:spLocks noChangeArrowheads="1"/>
          </p:cNvSpPr>
          <p:nvPr/>
        </p:nvSpPr>
        <p:spPr bwMode="auto">
          <a:xfrm>
            <a:off x="611560" y="2060848"/>
            <a:ext cx="1828800" cy="400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</a:rPr>
              <a:t> YÖNETÌM</a:t>
            </a:r>
          </a:p>
        </p:txBody>
      </p:sp>
      <p:sp>
        <p:nvSpPr>
          <p:cNvPr id="29703" name="Rectangle 7"/>
          <p:cNvSpPr>
            <a:spLocks noChangeArrowheads="1"/>
          </p:cNvSpPr>
          <p:nvPr/>
        </p:nvSpPr>
        <p:spPr bwMode="auto">
          <a:xfrm>
            <a:off x="7543800" y="5486400"/>
            <a:ext cx="1143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3200" b="1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</a:rPr>
              <a:t>A</a:t>
            </a:r>
            <a:r>
              <a:rPr lang="tr-TR" sz="3200" b="1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</a:rPr>
              <a:t>Y</a:t>
            </a:r>
            <a:r>
              <a:rPr lang="en-US" sz="3200" b="1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</a:rPr>
              <a:t>S</a:t>
            </a:r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/>
            <a:r>
              <a:rPr lang="tr-TR" b="1" dirty="0" smtClean="0">
                <a:ln>
                  <a:solidFill>
                    <a:schemeClr val="tx1"/>
                  </a:solidFill>
                </a:ln>
                <a:solidFill>
                  <a:srgbClr val="C00000"/>
                </a:solidFill>
              </a:rPr>
              <a:t>ASY Organizasyon Kuralları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215405"/>
            <a:ext cx="8229600" cy="4525963"/>
          </a:xfrm>
          <a:noFill/>
        </p:spPr>
        <p:txBody>
          <a:bodyPr lIns="90488" tIns="44450" rIns="90488" bIns="44450"/>
          <a:lstStyle/>
          <a:p>
            <a:pPr eaLnBrk="1" hangingPunct="1">
              <a:lnSpc>
                <a:spcPct val="150000"/>
              </a:lnSpc>
            </a:pPr>
            <a:r>
              <a:rPr lang="en-US" b="1" dirty="0" err="1" smtClean="0"/>
              <a:t>Tek</a:t>
            </a:r>
            <a:r>
              <a:rPr lang="en-US" b="1" dirty="0" smtClean="0"/>
              <a:t> – </a:t>
            </a:r>
            <a:r>
              <a:rPr lang="en-US" b="1" dirty="0" err="1" smtClean="0"/>
              <a:t>Bir</a:t>
            </a:r>
            <a:r>
              <a:rPr lang="en-US" b="1" dirty="0" smtClean="0"/>
              <a:t> A</a:t>
            </a:r>
            <a:r>
              <a:rPr lang="tr-TR" b="1" dirty="0" smtClean="0"/>
              <a:t>Y</a:t>
            </a:r>
            <a:r>
              <a:rPr lang="en-US" b="1" dirty="0" smtClean="0"/>
              <a:t>S </a:t>
            </a:r>
            <a:r>
              <a:rPr lang="tr-TR" b="1" dirty="0" smtClean="0"/>
              <a:t>K</a:t>
            </a:r>
            <a:r>
              <a:rPr lang="en-US" b="1" dirty="0" err="1" smtClean="0"/>
              <a:t>omutanı</a:t>
            </a:r>
            <a:r>
              <a:rPr lang="en-US" b="1" dirty="0" smtClean="0"/>
              <a:t> </a:t>
            </a:r>
            <a:r>
              <a:rPr lang="en-US" b="1" dirty="0" err="1" smtClean="0"/>
              <a:t>sorumludur</a:t>
            </a:r>
            <a:r>
              <a:rPr lang="en-US" b="1" dirty="0" smtClean="0"/>
              <a:t>					</a:t>
            </a:r>
          </a:p>
          <a:p>
            <a:pPr eaLnBrk="1" hangingPunct="1">
              <a:lnSpc>
                <a:spcPct val="150000"/>
              </a:lnSpc>
            </a:pPr>
            <a:r>
              <a:rPr lang="en-US" b="1" dirty="0" err="1" smtClean="0"/>
              <a:t>Birlikte</a:t>
            </a:r>
            <a:r>
              <a:rPr lang="en-US" b="1" dirty="0" smtClean="0"/>
              <a:t> – </a:t>
            </a:r>
            <a:r>
              <a:rPr lang="en-US" b="1" dirty="0" err="1" smtClean="0"/>
              <a:t>Kendi</a:t>
            </a:r>
            <a:r>
              <a:rPr lang="en-US" b="1" dirty="0" smtClean="0"/>
              <a:t> </a:t>
            </a:r>
            <a:r>
              <a:rPr lang="en-US" b="1" dirty="0" err="1" smtClean="0"/>
              <a:t>birimlerinde</a:t>
            </a:r>
            <a:r>
              <a:rPr lang="en-US" b="1" dirty="0" smtClean="0"/>
              <a:t> </a:t>
            </a:r>
            <a:r>
              <a:rPr lang="en-US" b="1" dirty="0" err="1" smtClean="0"/>
              <a:t>sorumlu</a:t>
            </a:r>
            <a:r>
              <a:rPr lang="en-US" b="1" dirty="0" smtClean="0"/>
              <a:t> </a:t>
            </a:r>
            <a:r>
              <a:rPr lang="en-US" b="1" dirty="0" err="1" smtClean="0"/>
              <a:t>olan</a:t>
            </a:r>
            <a:r>
              <a:rPr lang="en-US" b="1" dirty="0" smtClean="0"/>
              <a:t> </a:t>
            </a:r>
            <a:r>
              <a:rPr lang="en-US" b="1" dirty="0" err="1" smtClean="0"/>
              <a:t>birçok</a:t>
            </a:r>
            <a:r>
              <a:rPr lang="en-US" b="1" dirty="0" smtClean="0"/>
              <a:t> </a:t>
            </a:r>
            <a:r>
              <a:rPr lang="en-US" b="1" dirty="0" err="1" smtClean="0"/>
              <a:t>idareci</a:t>
            </a:r>
            <a:r>
              <a:rPr lang="en-US" b="1" dirty="0" smtClean="0"/>
              <a:t> </a:t>
            </a:r>
            <a:r>
              <a:rPr lang="en-US" b="1" dirty="0" err="1" smtClean="0"/>
              <a:t>ortak</a:t>
            </a:r>
            <a:r>
              <a:rPr lang="en-US" b="1" dirty="0" smtClean="0"/>
              <a:t> </a:t>
            </a:r>
            <a:r>
              <a:rPr lang="en-US" b="1" dirty="0" err="1" smtClean="0"/>
              <a:t>strateji</a:t>
            </a:r>
            <a:r>
              <a:rPr lang="en-US" b="1" dirty="0" smtClean="0"/>
              <a:t> </a:t>
            </a:r>
            <a:r>
              <a:rPr lang="en-US" b="1" dirty="0" err="1" smtClean="0"/>
              <a:t>kurar</a:t>
            </a:r>
            <a:r>
              <a:rPr lang="en-US" b="1" dirty="0" smtClean="0"/>
              <a:t>.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/>
            <a:r>
              <a:rPr lang="tr-TR" b="1" dirty="0" smtClean="0">
                <a:ln>
                  <a:solidFill>
                    <a:schemeClr val="tx1"/>
                  </a:solidFill>
                </a:ln>
                <a:solidFill>
                  <a:srgbClr val="C00000"/>
                </a:solidFill>
              </a:rPr>
              <a:t>2 Tip Komuta Sistemi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aşlık 7"/>
          <p:cNvSpPr>
            <a:spLocks noGrp="1"/>
          </p:cNvSpPr>
          <p:nvPr>
            <p:ph type="title"/>
          </p:nvPr>
        </p:nvSpPr>
        <p:spPr>
          <a:xfrm>
            <a:off x="457200" y="578060"/>
            <a:ext cx="8229600" cy="922114"/>
          </a:xfrm>
          <a:noFill/>
        </p:spPr>
        <p:txBody>
          <a:bodyPr/>
          <a:lstStyle/>
          <a:p>
            <a:r>
              <a:rPr lang="tr-TR" b="1" dirty="0" smtClean="0">
                <a:ln>
                  <a:solidFill>
                    <a:schemeClr val="tx1"/>
                  </a:solidFill>
                </a:ln>
                <a:solidFill>
                  <a:srgbClr val="C00000"/>
                </a:solidFill>
              </a:rPr>
              <a:t>NEDEN PLAN?</a:t>
            </a:r>
            <a:endParaRPr lang="tr-TR" b="1" dirty="0">
              <a:ln>
                <a:solidFill>
                  <a:schemeClr val="tx1"/>
                </a:solidFill>
              </a:ln>
              <a:solidFill>
                <a:srgbClr val="C00000"/>
              </a:solidFill>
            </a:endParaRPr>
          </a:p>
        </p:txBody>
      </p:sp>
      <p:sp>
        <p:nvSpPr>
          <p:cNvPr id="9" name="İçerik Yer Tutucusu 8"/>
          <p:cNvSpPr>
            <a:spLocks noGrp="1"/>
          </p:cNvSpPr>
          <p:nvPr>
            <p:ph idx="1"/>
          </p:nvPr>
        </p:nvSpPr>
        <p:spPr>
          <a:xfrm>
            <a:off x="323528" y="1928802"/>
            <a:ext cx="8496944" cy="4668550"/>
          </a:xfrm>
          <a:noFill/>
        </p:spPr>
        <p:txBody>
          <a:bodyPr/>
          <a:lstStyle/>
          <a:p>
            <a:pPr marL="0" indent="0" algn="ctr">
              <a:lnSpc>
                <a:spcPct val="150000"/>
              </a:lnSpc>
              <a:buNone/>
            </a:pPr>
            <a:r>
              <a:rPr lang="tr-TR" dirty="0" smtClean="0"/>
              <a:t>En </a:t>
            </a:r>
            <a:r>
              <a:rPr lang="tr-TR" dirty="0"/>
              <a:t>büyük </a:t>
            </a:r>
            <a:r>
              <a:rPr lang="tr-TR" dirty="0" smtClean="0"/>
              <a:t>zarar önceden </a:t>
            </a:r>
            <a:r>
              <a:rPr lang="tr-TR" dirty="0"/>
              <a:t>yapılmış </a:t>
            </a:r>
            <a:r>
              <a:rPr lang="tr-TR" dirty="0" smtClean="0"/>
              <a:t>kurumsal, </a:t>
            </a:r>
            <a:r>
              <a:rPr lang="da-DK" dirty="0" smtClean="0"/>
              <a:t>bölgesel </a:t>
            </a:r>
            <a:r>
              <a:rPr lang="da-DK" dirty="0"/>
              <a:t>ve ulusal afet </a:t>
            </a:r>
            <a:r>
              <a:rPr lang="da-DK" dirty="0" smtClean="0"/>
              <a:t>planları</a:t>
            </a:r>
            <a:r>
              <a:rPr lang="tr-TR" dirty="0" smtClean="0"/>
              <a:t> olmayan </a:t>
            </a:r>
            <a:r>
              <a:rPr lang="tr-TR" b="1" dirty="0"/>
              <a:t>hazırlıksız </a:t>
            </a:r>
            <a:r>
              <a:rPr lang="tr-TR" b="1" dirty="0" smtClean="0"/>
              <a:t>yakalanan  </a:t>
            </a:r>
            <a:r>
              <a:rPr lang="tr-TR" dirty="0" smtClean="0"/>
              <a:t>toplumlarda görülmüştür.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3693351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043608" y="1600200"/>
            <a:ext cx="6696744" cy="4525963"/>
          </a:xfrm>
        </p:spPr>
        <p:txBody>
          <a:bodyPr/>
          <a:lstStyle/>
          <a:p>
            <a:pPr eaLnBrk="1" hangingPunct="1">
              <a:lnSpc>
                <a:spcPct val="150000"/>
              </a:lnSpc>
              <a:buFontTx/>
              <a:buNone/>
            </a:pPr>
            <a:endParaRPr lang="en-US" sz="2800" b="1" dirty="0" smtClean="0"/>
          </a:p>
          <a:p>
            <a:pPr eaLnBrk="1" hangingPunct="1">
              <a:lnSpc>
                <a:spcPct val="150000"/>
              </a:lnSpc>
            </a:pPr>
            <a:r>
              <a:rPr lang="tr-TR" sz="2800" b="1" dirty="0" smtClean="0"/>
              <a:t>Hastane afete hazır mı?</a:t>
            </a:r>
          </a:p>
          <a:p>
            <a:pPr eaLnBrk="1" hangingPunct="1">
              <a:lnSpc>
                <a:spcPct val="150000"/>
              </a:lnSpc>
            </a:pPr>
            <a:r>
              <a:rPr lang="tr-TR" sz="2800" b="1" dirty="0" smtClean="0"/>
              <a:t>Görev şeması</a:t>
            </a:r>
          </a:p>
          <a:p>
            <a:pPr eaLnBrk="1" hangingPunct="1">
              <a:lnSpc>
                <a:spcPct val="150000"/>
              </a:lnSpc>
            </a:pPr>
            <a:r>
              <a:rPr lang="tr-TR" sz="2800" b="1" dirty="0" smtClean="0"/>
              <a:t>Görev tanımlamaları</a:t>
            </a:r>
          </a:p>
          <a:p>
            <a:pPr eaLnBrk="1" hangingPunct="1">
              <a:lnSpc>
                <a:spcPct val="150000"/>
              </a:lnSpc>
            </a:pPr>
            <a:r>
              <a:rPr lang="tr-TR" sz="2800" b="1" dirty="0" smtClean="0"/>
              <a:t>Tatbikat</a:t>
            </a:r>
          </a:p>
          <a:p>
            <a:pPr eaLnBrk="1" hangingPunct="1">
              <a:lnSpc>
                <a:spcPct val="150000"/>
              </a:lnSpc>
              <a:buFontTx/>
              <a:buNone/>
            </a:pPr>
            <a:endParaRPr lang="en-US" sz="2800" b="1" dirty="0" smtClean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/>
            <a:r>
              <a:rPr lang="tr-TR" b="1" dirty="0" smtClean="0">
                <a:ln>
                  <a:solidFill>
                    <a:schemeClr val="tx1"/>
                  </a:solidFill>
                </a:ln>
                <a:solidFill>
                  <a:srgbClr val="C00000"/>
                </a:solidFill>
              </a:rPr>
              <a:t>HAP Nedir?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07504" y="71414"/>
            <a:ext cx="8856984" cy="6525344"/>
            <a:chOff x="145" y="240"/>
            <a:chExt cx="5470" cy="4348"/>
          </a:xfrm>
          <a:solidFill>
            <a:schemeClr val="bg1"/>
          </a:solidFill>
        </p:grpSpPr>
        <p:sp>
          <p:nvSpPr>
            <p:cNvPr id="37893" name="Rectangle 3"/>
            <p:cNvSpPr>
              <a:spLocks noChangeArrowheads="1"/>
            </p:cNvSpPr>
            <p:nvPr/>
          </p:nvSpPr>
          <p:spPr bwMode="auto">
            <a:xfrm>
              <a:off x="145" y="1503"/>
              <a:ext cx="663" cy="25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000">
                  <a:latin typeface="Times New Roman" pitchFamily="18" charset="0"/>
                </a:rPr>
                <a:t>LOJİSTİK     ŞEFİ</a:t>
              </a:r>
              <a:endParaRPr lang="en-US" sz="1000">
                <a:latin typeface="Times New Roman Tur" charset="-94"/>
              </a:endParaRPr>
            </a:p>
          </p:txBody>
        </p:sp>
        <p:sp>
          <p:nvSpPr>
            <p:cNvPr id="37894" name="Rectangle 4"/>
            <p:cNvSpPr>
              <a:spLocks noChangeArrowheads="1"/>
            </p:cNvSpPr>
            <p:nvPr/>
          </p:nvSpPr>
          <p:spPr bwMode="auto">
            <a:xfrm>
              <a:off x="239" y="1858"/>
              <a:ext cx="663" cy="216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>
                  <a:latin typeface="Times New Roman" pitchFamily="18" charset="0"/>
                </a:rPr>
                <a:t>ALT YAPI VE TEKNİK HİZ. SOR.</a:t>
              </a:r>
            </a:p>
          </p:txBody>
        </p:sp>
        <p:sp>
          <p:nvSpPr>
            <p:cNvPr id="37895" name="Rectangle 5"/>
            <p:cNvSpPr>
              <a:spLocks noChangeArrowheads="1"/>
            </p:cNvSpPr>
            <p:nvPr/>
          </p:nvSpPr>
          <p:spPr bwMode="auto">
            <a:xfrm>
              <a:off x="365" y="2176"/>
              <a:ext cx="662" cy="2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>
                  <a:latin typeface="Times New Roman" pitchFamily="18" charset="0"/>
                </a:rPr>
                <a:t>HASTAR TESBİT VE KONTROL SORUMLUSU</a:t>
              </a:r>
            </a:p>
          </p:txBody>
        </p:sp>
        <p:sp>
          <p:nvSpPr>
            <p:cNvPr id="37896" name="Rectangle 6"/>
            <p:cNvSpPr>
              <a:spLocks noChangeArrowheads="1"/>
            </p:cNvSpPr>
            <p:nvPr/>
          </p:nvSpPr>
          <p:spPr bwMode="auto">
            <a:xfrm>
              <a:off x="365" y="2564"/>
              <a:ext cx="662" cy="216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>
                  <a:latin typeface="Times New Roman" pitchFamily="18" charset="0"/>
                </a:rPr>
                <a:t>SANİTASYON SORUMLUSU</a:t>
              </a:r>
            </a:p>
          </p:txBody>
        </p:sp>
        <p:sp>
          <p:nvSpPr>
            <p:cNvPr id="37897" name="Rectangle 7"/>
            <p:cNvSpPr>
              <a:spLocks noChangeArrowheads="1"/>
            </p:cNvSpPr>
            <p:nvPr/>
          </p:nvSpPr>
          <p:spPr bwMode="auto">
            <a:xfrm>
              <a:off x="232" y="2960"/>
              <a:ext cx="662" cy="216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>
                  <a:latin typeface="Times New Roman" pitchFamily="18" charset="0"/>
                </a:rPr>
                <a:t>HABERLEŞME HİZMET SORUM.</a:t>
              </a:r>
            </a:p>
          </p:txBody>
        </p:sp>
        <p:sp>
          <p:nvSpPr>
            <p:cNvPr id="37898" name="Rectangle 8"/>
            <p:cNvSpPr>
              <a:spLocks noChangeArrowheads="1"/>
            </p:cNvSpPr>
            <p:nvPr/>
          </p:nvSpPr>
          <p:spPr bwMode="auto">
            <a:xfrm>
              <a:off x="232" y="3260"/>
              <a:ext cx="662" cy="216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>
                  <a:latin typeface="Times New Roman" pitchFamily="18" charset="0"/>
                </a:rPr>
                <a:t>ARAŞTIRMA VE TAŞIMA SORUM.</a:t>
              </a:r>
            </a:p>
          </p:txBody>
        </p:sp>
        <p:sp>
          <p:nvSpPr>
            <p:cNvPr id="37899" name="Rectangle 9"/>
            <p:cNvSpPr>
              <a:spLocks noChangeArrowheads="1"/>
            </p:cNvSpPr>
            <p:nvPr/>
          </p:nvSpPr>
          <p:spPr bwMode="auto">
            <a:xfrm>
              <a:off x="232" y="3568"/>
              <a:ext cx="662" cy="216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>
                  <a:latin typeface="Times New Roman" pitchFamily="18" charset="0"/>
                </a:rPr>
                <a:t>AYNİYAT SORUMLUSU</a:t>
              </a:r>
            </a:p>
          </p:txBody>
        </p:sp>
        <p:sp>
          <p:nvSpPr>
            <p:cNvPr id="37900" name="Rectangle 10"/>
            <p:cNvSpPr>
              <a:spLocks noChangeArrowheads="1"/>
            </p:cNvSpPr>
            <p:nvPr/>
          </p:nvSpPr>
          <p:spPr bwMode="auto">
            <a:xfrm>
              <a:off x="232" y="3895"/>
              <a:ext cx="662" cy="216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>
                  <a:latin typeface="Times New Roman" pitchFamily="18" charset="0"/>
                </a:rPr>
                <a:t>MUTFAK SORUMLUSU</a:t>
              </a:r>
            </a:p>
          </p:txBody>
        </p:sp>
        <p:sp>
          <p:nvSpPr>
            <p:cNvPr id="37901" name="Line 11"/>
            <p:cNvSpPr>
              <a:spLocks noChangeShapeType="1"/>
            </p:cNvSpPr>
            <p:nvPr/>
          </p:nvSpPr>
          <p:spPr bwMode="auto">
            <a:xfrm>
              <a:off x="188" y="1784"/>
              <a:ext cx="0" cy="229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37902" name="Line 12"/>
            <p:cNvSpPr>
              <a:spLocks noChangeShapeType="1"/>
            </p:cNvSpPr>
            <p:nvPr/>
          </p:nvSpPr>
          <p:spPr bwMode="auto">
            <a:xfrm>
              <a:off x="321" y="2107"/>
              <a:ext cx="0" cy="599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37903" name="Rectangle 13"/>
            <p:cNvSpPr>
              <a:spLocks noChangeArrowheads="1"/>
            </p:cNvSpPr>
            <p:nvPr/>
          </p:nvSpPr>
          <p:spPr bwMode="auto">
            <a:xfrm>
              <a:off x="1053" y="1509"/>
              <a:ext cx="663" cy="25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000">
                  <a:latin typeface="Times New Roman" pitchFamily="18" charset="0"/>
                </a:rPr>
                <a:t>PLANLAMA   ŞEFİ </a:t>
              </a:r>
            </a:p>
          </p:txBody>
        </p:sp>
        <p:sp>
          <p:nvSpPr>
            <p:cNvPr id="37904" name="Rectangle 14"/>
            <p:cNvSpPr>
              <a:spLocks noChangeArrowheads="1"/>
            </p:cNvSpPr>
            <p:nvPr/>
          </p:nvSpPr>
          <p:spPr bwMode="auto">
            <a:xfrm>
              <a:off x="1142" y="1891"/>
              <a:ext cx="663" cy="370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>
                  <a:latin typeface="Times New Roman" pitchFamily="18" charset="0"/>
                </a:rPr>
                <a:t>DURUM DEĞERLENDİRME BİRİM SORUMLUSU</a:t>
              </a:r>
            </a:p>
          </p:txBody>
        </p:sp>
        <p:sp>
          <p:nvSpPr>
            <p:cNvPr id="37905" name="Rectangle 15"/>
            <p:cNvSpPr>
              <a:spLocks noChangeArrowheads="1"/>
            </p:cNvSpPr>
            <p:nvPr/>
          </p:nvSpPr>
          <p:spPr bwMode="auto">
            <a:xfrm>
              <a:off x="1142" y="2264"/>
              <a:ext cx="663" cy="217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>
                  <a:latin typeface="Times New Roman" pitchFamily="18" charset="0"/>
                </a:rPr>
                <a:t>İNSAN GÜCÜ SORUMLUSU</a:t>
              </a:r>
            </a:p>
          </p:txBody>
        </p:sp>
        <p:sp>
          <p:nvSpPr>
            <p:cNvPr id="37906" name="Rectangle 16"/>
            <p:cNvSpPr>
              <a:spLocks noChangeArrowheads="1"/>
            </p:cNvSpPr>
            <p:nvPr/>
          </p:nvSpPr>
          <p:spPr bwMode="auto">
            <a:xfrm>
              <a:off x="1142" y="2556"/>
              <a:ext cx="663" cy="2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>
                  <a:latin typeface="Times New Roman" pitchFamily="18" charset="0"/>
                </a:rPr>
                <a:t>TIBBİ PERSONEL BİRİM SORUMLUSU</a:t>
              </a:r>
            </a:p>
          </p:txBody>
        </p:sp>
        <p:sp>
          <p:nvSpPr>
            <p:cNvPr id="37907" name="Rectangle 17"/>
            <p:cNvSpPr>
              <a:spLocks noChangeArrowheads="1"/>
            </p:cNvSpPr>
            <p:nvPr/>
          </p:nvSpPr>
          <p:spPr bwMode="auto">
            <a:xfrm>
              <a:off x="1142" y="2859"/>
              <a:ext cx="663" cy="2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>
                  <a:latin typeface="Times New Roman" pitchFamily="18" charset="0"/>
                </a:rPr>
                <a:t>HEMŞİRELİK HİZ. BİRİM SORUMLUSU</a:t>
              </a:r>
            </a:p>
          </p:txBody>
        </p:sp>
        <p:sp>
          <p:nvSpPr>
            <p:cNvPr id="37908" name="Rectangle 18"/>
            <p:cNvSpPr>
              <a:spLocks noChangeArrowheads="1"/>
            </p:cNvSpPr>
            <p:nvPr/>
          </p:nvSpPr>
          <p:spPr bwMode="auto">
            <a:xfrm>
              <a:off x="1137" y="3190"/>
              <a:ext cx="663" cy="217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>
                  <a:latin typeface="Times New Roman" pitchFamily="18" charset="0"/>
                </a:rPr>
                <a:t>SERVİS TIBBİ SEKRETERİ</a:t>
              </a:r>
              <a:endParaRPr lang="en-US" sz="800">
                <a:latin typeface="Times New Roman Tur" charset="-94"/>
              </a:endParaRPr>
            </a:p>
          </p:txBody>
        </p:sp>
        <p:sp>
          <p:nvSpPr>
            <p:cNvPr id="37909" name="Line 19"/>
            <p:cNvSpPr>
              <a:spLocks noChangeShapeType="1"/>
            </p:cNvSpPr>
            <p:nvPr/>
          </p:nvSpPr>
          <p:spPr bwMode="auto">
            <a:xfrm>
              <a:off x="1091" y="1801"/>
              <a:ext cx="0" cy="120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37910" name="Rectangle 20"/>
            <p:cNvSpPr>
              <a:spLocks noChangeArrowheads="1"/>
            </p:cNvSpPr>
            <p:nvPr/>
          </p:nvSpPr>
          <p:spPr bwMode="auto">
            <a:xfrm>
              <a:off x="1964" y="1516"/>
              <a:ext cx="718" cy="320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00">
                  <a:latin typeface="Times New Roman" pitchFamily="18" charset="0"/>
                </a:rPr>
                <a:t>DÖNER SERMAYE SORUMLUSU</a:t>
              </a:r>
            </a:p>
          </p:txBody>
        </p:sp>
        <p:sp>
          <p:nvSpPr>
            <p:cNvPr id="37911" name="Rectangle 21"/>
            <p:cNvSpPr>
              <a:spLocks noChangeArrowheads="1"/>
            </p:cNvSpPr>
            <p:nvPr/>
          </p:nvSpPr>
          <p:spPr bwMode="auto">
            <a:xfrm>
              <a:off x="1934" y="1927"/>
              <a:ext cx="663" cy="216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>
                  <a:latin typeface="Times New Roman" pitchFamily="18" charset="0"/>
                </a:rPr>
                <a:t>SATIN ALMA SORUMLUSU</a:t>
              </a:r>
            </a:p>
          </p:txBody>
        </p:sp>
        <p:sp>
          <p:nvSpPr>
            <p:cNvPr id="37912" name="Rectangle 22"/>
            <p:cNvSpPr>
              <a:spLocks noChangeArrowheads="1"/>
            </p:cNvSpPr>
            <p:nvPr/>
          </p:nvSpPr>
          <p:spPr bwMode="auto">
            <a:xfrm>
              <a:off x="2659" y="1898"/>
              <a:ext cx="608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 dirty="0">
                  <a:latin typeface="Times New Roman" pitchFamily="18" charset="0"/>
                </a:rPr>
                <a:t>TIBBİ PERSONEL DİREKTÖRÜ</a:t>
              </a:r>
            </a:p>
          </p:txBody>
        </p:sp>
        <p:sp>
          <p:nvSpPr>
            <p:cNvPr id="37913" name="Rectangle 23"/>
            <p:cNvSpPr>
              <a:spLocks noChangeArrowheads="1"/>
            </p:cNvSpPr>
            <p:nvPr/>
          </p:nvSpPr>
          <p:spPr bwMode="auto">
            <a:xfrm>
              <a:off x="3307" y="1963"/>
              <a:ext cx="696" cy="216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>
                  <a:latin typeface="Times New Roman" pitchFamily="18" charset="0"/>
                </a:rPr>
                <a:t>TIBBİ BAKIM DİREKTÖRÜ</a:t>
              </a:r>
            </a:p>
          </p:txBody>
        </p:sp>
        <p:sp>
          <p:nvSpPr>
            <p:cNvPr id="37914" name="Rectangle 24"/>
            <p:cNvSpPr>
              <a:spLocks noChangeArrowheads="1"/>
            </p:cNvSpPr>
            <p:nvPr/>
          </p:nvSpPr>
          <p:spPr bwMode="auto">
            <a:xfrm>
              <a:off x="2859" y="2366"/>
              <a:ext cx="574" cy="2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>
                  <a:latin typeface="Times New Roman" pitchFamily="18" charset="0"/>
                </a:rPr>
                <a:t>YATAKLI BİRİMLER SORUMLUSU</a:t>
              </a:r>
            </a:p>
          </p:txBody>
        </p:sp>
        <p:sp>
          <p:nvSpPr>
            <p:cNvPr id="37915" name="Rectangle 25"/>
            <p:cNvSpPr>
              <a:spLocks noChangeArrowheads="1"/>
            </p:cNvSpPr>
            <p:nvPr/>
          </p:nvSpPr>
          <p:spPr bwMode="auto">
            <a:xfrm>
              <a:off x="3490" y="2366"/>
              <a:ext cx="574" cy="293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 dirty="0">
                  <a:latin typeface="Times New Roman" pitchFamily="18" charset="0"/>
                </a:rPr>
                <a:t>ACİL TEDAVİ BİRİMLERİ SORUMLUSU</a:t>
              </a:r>
            </a:p>
          </p:txBody>
        </p:sp>
        <p:sp>
          <p:nvSpPr>
            <p:cNvPr id="37916" name="Rectangle 26"/>
            <p:cNvSpPr>
              <a:spLocks noChangeArrowheads="1"/>
            </p:cNvSpPr>
            <p:nvPr/>
          </p:nvSpPr>
          <p:spPr bwMode="auto">
            <a:xfrm>
              <a:off x="2925" y="2768"/>
              <a:ext cx="574" cy="216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 dirty="0">
                  <a:latin typeface="Times New Roman" pitchFamily="18" charset="0"/>
                </a:rPr>
                <a:t>CERRAHİ SORUMLUSU</a:t>
              </a:r>
            </a:p>
          </p:txBody>
        </p:sp>
        <p:sp>
          <p:nvSpPr>
            <p:cNvPr id="37917" name="Rectangle 27"/>
            <p:cNvSpPr>
              <a:spLocks noChangeArrowheads="1"/>
            </p:cNvSpPr>
            <p:nvPr/>
          </p:nvSpPr>
          <p:spPr bwMode="auto">
            <a:xfrm>
              <a:off x="2925" y="3063"/>
              <a:ext cx="574" cy="216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 dirty="0">
                  <a:latin typeface="Times New Roman" pitchFamily="18" charset="0"/>
                </a:rPr>
                <a:t>DAHİLİYE SORUMLUSU</a:t>
              </a:r>
            </a:p>
          </p:txBody>
        </p:sp>
        <p:sp>
          <p:nvSpPr>
            <p:cNvPr id="37918" name="Rectangle 28"/>
            <p:cNvSpPr>
              <a:spLocks noChangeArrowheads="1"/>
            </p:cNvSpPr>
            <p:nvPr/>
          </p:nvSpPr>
          <p:spPr bwMode="auto">
            <a:xfrm>
              <a:off x="2925" y="3356"/>
              <a:ext cx="574" cy="292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>
                  <a:latin typeface="Times New Roman" pitchFamily="18" charset="0"/>
                </a:rPr>
                <a:t>YOĞUN BAKIMLAR SORUMLUSU</a:t>
              </a:r>
            </a:p>
          </p:txBody>
        </p:sp>
        <p:sp>
          <p:nvSpPr>
            <p:cNvPr id="37919" name="Rectangle 29"/>
            <p:cNvSpPr>
              <a:spLocks noChangeArrowheads="1"/>
            </p:cNvSpPr>
            <p:nvPr/>
          </p:nvSpPr>
          <p:spPr bwMode="auto">
            <a:xfrm>
              <a:off x="2925" y="3752"/>
              <a:ext cx="574" cy="2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>
                  <a:latin typeface="Times New Roman" pitchFamily="18" charset="0"/>
                </a:rPr>
                <a:t>HEMŞİRE HİZMETLERİ SORUMLUSU</a:t>
              </a:r>
            </a:p>
          </p:txBody>
        </p:sp>
        <p:sp>
          <p:nvSpPr>
            <p:cNvPr id="37920" name="Rectangle 30"/>
            <p:cNvSpPr>
              <a:spLocks noChangeArrowheads="1"/>
            </p:cNvSpPr>
            <p:nvPr/>
          </p:nvSpPr>
          <p:spPr bwMode="auto">
            <a:xfrm>
              <a:off x="2931" y="4125"/>
              <a:ext cx="574" cy="216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>
                  <a:latin typeface="Times New Roman" pitchFamily="18" charset="0"/>
                </a:rPr>
                <a:t>POLİKLİNİK SORUMLUSU</a:t>
              </a:r>
            </a:p>
          </p:txBody>
        </p:sp>
        <p:sp>
          <p:nvSpPr>
            <p:cNvPr id="37921" name="Line 31"/>
            <p:cNvSpPr>
              <a:spLocks noChangeShapeType="1"/>
            </p:cNvSpPr>
            <p:nvPr/>
          </p:nvSpPr>
          <p:spPr bwMode="auto">
            <a:xfrm>
              <a:off x="2880" y="2926"/>
              <a:ext cx="44" cy="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37922" name="Line 32"/>
            <p:cNvSpPr>
              <a:spLocks noChangeShapeType="1"/>
            </p:cNvSpPr>
            <p:nvPr/>
          </p:nvSpPr>
          <p:spPr bwMode="auto">
            <a:xfrm>
              <a:off x="2880" y="3213"/>
              <a:ext cx="44" cy="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37923" name="Line 33"/>
            <p:cNvSpPr>
              <a:spLocks noChangeShapeType="1"/>
            </p:cNvSpPr>
            <p:nvPr/>
          </p:nvSpPr>
          <p:spPr bwMode="auto">
            <a:xfrm>
              <a:off x="2880" y="3553"/>
              <a:ext cx="44" cy="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37924" name="Line 34"/>
            <p:cNvSpPr>
              <a:spLocks noChangeShapeType="1"/>
            </p:cNvSpPr>
            <p:nvPr/>
          </p:nvSpPr>
          <p:spPr bwMode="auto">
            <a:xfrm>
              <a:off x="2880" y="3907"/>
              <a:ext cx="44" cy="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37925" name="Line 35"/>
            <p:cNvSpPr>
              <a:spLocks noChangeShapeType="1"/>
            </p:cNvSpPr>
            <p:nvPr/>
          </p:nvSpPr>
          <p:spPr bwMode="auto">
            <a:xfrm>
              <a:off x="2886" y="4275"/>
              <a:ext cx="44" cy="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37926" name="Line 36"/>
            <p:cNvSpPr>
              <a:spLocks noChangeShapeType="1"/>
            </p:cNvSpPr>
            <p:nvPr/>
          </p:nvSpPr>
          <p:spPr bwMode="auto">
            <a:xfrm>
              <a:off x="3057" y="2271"/>
              <a:ext cx="665" cy="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37927" name="Line 37"/>
            <p:cNvSpPr>
              <a:spLocks noChangeShapeType="1"/>
            </p:cNvSpPr>
            <p:nvPr/>
          </p:nvSpPr>
          <p:spPr bwMode="auto">
            <a:xfrm>
              <a:off x="3057" y="2271"/>
              <a:ext cx="0" cy="103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37928" name="Line 38"/>
            <p:cNvSpPr>
              <a:spLocks noChangeShapeType="1"/>
            </p:cNvSpPr>
            <p:nvPr/>
          </p:nvSpPr>
          <p:spPr bwMode="auto">
            <a:xfrm>
              <a:off x="3716" y="2271"/>
              <a:ext cx="0" cy="103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37929" name="Line 39"/>
            <p:cNvSpPr>
              <a:spLocks noChangeShapeType="1"/>
            </p:cNvSpPr>
            <p:nvPr/>
          </p:nvSpPr>
          <p:spPr bwMode="auto">
            <a:xfrm>
              <a:off x="3412" y="2217"/>
              <a:ext cx="0" cy="54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37931" name="Line 41"/>
            <p:cNvSpPr>
              <a:spLocks noChangeShapeType="1"/>
            </p:cNvSpPr>
            <p:nvPr/>
          </p:nvSpPr>
          <p:spPr bwMode="auto">
            <a:xfrm>
              <a:off x="1097" y="2994"/>
              <a:ext cx="44" cy="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37932" name="Line 42"/>
            <p:cNvSpPr>
              <a:spLocks noChangeShapeType="1"/>
            </p:cNvSpPr>
            <p:nvPr/>
          </p:nvSpPr>
          <p:spPr bwMode="auto">
            <a:xfrm>
              <a:off x="1097" y="2701"/>
              <a:ext cx="44" cy="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37933" name="Line 43"/>
            <p:cNvSpPr>
              <a:spLocks noChangeShapeType="1"/>
            </p:cNvSpPr>
            <p:nvPr/>
          </p:nvSpPr>
          <p:spPr bwMode="auto">
            <a:xfrm>
              <a:off x="1097" y="2387"/>
              <a:ext cx="44" cy="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37934" name="Line 44"/>
            <p:cNvSpPr>
              <a:spLocks noChangeShapeType="1"/>
            </p:cNvSpPr>
            <p:nvPr/>
          </p:nvSpPr>
          <p:spPr bwMode="auto">
            <a:xfrm>
              <a:off x="1097" y="2053"/>
              <a:ext cx="44" cy="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37935" name="Line 45"/>
            <p:cNvSpPr>
              <a:spLocks noChangeShapeType="1"/>
            </p:cNvSpPr>
            <p:nvPr/>
          </p:nvSpPr>
          <p:spPr bwMode="auto">
            <a:xfrm>
              <a:off x="1093" y="3286"/>
              <a:ext cx="44" cy="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37936" name="Line 46"/>
            <p:cNvSpPr>
              <a:spLocks noChangeShapeType="1"/>
            </p:cNvSpPr>
            <p:nvPr/>
          </p:nvSpPr>
          <p:spPr bwMode="auto">
            <a:xfrm>
              <a:off x="194" y="1978"/>
              <a:ext cx="44" cy="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37937" name="Line 47"/>
            <p:cNvSpPr>
              <a:spLocks noChangeShapeType="1"/>
            </p:cNvSpPr>
            <p:nvPr/>
          </p:nvSpPr>
          <p:spPr bwMode="auto">
            <a:xfrm>
              <a:off x="190" y="3083"/>
              <a:ext cx="44" cy="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37938" name="Line 48"/>
            <p:cNvSpPr>
              <a:spLocks noChangeShapeType="1"/>
            </p:cNvSpPr>
            <p:nvPr/>
          </p:nvSpPr>
          <p:spPr bwMode="auto">
            <a:xfrm>
              <a:off x="190" y="3376"/>
              <a:ext cx="44" cy="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37939" name="Line 49"/>
            <p:cNvSpPr>
              <a:spLocks noChangeShapeType="1"/>
            </p:cNvSpPr>
            <p:nvPr/>
          </p:nvSpPr>
          <p:spPr bwMode="auto">
            <a:xfrm>
              <a:off x="192" y="3731"/>
              <a:ext cx="44" cy="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37940" name="Line 50"/>
            <p:cNvSpPr>
              <a:spLocks noChangeShapeType="1"/>
            </p:cNvSpPr>
            <p:nvPr/>
          </p:nvSpPr>
          <p:spPr bwMode="auto">
            <a:xfrm>
              <a:off x="190" y="4063"/>
              <a:ext cx="44" cy="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37941" name="Line 51"/>
            <p:cNvSpPr>
              <a:spLocks noChangeShapeType="1"/>
            </p:cNvSpPr>
            <p:nvPr/>
          </p:nvSpPr>
          <p:spPr bwMode="auto">
            <a:xfrm>
              <a:off x="323" y="2701"/>
              <a:ext cx="44" cy="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37942" name="Line 52"/>
            <p:cNvSpPr>
              <a:spLocks noChangeShapeType="1"/>
            </p:cNvSpPr>
            <p:nvPr/>
          </p:nvSpPr>
          <p:spPr bwMode="auto">
            <a:xfrm>
              <a:off x="323" y="2346"/>
              <a:ext cx="44" cy="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37943" name="Rectangle 53"/>
            <p:cNvSpPr>
              <a:spLocks noChangeArrowheads="1"/>
            </p:cNvSpPr>
            <p:nvPr/>
          </p:nvSpPr>
          <p:spPr bwMode="auto">
            <a:xfrm>
              <a:off x="3595" y="2762"/>
              <a:ext cx="574" cy="216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 dirty="0">
                  <a:latin typeface="Times New Roman" pitchFamily="18" charset="0"/>
                </a:rPr>
                <a:t>TRİAR SORUMLUSU</a:t>
              </a:r>
            </a:p>
          </p:txBody>
        </p:sp>
        <p:sp>
          <p:nvSpPr>
            <p:cNvPr id="37944" name="Line 54"/>
            <p:cNvSpPr>
              <a:spLocks noChangeShapeType="1"/>
            </p:cNvSpPr>
            <p:nvPr/>
          </p:nvSpPr>
          <p:spPr bwMode="auto">
            <a:xfrm flipV="1">
              <a:off x="2880" y="2693"/>
              <a:ext cx="0" cy="1581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37945" name="Rectangle 55"/>
            <p:cNvSpPr>
              <a:spLocks noChangeArrowheads="1"/>
            </p:cNvSpPr>
            <p:nvPr/>
          </p:nvSpPr>
          <p:spPr bwMode="auto">
            <a:xfrm>
              <a:off x="3595" y="3082"/>
              <a:ext cx="574" cy="226"/>
            </a:xfrm>
            <a:prstGeom prst="rect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 dirty="0">
                  <a:solidFill>
                    <a:schemeClr val="bg1"/>
                  </a:solidFill>
                  <a:latin typeface="Times New Roman" pitchFamily="18" charset="0"/>
                </a:rPr>
                <a:t>KIRMIZI ALAN SORUMLUSU</a:t>
              </a:r>
            </a:p>
          </p:txBody>
        </p:sp>
        <p:sp>
          <p:nvSpPr>
            <p:cNvPr id="37946" name="Rectangle 56"/>
            <p:cNvSpPr>
              <a:spLocks noChangeArrowheads="1"/>
            </p:cNvSpPr>
            <p:nvPr/>
          </p:nvSpPr>
          <p:spPr bwMode="auto">
            <a:xfrm>
              <a:off x="3595" y="3402"/>
              <a:ext cx="574" cy="216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 dirty="0">
                  <a:latin typeface="Times New Roman" pitchFamily="18" charset="0"/>
                </a:rPr>
                <a:t>SARI ALAN SORUMLUSU</a:t>
              </a:r>
            </a:p>
          </p:txBody>
        </p:sp>
        <p:sp>
          <p:nvSpPr>
            <p:cNvPr id="37947" name="Rectangle 57"/>
            <p:cNvSpPr>
              <a:spLocks noChangeArrowheads="1"/>
            </p:cNvSpPr>
            <p:nvPr/>
          </p:nvSpPr>
          <p:spPr bwMode="auto">
            <a:xfrm>
              <a:off x="3595" y="3724"/>
              <a:ext cx="574" cy="216"/>
            </a:xfrm>
            <a:prstGeom prst="rect">
              <a:avLst/>
            </a:prstGeom>
            <a:solidFill>
              <a:srgbClr val="92D05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 dirty="0">
                  <a:latin typeface="Times New Roman" pitchFamily="18" charset="0"/>
                </a:rPr>
                <a:t>YEŞİL ALAN SORUMLUSU</a:t>
              </a:r>
            </a:p>
          </p:txBody>
        </p:sp>
        <p:sp>
          <p:nvSpPr>
            <p:cNvPr id="37948" name="Rectangle 58"/>
            <p:cNvSpPr>
              <a:spLocks noChangeArrowheads="1"/>
            </p:cNvSpPr>
            <p:nvPr/>
          </p:nvSpPr>
          <p:spPr bwMode="auto">
            <a:xfrm>
              <a:off x="3595" y="4058"/>
              <a:ext cx="574" cy="216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 dirty="0">
                  <a:latin typeface="Times New Roman" pitchFamily="18" charset="0"/>
                </a:rPr>
                <a:t>HASTA ÇIKIŞ SORUMLUSU</a:t>
              </a:r>
            </a:p>
          </p:txBody>
        </p:sp>
        <p:sp>
          <p:nvSpPr>
            <p:cNvPr id="37949" name="Rectangle 59"/>
            <p:cNvSpPr>
              <a:spLocks noChangeArrowheads="1"/>
            </p:cNvSpPr>
            <p:nvPr/>
          </p:nvSpPr>
          <p:spPr bwMode="auto">
            <a:xfrm>
              <a:off x="3595" y="4372"/>
              <a:ext cx="574" cy="216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>
                  <a:latin typeface="Times New Roman" pitchFamily="18" charset="0"/>
                </a:rPr>
                <a:t>MORG SORUMLUSU</a:t>
              </a:r>
            </a:p>
          </p:txBody>
        </p:sp>
        <p:sp>
          <p:nvSpPr>
            <p:cNvPr id="37950" name="Line 60"/>
            <p:cNvSpPr>
              <a:spLocks noChangeShapeType="1"/>
            </p:cNvSpPr>
            <p:nvPr/>
          </p:nvSpPr>
          <p:spPr bwMode="auto">
            <a:xfrm>
              <a:off x="3556" y="2919"/>
              <a:ext cx="44" cy="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37951" name="Line 61"/>
            <p:cNvSpPr>
              <a:spLocks noChangeShapeType="1"/>
            </p:cNvSpPr>
            <p:nvPr/>
          </p:nvSpPr>
          <p:spPr bwMode="auto">
            <a:xfrm>
              <a:off x="3550" y="3205"/>
              <a:ext cx="44" cy="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37952" name="Line 62"/>
            <p:cNvSpPr>
              <a:spLocks noChangeShapeType="1"/>
            </p:cNvSpPr>
            <p:nvPr/>
          </p:nvSpPr>
          <p:spPr bwMode="auto">
            <a:xfrm>
              <a:off x="3550" y="3512"/>
              <a:ext cx="44" cy="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37953" name="Line 63"/>
            <p:cNvSpPr>
              <a:spLocks noChangeShapeType="1"/>
            </p:cNvSpPr>
            <p:nvPr/>
          </p:nvSpPr>
          <p:spPr bwMode="auto">
            <a:xfrm>
              <a:off x="3550" y="3866"/>
              <a:ext cx="44" cy="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37954" name="Line 64"/>
            <p:cNvSpPr>
              <a:spLocks noChangeShapeType="1"/>
            </p:cNvSpPr>
            <p:nvPr/>
          </p:nvSpPr>
          <p:spPr bwMode="auto">
            <a:xfrm>
              <a:off x="3550" y="4174"/>
              <a:ext cx="44" cy="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37955" name="Line 65"/>
            <p:cNvSpPr>
              <a:spLocks noChangeShapeType="1"/>
            </p:cNvSpPr>
            <p:nvPr/>
          </p:nvSpPr>
          <p:spPr bwMode="auto">
            <a:xfrm>
              <a:off x="3556" y="4500"/>
              <a:ext cx="44" cy="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37956" name="Rectangle 66"/>
            <p:cNvSpPr>
              <a:spLocks noChangeArrowheads="1"/>
            </p:cNvSpPr>
            <p:nvPr/>
          </p:nvSpPr>
          <p:spPr bwMode="auto">
            <a:xfrm>
              <a:off x="4243" y="2368"/>
              <a:ext cx="574" cy="216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>
                  <a:latin typeface="Times New Roman" pitchFamily="18" charset="0"/>
                </a:rPr>
                <a:t>LABORATUVAR SORUMLUSU</a:t>
              </a:r>
            </a:p>
          </p:txBody>
        </p:sp>
        <p:sp>
          <p:nvSpPr>
            <p:cNvPr id="37957" name="Rectangle 67"/>
            <p:cNvSpPr>
              <a:spLocks noChangeArrowheads="1"/>
            </p:cNvSpPr>
            <p:nvPr/>
          </p:nvSpPr>
          <p:spPr bwMode="auto">
            <a:xfrm>
              <a:off x="4958" y="2367"/>
              <a:ext cx="657" cy="2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>
                  <a:latin typeface="Times New Roman" pitchFamily="18" charset="0"/>
                </a:rPr>
                <a:t>PERSONEL SOSYAL DESTEK SORUM.</a:t>
              </a:r>
            </a:p>
          </p:txBody>
        </p:sp>
        <p:sp>
          <p:nvSpPr>
            <p:cNvPr id="37958" name="Rectangle 68"/>
            <p:cNvSpPr>
              <a:spLocks noChangeArrowheads="1"/>
            </p:cNvSpPr>
            <p:nvPr/>
          </p:nvSpPr>
          <p:spPr bwMode="auto">
            <a:xfrm>
              <a:off x="4243" y="2679"/>
              <a:ext cx="574" cy="216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>
                  <a:latin typeface="Times New Roman" pitchFamily="18" charset="0"/>
                </a:rPr>
                <a:t>RADYOLOJİ SORUMLUSU</a:t>
              </a:r>
            </a:p>
          </p:txBody>
        </p:sp>
        <p:sp>
          <p:nvSpPr>
            <p:cNvPr id="37959" name="Rectangle 69"/>
            <p:cNvSpPr>
              <a:spLocks noChangeArrowheads="1"/>
            </p:cNvSpPr>
            <p:nvPr/>
          </p:nvSpPr>
          <p:spPr bwMode="auto">
            <a:xfrm>
              <a:off x="4249" y="2993"/>
              <a:ext cx="574" cy="216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>
                  <a:latin typeface="Times New Roman" pitchFamily="18" charset="0"/>
                </a:rPr>
                <a:t>ECZANE SORUMLUSU</a:t>
              </a:r>
            </a:p>
          </p:txBody>
        </p:sp>
        <p:sp>
          <p:nvSpPr>
            <p:cNvPr id="37960" name="Rectangle 70"/>
            <p:cNvSpPr>
              <a:spLocks noChangeArrowheads="1"/>
            </p:cNvSpPr>
            <p:nvPr/>
          </p:nvSpPr>
          <p:spPr bwMode="auto">
            <a:xfrm>
              <a:off x="4249" y="3293"/>
              <a:ext cx="657" cy="216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>
                  <a:latin typeface="Times New Roman" pitchFamily="18" charset="0"/>
                </a:rPr>
                <a:t>TIBBİ MALZEME SORUMLUSU</a:t>
              </a:r>
            </a:p>
          </p:txBody>
        </p:sp>
        <p:sp>
          <p:nvSpPr>
            <p:cNvPr id="37961" name="Line 71"/>
            <p:cNvSpPr>
              <a:spLocks noChangeShapeType="1"/>
            </p:cNvSpPr>
            <p:nvPr/>
          </p:nvSpPr>
          <p:spPr bwMode="auto">
            <a:xfrm>
              <a:off x="4204" y="3444"/>
              <a:ext cx="44" cy="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37962" name="Line 72"/>
            <p:cNvSpPr>
              <a:spLocks noChangeShapeType="1"/>
            </p:cNvSpPr>
            <p:nvPr/>
          </p:nvSpPr>
          <p:spPr bwMode="auto">
            <a:xfrm>
              <a:off x="4204" y="3144"/>
              <a:ext cx="44" cy="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37963" name="Line 73"/>
            <p:cNvSpPr>
              <a:spLocks noChangeShapeType="1"/>
            </p:cNvSpPr>
            <p:nvPr/>
          </p:nvSpPr>
          <p:spPr bwMode="auto">
            <a:xfrm>
              <a:off x="4204" y="2823"/>
              <a:ext cx="44" cy="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37964" name="Line 74"/>
            <p:cNvSpPr>
              <a:spLocks noChangeShapeType="1"/>
            </p:cNvSpPr>
            <p:nvPr/>
          </p:nvSpPr>
          <p:spPr bwMode="auto">
            <a:xfrm>
              <a:off x="4204" y="2510"/>
              <a:ext cx="44" cy="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37965" name="Rectangle 75"/>
            <p:cNvSpPr>
              <a:spLocks noChangeArrowheads="1"/>
            </p:cNvSpPr>
            <p:nvPr/>
          </p:nvSpPr>
          <p:spPr bwMode="auto">
            <a:xfrm>
              <a:off x="4122" y="1966"/>
              <a:ext cx="574" cy="2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>
                  <a:latin typeface="Times New Roman" pitchFamily="18" charset="0"/>
                </a:rPr>
                <a:t>DESTEK BİRİMLERİ DİREKTÖRÜ</a:t>
              </a:r>
            </a:p>
          </p:txBody>
        </p:sp>
        <p:sp>
          <p:nvSpPr>
            <p:cNvPr id="37966" name="Rectangle 76"/>
            <p:cNvSpPr>
              <a:spLocks noChangeArrowheads="1"/>
            </p:cNvSpPr>
            <p:nvPr/>
          </p:nvSpPr>
          <p:spPr bwMode="auto">
            <a:xfrm>
              <a:off x="4864" y="1966"/>
              <a:ext cx="574" cy="2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>
                  <a:latin typeface="Times New Roman" pitchFamily="18" charset="0"/>
                </a:rPr>
                <a:t>PSİKOSOSYAL DESTEK HİZ. DİREKTÖRÜ</a:t>
              </a:r>
            </a:p>
          </p:txBody>
        </p:sp>
        <p:sp>
          <p:nvSpPr>
            <p:cNvPr id="37967" name="Rectangle 77"/>
            <p:cNvSpPr>
              <a:spLocks noChangeArrowheads="1"/>
            </p:cNvSpPr>
            <p:nvPr/>
          </p:nvSpPr>
          <p:spPr bwMode="auto">
            <a:xfrm>
              <a:off x="4958" y="2652"/>
              <a:ext cx="657" cy="2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>
                  <a:latin typeface="Times New Roman" pitchFamily="18" charset="0"/>
                </a:rPr>
                <a:t>PSİKOLOJİK DESTEK SORUMLUSU</a:t>
              </a:r>
            </a:p>
          </p:txBody>
        </p:sp>
        <p:sp>
          <p:nvSpPr>
            <p:cNvPr id="37968" name="Rectangle 78"/>
            <p:cNvSpPr>
              <a:spLocks noChangeArrowheads="1"/>
            </p:cNvSpPr>
            <p:nvPr/>
          </p:nvSpPr>
          <p:spPr bwMode="auto">
            <a:xfrm>
              <a:off x="4963" y="3034"/>
              <a:ext cx="652" cy="2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>
                  <a:latin typeface="Times New Roman" pitchFamily="18" charset="0"/>
                </a:rPr>
                <a:t>PERSONEL YAKINLARI SORUMLUSU</a:t>
              </a:r>
            </a:p>
          </p:txBody>
        </p:sp>
        <p:sp>
          <p:nvSpPr>
            <p:cNvPr id="37969" name="Line 79"/>
            <p:cNvSpPr>
              <a:spLocks noChangeShapeType="1"/>
            </p:cNvSpPr>
            <p:nvPr/>
          </p:nvSpPr>
          <p:spPr bwMode="auto">
            <a:xfrm>
              <a:off x="4913" y="2503"/>
              <a:ext cx="44" cy="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37970" name="Line 80"/>
            <p:cNvSpPr>
              <a:spLocks noChangeShapeType="1"/>
            </p:cNvSpPr>
            <p:nvPr/>
          </p:nvSpPr>
          <p:spPr bwMode="auto">
            <a:xfrm>
              <a:off x="4913" y="2823"/>
              <a:ext cx="44" cy="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37971" name="Line 81"/>
            <p:cNvSpPr>
              <a:spLocks noChangeShapeType="1"/>
            </p:cNvSpPr>
            <p:nvPr/>
          </p:nvSpPr>
          <p:spPr bwMode="auto">
            <a:xfrm>
              <a:off x="4918" y="3171"/>
              <a:ext cx="44" cy="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37972" name="Line 82"/>
            <p:cNvSpPr>
              <a:spLocks noChangeShapeType="1"/>
            </p:cNvSpPr>
            <p:nvPr/>
          </p:nvSpPr>
          <p:spPr bwMode="auto">
            <a:xfrm>
              <a:off x="4913" y="2305"/>
              <a:ext cx="0" cy="873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37973" name="Rectangle 83"/>
            <p:cNvSpPr>
              <a:spLocks noChangeArrowheads="1"/>
            </p:cNvSpPr>
            <p:nvPr/>
          </p:nvSpPr>
          <p:spPr bwMode="auto">
            <a:xfrm>
              <a:off x="3651" y="1509"/>
              <a:ext cx="663" cy="25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000">
                  <a:latin typeface="Times New Roman" pitchFamily="18" charset="0"/>
                </a:rPr>
                <a:t>OPERASYON ŞEFİ</a:t>
              </a:r>
              <a:endParaRPr lang="en-US" sz="1000">
                <a:latin typeface="Times New Roman Tur" charset="-94"/>
              </a:endParaRPr>
            </a:p>
          </p:txBody>
        </p:sp>
        <p:sp>
          <p:nvSpPr>
            <p:cNvPr id="37975" name="Line 85"/>
            <p:cNvSpPr>
              <a:spLocks noChangeShapeType="1"/>
            </p:cNvSpPr>
            <p:nvPr/>
          </p:nvSpPr>
          <p:spPr bwMode="auto">
            <a:xfrm>
              <a:off x="3534" y="1856"/>
              <a:ext cx="1595" cy="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37976" name="Line 86"/>
            <p:cNvSpPr>
              <a:spLocks noChangeShapeType="1"/>
            </p:cNvSpPr>
            <p:nvPr/>
          </p:nvSpPr>
          <p:spPr bwMode="auto">
            <a:xfrm flipV="1">
              <a:off x="3534" y="1848"/>
              <a:ext cx="0" cy="109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37977" name="Line 87"/>
            <p:cNvSpPr>
              <a:spLocks noChangeShapeType="1"/>
            </p:cNvSpPr>
            <p:nvPr/>
          </p:nvSpPr>
          <p:spPr bwMode="auto">
            <a:xfrm flipV="1">
              <a:off x="4375" y="1848"/>
              <a:ext cx="0" cy="109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37978" name="Line 88"/>
            <p:cNvSpPr>
              <a:spLocks noChangeShapeType="1"/>
            </p:cNvSpPr>
            <p:nvPr/>
          </p:nvSpPr>
          <p:spPr bwMode="auto">
            <a:xfrm flipV="1">
              <a:off x="5123" y="1855"/>
              <a:ext cx="0" cy="109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37979" name="Rectangle 89"/>
            <p:cNvSpPr>
              <a:spLocks noChangeArrowheads="1"/>
            </p:cNvSpPr>
            <p:nvPr/>
          </p:nvSpPr>
          <p:spPr bwMode="auto">
            <a:xfrm>
              <a:off x="2250" y="1145"/>
              <a:ext cx="839" cy="216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>
                  <a:latin typeface="Times New Roman" pitchFamily="18" charset="0"/>
                </a:rPr>
                <a:t>GÜVENLİK                         ŞEFİ</a:t>
              </a:r>
              <a:endParaRPr lang="en-US" sz="800">
                <a:latin typeface="Times New Roman Tur" charset="-94"/>
              </a:endParaRPr>
            </a:p>
          </p:txBody>
        </p:sp>
        <p:sp>
          <p:nvSpPr>
            <p:cNvPr id="37980" name="Rectangle 90"/>
            <p:cNvSpPr>
              <a:spLocks noChangeArrowheads="1"/>
            </p:cNvSpPr>
            <p:nvPr/>
          </p:nvSpPr>
          <p:spPr bwMode="auto">
            <a:xfrm>
              <a:off x="2250" y="841"/>
              <a:ext cx="839" cy="216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>
                  <a:latin typeface="Times New Roman" pitchFamily="18" charset="0"/>
                </a:rPr>
                <a:t>HALKLA İLİŞKİLER YETKİLİSİ</a:t>
              </a:r>
              <a:endParaRPr lang="en-US" sz="800">
                <a:latin typeface="Times New Roman Tur" charset="-94"/>
              </a:endParaRPr>
            </a:p>
          </p:txBody>
        </p:sp>
        <p:sp>
          <p:nvSpPr>
            <p:cNvPr id="37990" name="Rectangle 100"/>
            <p:cNvSpPr>
              <a:spLocks noChangeArrowheads="1"/>
            </p:cNvSpPr>
            <p:nvPr/>
          </p:nvSpPr>
          <p:spPr bwMode="auto">
            <a:xfrm>
              <a:off x="3297" y="803"/>
              <a:ext cx="885" cy="2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 dirty="0">
                  <a:latin typeface="Times New Roman" pitchFamily="18" charset="0"/>
                </a:rPr>
                <a:t>KURUMLAR ARASI KOORDİNASYON YETKİLİSİ</a:t>
              </a:r>
              <a:endParaRPr lang="en-US" sz="800" dirty="0">
                <a:latin typeface="Times New Roman Tur" charset="-94"/>
              </a:endParaRPr>
            </a:p>
          </p:txBody>
        </p:sp>
        <p:sp>
          <p:nvSpPr>
            <p:cNvPr id="37991" name="Rectangle 101"/>
            <p:cNvSpPr>
              <a:spLocks noChangeArrowheads="1"/>
            </p:cNvSpPr>
            <p:nvPr/>
          </p:nvSpPr>
          <p:spPr bwMode="auto">
            <a:xfrm>
              <a:off x="2717" y="534"/>
              <a:ext cx="840" cy="14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tr-TR" sz="800">
                  <a:latin typeface="Times New Roman" pitchFamily="18" charset="0"/>
                </a:rPr>
                <a:t>HAP-KOM</a:t>
              </a:r>
              <a:endParaRPr lang="en-US" sz="800">
                <a:latin typeface="Times New Roman" pitchFamily="18" charset="0"/>
              </a:endParaRPr>
            </a:p>
          </p:txBody>
        </p:sp>
        <p:sp>
          <p:nvSpPr>
            <p:cNvPr id="37995" name="Rectangle 105"/>
            <p:cNvSpPr>
              <a:spLocks noChangeArrowheads="1"/>
            </p:cNvSpPr>
            <p:nvPr/>
          </p:nvSpPr>
          <p:spPr bwMode="auto">
            <a:xfrm>
              <a:off x="1584" y="240"/>
              <a:ext cx="2924" cy="192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>
                  <a:latin typeface="Times New Roman" pitchFamily="18" charset="0"/>
                </a:rPr>
                <a:t>HASTANE </a:t>
              </a:r>
              <a:r>
                <a:rPr lang="tr-TR" sz="1400">
                  <a:latin typeface="Times New Roman" pitchFamily="18" charset="0"/>
                </a:rPr>
                <a:t>AFET PLANI </a:t>
              </a:r>
              <a:r>
                <a:rPr lang="en-US" sz="1400">
                  <a:latin typeface="Times New Roman" pitchFamily="18" charset="0"/>
                </a:rPr>
                <a:t>(H</a:t>
              </a:r>
              <a:r>
                <a:rPr lang="tr-TR" sz="1400">
                  <a:latin typeface="Times New Roman" pitchFamily="18" charset="0"/>
                </a:rPr>
                <a:t>AP</a:t>
              </a:r>
              <a:r>
                <a:rPr lang="en-US" sz="1400">
                  <a:latin typeface="Times New Roman" pitchFamily="18" charset="0"/>
                </a:rPr>
                <a:t>)</a:t>
              </a:r>
            </a:p>
          </p:txBody>
        </p:sp>
        <p:sp>
          <p:nvSpPr>
            <p:cNvPr id="37998" name="Line 108"/>
            <p:cNvSpPr>
              <a:spLocks noChangeShapeType="1"/>
            </p:cNvSpPr>
            <p:nvPr/>
          </p:nvSpPr>
          <p:spPr bwMode="auto">
            <a:xfrm flipV="1">
              <a:off x="1093" y="3000"/>
              <a:ext cx="0" cy="28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37999" name="Line 109"/>
            <p:cNvSpPr>
              <a:spLocks noChangeShapeType="1"/>
            </p:cNvSpPr>
            <p:nvPr/>
          </p:nvSpPr>
          <p:spPr bwMode="auto">
            <a:xfrm>
              <a:off x="3550" y="2708"/>
              <a:ext cx="0" cy="1799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38000" name="Rectangle 110"/>
            <p:cNvSpPr>
              <a:spLocks noChangeArrowheads="1"/>
            </p:cNvSpPr>
            <p:nvPr/>
          </p:nvSpPr>
          <p:spPr bwMode="auto">
            <a:xfrm>
              <a:off x="4249" y="3593"/>
              <a:ext cx="657" cy="216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>
                  <a:latin typeface="Times New Roman" pitchFamily="18" charset="0"/>
                </a:rPr>
                <a:t>TIBBİ CİHAZ SORUMLUSU</a:t>
              </a:r>
            </a:p>
          </p:txBody>
        </p:sp>
        <p:sp>
          <p:nvSpPr>
            <p:cNvPr id="38001" name="Line 111"/>
            <p:cNvSpPr>
              <a:spLocks noChangeShapeType="1"/>
            </p:cNvSpPr>
            <p:nvPr/>
          </p:nvSpPr>
          <p:spPr bwMode="auto">
            <a:xfrm>
              <a:off x="4204" y="3764"/>
              <a:ext cx="44" cy="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38002" name="Line 112"/>
            <p:cNvSpPr>
              <a:spLocks noChangeShapeType="1"/>
            </p:cNvSpPr>
            <p:nvPr/>
          </p:nvSpPr>
          <p:spPr bwMode="auto">
            <a:xfrm>
              <a:off x="4204" y="2299"/>
              <a:ext cx="0" cy="1472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38003" name="Rectangle 113"/>
            <p:cNvSpPr>
              <a:spLocks noChangeArrowheads="1"/>
            </p:cNvSpPr>
            <p:nvPr/>
          </p:nvSpPr>
          <p:spPr bwMode="auto">
            <a:xfrm>
              <a:off x="1932" y="2202"/>
              <a:ext cx="663" cy="138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>
                  <a:latin typeface="Times New Roman" pitchFamily="18" charset="0"/>
                </a:rPr>
                <a:t>MUHASEBE</a:t>
              </a:r>
            </a:p>
          </p:txBody>
        </p:sp>
      </p:grpSp>
      <p:cxnSp>
        <p:nvCxnSpPr>
          <p:cNvPr id="127" name="126 Dirsek Bağlayıcısı"/>
          <p:cNvCxnSpPr>
            <a:stCxn id="37990" idx="1"/>
            <a:endCxn id="37991" idx="2"/>
          </p:cNvCxnSpPr>
          <p:nvPr/>
        </p:nvCxnSpPr>
        <p:spPr>
          <a:xfrm rot="10800000">
            <a:off x="4952129" y="727250"/>
            <a:ext cx="259070" cy="408960"/>
          </a:xfrm>
          <a:prstGeom prst="bentConnector2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0" name="126 Dirsek Bağlayıcısı"/>
          <p:cNvCxnSpPr>
            <a:stCxn id="37973" idx="0"/>
            <a:endCxn id="37991" idx="2"/>
          </p:cNvCxnSpPr>
          <p:nvPr/>
        </p:nvCxnSpPr>
        <p:spPr>
          <a:xfrm rot="16200000" flipV="1">
            <a:off x="5012323" y="667056"/>
            <a:ext cx="1248640" cy="1369028"/>
          </a:xfrm>
          <a:prstGeom prst="bentConnector3">
            <a:avLst>
              <a:gd name="adj1" fmla="val 10333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4" name="126 Dirsek Bağlayıcısı"/>
          <p:cNvCxnSpPr>
            <a:stCxn id="37979" idx="3"/>
            <a:endCxn id="37991" idx="2"/>
          </p:cNvCxnSpPr>
          <p:nvPr/>
        </p:nvCxnSpPr>
        <p:spPr>
          <a:xfrm flipV="1">
            <a:off x="4874408" y="727250"/>
            <a:ext cx="77721" cy="864443"/>
          </a:xfrm>
          <a:prstGeom prst="bentConnector2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7" name="126 Dirsek Bağlayıcısı"/>
          <p:cNvCxnSpPr>
            <a:stCxn id="37980" idx="3"/>
            <a:endCxn id="37991" idx="2"/>
          </p:cNvCxnSpPr>
          <p:nvPr/>
        </p:nvCxnSpPr>
        <p:spPr>
          <a:xfrm flipV="1">
            <a:off x="4874408" y="727250"/>
            <a:ext cx="77721" cy="408209"/>
          </a:xfrm>
          <a:prstGeom prst="bentConnector2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0" name="126 Dirsek Bağlayıcısı"/>
          <p:cNvCxnSpPr>
            <a:stCxn id="37980" idx="0"/>
            <a:endCxn id="37991" idx="1"/>
          </p:cNvCxnSpPr>
          <p:nvPr/>
        </p:nvCxnSpPr>
        <p:spPr>
          <a:xfrm rot="5400000" flipH="1" flipV="1">
            <a:off x="4056897" y="758206"/>
            <a:ext cx="353431" cy="76911"/>
          </a:xfrm>
          <a:prstGeom prst="bentConnector2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3" name="126 Dirsek Bağlayıcısı"/>
          <p:cNvCxnSpPr>
            <a:stCxn id="37979" idx="0"/>
            <a:endCxn id="37980" idx="2"/>
          </p:cNvCxnSpPr>
          <p:nvPr/>
        </p:nvCxnSpPr>
        <p:spPr>
          <a:xfrm rot="5400000" flipH="1" flipV="1">
            <a:off x="4129123" y="1363576"/>
            <a:ext cx="132068" cy="1588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6" name="126 Dirsek Bağlayıcısı"/>
          <p:cNvCxnSpPr>
            <a:stCxn id="37910" idx="0"/>
            <a:endCxn id="37991" idx="2"/>
          </p:cNvCxnSpPr>
          <p:nvPr/>
        </p:nvCxnSpPr>
        <p:spPr>
          <a:xfrm rot="5400000" flipH="1" flipV="1">
            <a:off x="3663545" y="697811"/>
            <a:ext cx="1259145" cy="1318024"/>
          </a:xfrm>
          <a:prstGeom prst="bentConnector3">
            <a:avLst>
              <a:gd name="adj1" fmla="val 10664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0" name="126 Dirsek Bağlayıcısı"/>
          <p:cNvCxnSpPr>
            <a:stCxn id="37903" idx="0"/>
            <a:endCxn id="37991" idx="2"/>
          </p:cNvCxnSpPr>
          <p:nvPr/>
        </p:nvCxnSpPr>
        <p:spPr>
          <a:xfrm rot="5400000" flipH="1" flipV="1">
            <a:off x="2908991" y="-67247"/>
            <a:ext cx="1248640" cy="2837635"/>
          </a:xfrm>
          <a:prstGeom prst="bentConnector3">
            <a:avLst>
              <a:gd name="adj1" fmla="val 10333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3" name="126 Dirsek Bağlayıcısı"/>
          <p:cNvCxnSpPr>
            <a:stCxn id="37893" idx="0"/>
            <a:endCxn id="37991" idx="2"/>
          </p:cNvCxnSpPr>
          <p:nvPr/>
        </p:nvCxnSpPr>
        <p:spPr>
          <a:xfrm rot="5400000" flipH="1" flipV="1">
            <a:off x="2178381" y="-806863"/>
            <a:ext cx="1239635" cy="4307862"/>
          </a:xfrm>
          <a:prstGeom prst="bentConnector3">
            <a:avLst>
              <a:gd name="adj1" fmla="val 10045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9" name="126 Dirsek Bağlayıcısı"/>
          <p:cNvCxnSpPr>
            <a:stCxn id="37911" idx="1"/>
            <a:endCxn id="37910" idx="1"/>
          </p:cNvCxnSpPr>
          <p:nvPr/>
        </p:nvCxnSpPr>
        <p:spPr>
          <a:xfrm rot="10800000" flipH="1">
            <a:off x="3004239" y="2226518"/>
            <a:ext cx="48575" cy="538776"/>
          </a:xfrm>
          <a:prstGeom prst="bentConnector3">
            <a:avLst>
              <a:gd name="adj1" fmla="val -243063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4" name="126 Dirsek Bağlayıcısı"/>
          <p:cNvCxnSpPr>
            <a:stCxn id="38003" idx="1"/>
            <a:endCxn id="37910" idx="1"/>
          </p:cNvCxnSpPr>
          <p:nvPr/>
        </p:nvCxnSpPr>
        <p:spPr>
          <a:xfrm rot="10800000" flipH="1">
            <a:off x="3001001" y="2226518"/>
            <a:ext cx="51814" cy="892958"/>
          </a:xfrm>
          <a:prstGeom prst="bentConnector3">
            <a:avLst>
              <a:gd name="adj1" fmla="val -208477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9" name="126 Dirsek Bağlayıcısı"/>
          <p:cNvCxnSpPr>
            <a:stCxn id="37912" idx="1"/>
            <a:endCxn id="37911" idx="3"/>
          </p:cNvCxnSpPr>
          <p:nvPr/>
        </p:nvCxnSpPr>
        <p:spPr>
          <a:xfrm rot="10800000">
            <a:off x="4077766" y="2765295"/>
            <a:ext cx="100389" cy="14465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143000"/>
          </a:xfrm>
          <a:noFill/>
        </p:spPr>
        <p:txBody>
          <a:bodyPr>
            <a:normAutofit/>
          </a:bodyPr>
          <a:lstStyle/>
          <a:p>
            <a:r>
              <a:rPr lang="tr-TR" sz="3600" b="1" dirty="0" smtClean="0">
                <a:ln>
                  <a:solidFill>
                    <a:schemeClr val="tx1"/>
                  </a:solidFill>
                </a:ln>
                <a:solidFill>
                  <a:srgbClr val="C00000"/>
                </a:solidFill>
              </a:rPr>
              <a:t>HAP Yönetmeliği</a:t>
            </a:r>
            <a:endParaRPr lang="tr-TR" sz="3600" b="1" dirty="0">
              <a:ln>
                <a:solidFill>
                  <a:schemeClr val="tx1"/>
                </a:solidFill>
              </a:ln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34"/>
          </a:xfrm>
          <a:noFill/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b="1" dirty="0" smtClean="0"/>
              <a:t>20 Mart 2015 tarih ve 29301 sayılı Resmi gazetede yayımlanarak yürürlüğe giren Hastane Afet ve Acil Durum Planları(HAP) Uygulama </a:t>
            </a:r>
            <a:r>
              <a:rPr lang="tr-TR" b="1" dirty="0"/>
              <a:t> </a:t>
            </a:r>
            <a:r>
              <a:rPr lang="tr-TR" b="1" dirty="0" smtClean="0"/>
              <a:t>Yönetmeliği</a:t>
            </a:r>
          </a:p>
          <a:p>
            <a:pPr marL="457200" lvl="1" indent="0" algn="just">
              <a:buNone/>
            </a:pPr>
            <a:endParaRPr lang="tr-TR" dirty="0" smtClean="0"/>
          </a:p>
          <a:p>
            <a:pPr marL="0" lvl="1" indent="0" algn="ctr">
              <a:buNone/>
            </a:pPr>
            <a:r>
              <a:rPr lang="tr-TR" dirty="0" smtClean="0"/>
              <a:t>663 </a:t>
            </a:r>
            <a:r>
              <a:rPr lang="tr-TR" dirty="0"/>
              <a:t>sayılı Sağlık Bakanlığı ve Bağlı Kuruluşlarının Teşkilat ve Görevleri Hakkında Kanun Hükmünde Kararnamenin 2 ve </a:t>
            </a:r>
            <a:r>
              <a:rPr lang="tr-TR" dirty="0" smtClean="0"/>
              <a:t>40’ıncı</a:t>
            </a:r>
            <a:r>
              <a:rPr lang="tr-TR" dirty="0"/>
              <a:t> maddelerine dayanılarak hazırlanmıştır</a:t>
            </a:r>
            <a:endParaRPr lang="tr-TR" dirty="0" smtClean="0"/>
          </a:p>
          <a:p>
            <a:pPr marL="457200" lvl="1" indent="0" algn="just"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="" xmlns:p14="http://schemas.microsoft.com/office/powerpoint/2010/main" val="2045418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0488" tIns="44450" rIns="90488" bIns="44450"/>
          <a:lstStyle/>
          <a:p>
            <a:pPr eaLnBrk="1" hangingPunct="1"/>
            <a:r>
              <a:rPr lang="tr-TR" b="1" u="sng" smtClean="0"/>
              <a:t>Önemli riskler</a:t>
            </a:r>
            <a:endParaRPr lang="en-US" b="1" u="sng" smtClean="0"/>
          </a:p>
          <a:p>
            <a:pPr eaLnBrk="1" hangingPunct="1"/>
            <a:r>
              <a:rPr lang="en-US" b="1" u="sng" smtClean="0"/>
              <a:t>Dinamik </a:t>
            </a:r>
            <a:r>
              <a:rPr lang="tr-TR" b="1" u="sng" smtClean="0"/>
              <a:t> </a:t>
            </a:r>
            <a:r>
              <a:rPr lang="en-US" b="1" u="sng" smtClean="0"/>
              <a:t>yapılar</a:t>
            </a:r>
            <a:r>
              <a:rPr lang="tr-TR" b="1" u="sng" smtClean="0"/>
              <a:t>, personel</a:t>
            </a:r>
            <a:endParaRPr lang="en-US" b="1" u="sng" smtClean="0"/>
          </a:p>
          <a:p>
            <a:pPr eaLnBrk="1" hangingPunct="1"/>
            <a:r>
              <a:rPr lang="en-US" b="1" u="sng" smtClean="0"/>
              <a:t>Ayrıntılar</a:t>
            </a:r>
          </a:p>
          <a:p>
            <a:pPr lvl="1" eaLnBrk="1" hangingPunct="1"/>
            <a:r>
              <a:rPr lang="en-US" smtClean="0"/>
              <a:t>(</a:t>
            </a:r>
            <a:r>
              <a:rPr lang="tr-TR" smtClean="0"/>
              <a:t> </a:t>
            </a:r>
            <a:r>
              <a:rPr lang="en-US" smtClean="0"/>
              <a:t>örn </a:t>
            </a:r>
            <a:r>
              <a:rPr lang="tr-TR" smtClean="0"/>
              <a:t> </a:t>
            </a:r>
            <a:r>
              <a:rPr lang="en-US" smtClean="0"/>
              <a:t>öncelikler )</a:t>
            </a:r>
          </a:p>
          <a:p>
            <a:pPr eaLnBrk="1" hangingPunct="1"/>
            <a:r>
              <a:rPr lang="en-US" b="1" u="sng" smtClean="0"/>
              <a:t>Soru</a:t>
            </a:r>
            <a:r>
              <a:rPr lang="tr-TR" b="1" u="sng" smtClean="0"/>
              <a:t>n</a:t>
            </a:r>
            <a:r>
              <a:rPr lang="en-US" b="1" u="sng" smtClean="0"/>
              <a:t>lar</a:t>
            </a:r>
          </a:p>
          <a:p>
            <a:pPr lvl="1" eaLnBrk="1" hangingPunct="1"/>
            <a:r>
              <a:rPr lang="en-US" smtClean="0"/>
              <a:t>(örn. </a:t>
            </a:r>
            <a:r>
              <a:rPr lang="tr-TR" smtClean="0"/>
              <a:t>z</a:t>
            </a:r>
            <a:r>
              <a:rPr lang="en-US" smtClean="0"/>
              <a:t>ayıf iletişim , terminolojiye yabancılık</a:t>
            </a:r>
            <a:r>
              <a:rPr lang="tr-TR" smtClean="0"/>
              <a:t>, duyarsızlık</a:t>
            </a:r>
            <a:r>
              <a:rPr lang="en-US" smtClean="0"/>
              <a:t>)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/>
            <a:r>
              <a:rPr lang="tr-TR" b="1" dirty="0" smtClean="0">
                <a:ln>
                  <a:solidFill>
                    <a:schemeClr val="tx1"/>
                  </a:solidFill>
                </a:ln>
                <a:solidFill>
                  <a:srgbClr val="C00000"/>
                </a:solidFill>
              </a:rPr>
              <a:t>HAP Hazırlanırken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b="1" dirty="0" smtClean="0">
                <a:ln>
                  <a:solidFill>
                    <a:schemeClr val="tx1"/>
                  </a:solidFill>
                </a:ln>
                <a:solidFill>
                  <a:srgbClr val="C00000"/>
                </a:solidFill>
              </a:rPr>
              <a:t>Tanım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507288" cy="4525963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en-US" dirty="0" err="1" smtClean="0"/>
              <a:t>Beklenmeyen</a:t>
            </a:r>
            <a:endParaRPr lang="en-US" dirty="0" smtClean="0"/>
          </a:p>
          <a:p>
            <a:pPr eaLnBrk="1" hangingPunct="1">
              <a:lnSpc>
                <a:spcPct val="150000"/>
              </a:lnSpc>
            </a:pPr>
            <a:r>
              <a:rPr lang="en-US" dirty="0" err="1" smtClean="0">
                <a:cs typeface="Times New Roman" pitchFamily="18" charset="0"/>
              </a:rPr>
              <a:t>Önceden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tr-TR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bilinmeyen</a:t>
            </a:r>
            <a:endParaRPr lang="tr-TR" dirty="0" smtClean="0"/>
          </a:p>
          <a:p>
            <a:pPr eaLnBrk="1" hangingPunct="1">
              <a:lnSpc>
                <a:spcPct val="150000"/>
              </a:lnSpc>
            </a:pPr>
            <a:r>
              <a:rPr lang="tr-TR" dirty="0" smtClean="0"/>
              <a:t>Kurumun</a:t>
            </a:r>
            <a:r>
              <a:rPr lang="en-US" dirty="0" smtClean="0"/>
              <a:t> </a:t>
            </a:r>
            <a:r>
              <a:rPr lang="tr-TR" dirty="0" smtClean="0"/>
              <a:t> </a:t>
            </a:r>
            <a:r>
              <a:rPr lang="en-US" dirty="0" err="1" smtClean="0"/>
              <a:t>olanaklar</a:t>
            </a:r>
            <a:r>
              <a:rPr lang="tr-TR" dirty="0" err="1" smtClean="0"/>
              <a:t>ını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ve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kapasitesini</a:t>
            </a:r>
            <a:r>
              <a:rPr lang="en-US" dirty="0" smtClean="0">
                <a:cs typeface="Times New Roman" pitchFamily="18" charset="0"/>
              </a:rPr>
              <a:t> a</a:t>
            </a:r>
            <a:r>
              <a:rPr lang="tr-TR" dirty="0" smtClean="0">
                <a:cs typeface="Times New Roman" pitchFamily="18" charset="0"/>
              </a:rPr>
              <a:t>ş</a:t>
            </a:r>
            <a:r>
              <a:rPr lang="en-US" dirty="0" smtClean="0">
                <a:cs typeface="Times New Roman" pitchFamily="18" charset="0"/>
              </a:rPr>
              <a:t>an</a:t>
            </a:r>
          </a:p>
          <a:p>
            <a:pPr eaLnBrk="1" hangingPunct="1">
              <a:lnSpc>
                <a:spcPct val="150000"/>
              </a:lnSpc>
            </a:pPr>
            <a:r>
              <a:rPr lang="en-US" dirty="0" smtClean="0">
                <a:cs typeface="Times New Roman" pitchFamily="18" charset="0"/>
              </a:rPr>
              <a:t>Normal </a:t>
            </a:r>
            <a:r>
              <a:rPr lang="en-US" dirty="0" err="1" smtClean="0">
                <a:cs typeface="Times New Roman" pitchFamily="18" charset="0"/>
              </a:rPr>
              <a:t>fonksiyonu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bozan</a:t>
            </a:r>
            <a:endParaRPr lang="en-US" dirty="0" smtClean="0"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  <a:buFontTx/>
              <a:buNone/>
            </a:pPr>
            <a:endParaRPr lang="tr-T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00174"/>
            <a:ext cx="8229600" cy="5143536"/>
          </a:xfrm>
          <a:noFill/>
        </p:spPr>
        <p:txBody>
          <a:bodyPr lIns="90488" tIns="44450" rIns="90488" bIns="44450">
            <a:normAutofit/>
          </a:bodyPr>
          <a:lstStyle/>
          <a:p>
            <a:pPr eaLnBrk="1" hangingPunct="1">
              <a:lnSpc>
                <a:spcPct val="150000"/>
              </a:lnSpc>
            </a:pPr>
            <a:r>
              <a:rPr lang="tr-TR" sz="2800" dirty="0" smtClean="0"/>
              <a:t>Güvenilir ve Kolay Organizasyon Sağlar.</a:t>
            </a:r>
            <a:endParaRPr lang="en-US" sz="2800" dirty="0" smtClean="0"/>
          </a:p>
          <a:p>
            <a:pPr eaLnBrk="1" hangingPunct="1">
              <a:lnSpc>
                <a:spcPct val="150000"/>
              </a:lnSpc>
            </a:pPr>
            <a:r>
              <a:rPr lang="tr-TR" sz="2800" dirty="0" smtClean="0"/>
              <a:t>Organizasyon  Şeması  Değişkendir</a:t>
            </a:r>
          </a:p>
          <a:p>
            <a:pPr eaLnBrk="1" hangingPunct="1">
              <a:lnSpc>
                <a:spcPct val="150000"/>
              </a:lnSpc>
            </a:pPr>
            <a:r>
              <a:rPr lang="tr-TR" sz="2800" dirty="0" smtClean="0"/>
              <a:t>Her Pozisyonun Belli Bir Görevi Vardır.</a:t>
            </a:r>
            <a:r>
              <a:rPr lang="en-US" sz="2800" dirty="0" smtClean="0"/>
              <a:t>	</a:t>
            </a:r>
          </a:p>
          <a:p>
            <a:pPr eaLnBrk="1" hangingPunct="1">
              <a:lnSpc>
                <a:spcPct val="150000"/>
              </a:lnSpc>
            </a:pPr>
            <a:r>
              <a:rPr lang="tr-TR" sz="2800" dirty="0" smtClean="0"/>
              <a:t>Önemli  Anahtar  Görevliler </a:t>
            </a:r>
            <a:endParaRPr lang="en-US" sz="2800" dirty="0" smtClean="0"/>
          </a:p>
          <a:p>
            <a:pPr eaLnBrk="1" hangingPunct="1">
              <a:lnSpc>
                <a:spcPct val="150000"/>
              </a:lnSpc>
            </a:pPr>
            <a:r>
              <a:rPr lang="tr-TR" sz="2800" dirty="0" smtClean="0"/>
              <a:t>Ayrıntılı Dokümantasyon</a:t>
            </a:r>
            <a:endParaRPr lang="en-US" sz="2800" dirty="0" smtClean="0"/>
          </a:p>
          <a:p>
            <a:pPr eaLnBrk="1" hangingPunct="1">
              <a:lnSpc>
                <a:spcPct val="150000"/>
              </a:lnSpc>
            </a:pPr>
            <a:r>
              <a:rPr lang="tr-TR" sz="2800" dirty="0" smtClean="0"/>
              <a:t>İletişimi Kolaylaştıracak  Dil </a:t>
            </a:r>
          </a:p>
          <a:p>
            <a:pPr eaLnBrk="1" hangingPunct="1">
              <a:lnSpc>
                <a:spcPct val="150000"/>
              </a:lnSpc>
            </a:pPr>
            <a:r>
              <a:rPr lang="tr-TR" sz="2800" dirty="0" smtClean="0"/>
              <a:t>Yönetim Şeması Önceden Belirlenmiştir</a:t>
            </a:r>
            <a:endParaRPr lang="en-US" sz="2800" dirty="0" smtClean="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/>
            <a:r>
              <a:rPr lang="tr-TR" b="1" dirty="0" smtClean="0">
                <a:ln>
                  <a:solidFill>
                    <a:schemeClr val="tx1"/>
                  </a:solidFill>
                </a:ln>
                <a:solidFill>
                  <a:srgbClr val="C00000"/>
                </a:solidFill>
              </a:rPr>
              <a:t>HAP - Özellikler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0488" tIns="44450" rIns="90488" bIns="44450"/>
          <a:lstStyle/>
          <a:p>
            <a:pPr eaLnBrk="1" hangingPunct="1"/>
            <a:r>
              <a:rPr lang="tr-TR" sz="3200" b="1" u="sng" dirty="0" smtClean="0">
                <a:ln>
                  <a:solidFill>
                    <a:schemeClr val="tx1"/>
                  </a:solidFill>
                </a:ln>
                <a:solidFill>
                  <a:srgbClr val="C00000"/>
                </a:solidFill>
              </a:rPr>
              <a:t/>
            </a:r>
            <a:br>
              <a:rPr lang="tr-TR" sz="3200" b="1" u="sng" dirty="0" smtClean="0">
                <a:ln>
                  <a:solidFill>
                    <a:schemeClr val="tx1"/>
                  </a:solidFill>
                </a:ln>
                <a:solidFill>
                  <a:srgbClr val="C00000"/>
                </a:solidFill>
              </a:rPr>
            </a:br>
            <a:r>
              <a:rPr lang="tr-TR" sz="3200" b="1" u="sng" dirty="0" smtClean="0">
                <a:ln>
                  <a:solidFill>
                    <a:schemeClr val="tx1"/>
                  </a:solidFill>
                </a:ln>
                <a:solidFill>
                  <a:srgbClr val="C00000"/>
                </a:solidFill>
              </a:rPr>
              <a:t>Önceden Belirlenmiş Yönetim Şeması</a:t>
            </a:r>
            <a:r>
              <a:rPr lang="en-US" sz="3200" b="1" dirty="0" smtClean="0">
                <a:ln>
                  <a:solidFill>
                    <a:schemeClr val="tx1"/>
                  </a:solidFill>
                </a:ln>
                <a:solidFill>
                  <a:srgbClr val="C00000"/>
                </a:solidFill>
              </a:rPr>
              <a:t/>
            </a:r>
            <a:br>
              <a:rPr lang="en-US" sz="3200" b="1" dirty="0" smtClean="0">
                <a:ln>
                  <a:solidFill>
                    <a:schemeClr val="tx1"/>
                  </a:solidFill>
                </a:ln>
                <a:solidFill>
                  <a:srgbClr val="C00000"/>
                </a:solidFill>
              </a:rPr>
            </a:br>
            <a:endParaRPr lang="en-US" sz="3200" b="1" dirty="0" smtClean="0">
              <a:ln>
                <a:solidFill>
                  <a:schemeClr val="tx1"/>
                </a:solidFill>
              </a:ln>
              <a:solidFill>
                <a:srgbClr val="C00000"/>
              </a:solidFill>
            </a:endParaRPr>
          </a:p>
        </p:txBody>
      </p:sp>
      <p:sp>
        <p:nvSpPr>
          <p:cNvPr id="50179" name="Rectangle 3"/>
          <p:cNvSpPr>
            <a:spLocks noChangeArrowheads="1"/>
          </p:cNvSpPr>
          <p:nvPr/>
        </p:nvSpPr>
        <p:spPr bwMode="auto">
          <a:xfrm>
            <a:off x="3498850" y="2000240"/>
            <a:ext cx="1841500" cy="422275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tr-TR" sz="2000" b="1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</a:rPr>
              <a:t>HAP-KOM</a:t>
            </a:r>
            <a:endParaRPr lang="en-US" sz="2000" b="1">
              <a:effectLst>
                <a:outerShdw blurRad="38100" dist="38100" dir="2700000" algn="tl">
                  <a:srgbClr val="C0C0C0"/>
                </a:outerShdw>
              </a:effectLst>
              <a:latin typeface="Book Antiqua" pitchFamily="18" charset="0"/>
            </a:endParaRPr>
          </a:p>
        </p:txBody>
      </p:sp>
      <p:sp>
        <p:nvSpPr>
          <p:cNvPr id="50180" name="Rectangle 4"/>
          <p:cNvSpPr>
            <a:spLocks noChangeArrowheads="1"/>
          </p:cNvSpPr>
          <p:nvPr/>
        </p:nvSpPr>
        <p:spPr bwMode="auto">
          <a:xfrm>
            <a:off x="450850" y="3136898"/>
            <a:ext cx="1765300" cy="422275"/>
          </a:xfrm>
          <a:prstGeom prst="rect">
            <a:avLst/>
          </a:prstGeom>
          <a:noFill/>
          <a:ln w="254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000" b="1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</a:rPr>
              <a:t>Lo</a:t>
            </a:r>
            <a:r>
              <a:rPr lang="tr-TR" sz="2000" b="1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</a:rPr>
              <a:t>jistik Şefi</a:t>
            </a:r>
            <a:endParaRPr lang="en-US" sz="2000" b="1">
              <a:effectLst>
                <a:outerShdw blurRad="38100" dist="38100" dir="2700000" algn="tl">
                  <a:srgbClr val="C0C0C0"/>
                </a:outerShdw>
              </a:effectLst>
              <a:latin typeface="Book Antiqua" pitchFamily="18" charset="0"/>
            </a:endParaRPr>
          </a:p>
        </p:txBody>
      </p:sp>
      <p:sp>
        <p:nvSpPr>
          <p:cNvPr id="50181" name="Rectangle 5"/>
          <p:cNvSpPr>
            <a:spLocks noChangeArrowheads="1"/>
          </p:cNvSpPr>
          <p:nvPr/>
        </p:nvSpPr>
        <p:spPr bwMode="auto">
          <a:xfrm>
            <a:off x="2508250" y="3136898"/>
            <a:ext cx="1765300" cy="727075"/>
          </a:xfrm>
          <a:prstGeom prst="rect">
            <a:avLst/>
          </a:prstGeom>
          <a:noFill/>
          <a:ln w="25400">
            <a:solidFill>
              <a:srgbClr val="00FFFF"/>
            </a:solidFill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000" b="1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</a:rPr>
              <a:t>Plan</a:t>
            </a:r>
            <a:r>
              <a:rPr lang="tr-TR" sz="2000" b="1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</a:rPr>
              <a:t>lama Şefi</a:t>
            </a:r>
            <a:endParaRPr lang="en-US" sz="2000" b="1">
              <a:effectLst>
                <a:outerShdw blurRad="38100" dist="38100" dir="2700000" algn="tl">
                  <a:srgbClr val="C0C0C0"/>
                </a:outerShdw>
              </a:effectLst>
              <a:latin typeface="Book Antiqua" pitchFamily="18" charset="0"/>
            </a:endParaRPr>
          </a:p>
        </p:txBody>
      </p:sp>
      <p:sp>
        <p:nvSpPr>
          <p:cNvPr id="50182" name="Rectangle 6"/>
          <p:cNvSpPr>
            <a:spLocks noChangeArrowheads="1"/>
          </p:cNvSpPr>
          <p:nvPr/>
        </p:nvSpPr>
        <p:spPr bwMode="auto">
          <a:xfrm>
            <a:off x="4565650" y="3136898"/>
            <a:ext cx="1917700" cy="727075"/>
          </a:xfrm>
          <a:prstGeom prst="rect">
            <a:avLst/>
          </a:prstGeom>
          <a:noFill/>
          <a:ln w="25400">
            <a:solidFill>
              <a:srgbClr val="00FF00"/>
            </a:solidFill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tr-TR" sz="2000" b="1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</a:rPr>
              <a:t>Döner Sermaye Şefi</a:t>
            </a:r>
            <a:endParaRPr lang="en-US" sz="2000" b="1">
              <a:effectLst>
                <a:outerShdw blurRad="38100" dist="38100" dir="2700000" algn="tl">
                  <a:srgbClr val="C0C0C0"/>
                </a:outerShdw>
              </a:effectLst>
              <a:latin typeface="Book Antiqua" pitchFamily="18" charset="0"/>
            </a:endParaRPr>
          </a:p>
        </p:txBody>
      </p:sp>
      <p:sp>
        <p:nvSpPr>
          <p:cNvPr id="50183" name="Rectangle 7"/>
          <p:cNvSpPr>
            <a:spLocks noChangeArrowheads="1"/>
          </p:cNvSpPr>
          <p:nvPr/>
        </p:nvSpPr>
        <p:spPr bwMode="auto">
          <a:xfrm>
            <a:off x="6775450" y="3136898"/>
            <a:ext cx="1689100" cy="727075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000" b="1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</a:rPr>
              <a:t>Opera</a:t>
            </a:r>
            <a:r>
              <a:rPr lang="tr-TR" sz="2000" b="1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</a:rPr>
              <a:t>syon Şefi</a:t>
            </a:r>
            <a:endParaRPr lang="en-US" sz="2000" b="1">
              <a:effectLst>
                <a:outerShdw blurRad="38100" dist="38100" dir="2700000" algn="tl">
                  <a:srgbClr val="C0C0C0"/>
                </a:outerShdw>
              </a:effectLst>
              <a:latin typeface="Book Antiqua" pitchFamily="18" charset="0"/>
            </a:endParaRPr>
          </a:p>
        </p:txBody>
      </p:sp>
      <p:sp>
        <p:nvSpPr>
          <p:cNvPr id="45064" name="Line 8"/>
          <p:cNvSpPr>
            <a:spLocks noChangeShapeType="1"/>
          </p:cNvSpPr>
          <p:nvPr/>
        </p:nvSpPr>
        <p:spPr bwMode="auto">
          <a:xfrm>
            <a:off x="1295400" y="2838448"/>
            <a:ext cx="6400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tr-TR"/>
          </a:p>
        </p:txBody>
      </p:sp>
      <p:sp>
        <p:nvSpPr>
          <p:cNvPr id="45065" name="Line 9"/>
          <p:cNvSpPr>
            <a:spLocks noChangeShapeType="1"/>
          </p:cNvSpPr>
          <p:nvPr/>
        </p:nvSpPr>
        <p:spPr bwMode="auto">
          <a:xfrm>
            <a:off x="1295400" y="2838448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tr-TR"/>
          </a:p>
        </p:txBody>
      </p:sp>
      <p:sp>
        <p:nvSpPr>
          <p:cNvPr id="45066" name="Line 10"/>
          <p:cNvSpPr>
            <a:spLocks noChangeShapeType="1"/>
          </p:cNvSpPr>
          <p:nvPr/>
        </p:nvSpPr>
        <p:spPr bwMode="auto">
          <a:xfrm>
            <a:off x="3352800" y="2838448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tr-TR"/>
          </a:p>
        </p:txBody>
      </p:sp>
      <p:sp>
        <p:nvSpPr>
          <p:cNvPr id="45067" name="Line 11"/>
          <p:cNvSpPr>
            <a:spLocks noChangeShapeType="1"/>
          </p:cNvSpPr>
          <p:nvPr/>
        </p:nvSpPr>
        <p:spPr bwMode="auto">
          <a:xfrm>
            <a:off x="5562600" y="2838448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tr-TR"/>
          </a:p>
        </p:txBody>
      </p:sp>
      <p:sp>
        <p:nvSpPr>
          <p:cNvPr id="45068" name="Line 12"/>
          <p:cNvSpPr>
            <a:spLocks noChangeShapeType="1"/>
          </p:cNvSpPr>
          <p:nvPr/>
        </p:nvSpPr>
        <p:spPr bwMode="auto">
          <a:xfrm>
            <a:off x="7696200" y="2838448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tr-TR"/>
          </a:p>
        </p:txBody>
      </p:sp>
      <p:sp>
        <p:nvSpPr>
          <p:cNvPr id="45069" name="Line 13"/>
          <p:cNvSpPr>
            <a:spLocks noChangeShapeType="1"/>
          </p:cNvSpPr>
          <p:nvPr/>
        </p:nvSpPr>
        <p:spPr bwMode="auto">
          <a:xfrm>
            <a:off x="4419600" y="2457448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tr-TR"/>
          </a:p>
        </p:txBody>
      </p:sp>
      <p:sp>
        <p:nvSpPr>
          <p:cNvPr id="50190" name="Rectangle 14"/>
          <p:cNvSpPr>
            <a:spLocks noChangeArrowheads="1"/>
          </p:cNvSpPr>
          <p:nvPr/>
        </p:nvSpPr>
        <p:spPr bwMode="auto">
          <a:xfrm>
            <a:off x="381000" y="4068784"/>
            <a:ext cx="1905000" cy="243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tr-TR" sz="1400" b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</a:rPr>
              <a:t>Hasar </a:t>
            </a:r>
            <a:r>
              <a:rPr lang="tr-TR" sz="14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</a:rPr>
              <a:t>Tesbiti</a:t>
            </a:r>
            <a:endParaRPr lang="en-US" sz="1400" b="1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Book Antiqua" pitchFamily="18" charset="0"/>
            </a:endParaRPr>
          </a:p>
          <a:p>
            <a:pPr algn="ctr" eaLnBrk="0" hangingPunct="0">
              <a:spcBef>
                <a:spcPct val="50000"/>
              </a:spcBef>
              <a:defRPr/>
            </a:pPr>
            <a:r>
              <a:rPr lang="en-US" sz="14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</a:rPr>
              <a:t>Sanita</a:t>
            </a:r>
            <a:r>
              <a:rPr lang="tr-TR" sz="14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</a:rPr>
              <a:t>syon</a:t>
            </a:r>
            <a:endParaRPr lang="en-US" sz="1400" b="1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Book Antiqua" pitchFamily="18" charset="0"/>
            </a:endParaRPr>
          </a:p>
          <a:p>
            <a:pPr algn="ctr" eaLnBrk="0" hangingPunct="0">
              <a:spcBef>
                <a:spcPct val="50000"/>
              </a:spcBef>
              <a:defRPr/>
            </a:pPr>
            <a:r>
              <a:rPr lang="tr-TR" sz="1400" b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</a:rPr>
              <a:t>Haberleşme</a:t>
            </a:r>
            <a:endParaRPr lang="en-US" sz="1400" b="1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Book Antiqua" pitchFamily="18" charset="0"/>
            </a:endParaRPr>
          </a:p>
          <a:p>
            <a:pPr algn="ctr" eaLnBrk="0" hangingPunct="0">
              <a:spcBef>
                <a:spcPct val="50000"/>
              </a:spcBef>
              <a:defRPr/>
            </a:pPr>
            <a:r>
              <a:rPr lang="en-US" sz="1400" b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</a:rPr>
              <a:t>T</a:t>
            </a:r>
            <a:r>
              <a:rPr lang="tr-TR" sz="1400" b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</a:rPr>
              <a:t>aşıma</a:t>
            </a:r>
            <a:endParaRPr lang="en-US" sz="1400" b="1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Book Antiqua" pitchFamily="18" charset="0"/>
            </a:endParaRPr>
          </a:p>
          <a:p>
            <a:pPr algn="ctr" eaLnBrk="0" hangingPunct="0">
              <a:spcBef>
                <a:spcPct val="50000"/>
              </a:spcBef>
              <a:defRPr/>
            </a:pPr>
            <a:r>
              <a:rPr lang="tr-TR" sz="1400" b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</a:rPr>
              <a:t>Tıbbi Malzemeler</a:t>
            </a:r>
          </a:p>
          <a:p>
            <a:pPr algn="ctr" eaLnBrk="0" hangingPunct="0">
              <a:spcBef>
                <a:spcPct val="50000"/>
              </a:spcBef>
              <a:defRPr/>
            </a:pPr>
            <a:r>
              <a:rPr lang="tr-TR" sz="1400" b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</a:rPr>
              <a:t>Hastane Gereksinimleri</a:t>
            </a:r>
            <a:endParaRPr lang="en-US" sz="1400" b="1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Book Antiqua" pitchFamily="18" charset="0"/>
            </a:endParaRPr>
          </a:p>
          <a:p>
            <a:pPr algn="ctr" eaLnBrk="0" hangingPunct="0">
              <a:spcBef>
                <a:spcPct val="50000"/>
              </a:spcBef>
              <a:defRPr/>
            </a:pPr>
            <a:r>
              <a:rPr lang="tr-TR" sz="1400" b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</a:rPr>
              <a:t>Beslenme</a:t>
            </a:r>
            <a:endParaRPr lang="en-US" sz="1400" b="1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Book Antiqua" pitchFamily="18" charset="0"/>
            </a:endParaRPr>
          </a:p>
        </p:txBody>
      </p:sp>
      <p:sp>
        <p:nvSpPr>
          <p:cNvPr id="50191" name="Rectangle 15"/>
          <p:cNvSpPr>
            <a:spLocks noChangeArrowheads="1"/>
          </p:cNvSpPr>
          <p:nvPr/>
        </p:nvSpPr>
        <p:spPr bwMode="auto">
          <a:xfrm>
            <a:off x="2514600" y="4071942"/>
            <a:ext cx="1828800" cy="179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tr-TR" sz="1400" b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</a:rPr>
              <a:t>Durum </a:t>
            </a:r>
            <a:r>
              <a:rPr lang="tr-TR" sz="14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</a:rPr>
              <a:t>Tesbiti</a:t>
            </a:r>
            <a:endParaRPr lang="en-US" sz="1400" b="1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Book Antiqua" pitchFamily="18" charset="0"/>
            </a:endParaRPr>
          </a:p>
          <a:p>
            <a:pPr algn="ctr" eaLnBrk="0" hangingPunct="0">
              <a:spcBef>
                <a:spcPct val="50000"/>
              </a:spcBef>
              <a:defRPr/>
            </a:pPr>
            <a:r>
              <a:rPr lang="tr-TR" sz="1400" b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</a:rPr>
              <a:t>Görevli Havuzu</a:t>
            </a:r>
            <a:endParaRPr lang="en-US" sz="1400" b="1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Book Antiqua" pitchFamily="18" charset="0"/>
            </a:endParaRPr>
          </a:p>
          <a:p>
            <a:pPr algn="ctr" eaLnBrk="0" hangingPunct="0">
              <a:spcBef>
                <a:spcPct val="50000"/>
              </a:spcBef>
              <a:defRPr/>
            </a:pPr>
            <a:r>
              <a:rPr lang="tr-TR" sz="1400" b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</a:rPr>
              <a:t>Tıbbi Personel Havuzu</a:t>
            </a:r>
            <a:endParaRPr lang="en-US" sz="1400" b="1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Book Antiqua" pitchFamily="18" charset="0"/>
            </a:endParaRPr>
          </a:p>
          <a:p>
            <a:pPr algn="ctr" eaLnBrk="0" hangingPunct="0">
              <a:spcBef>
                <a:spcPct val="50000"/>
              </a:spcBef>
              <a:defRPr/>
            </a:pPr>
            <a:r>
              <a:rPr lang="tr-TR" sz="1400" b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</a:rPr>
              <a:t>Hemşire Havuzu</a:t>
            </a:r>
            <a:endParaRPr lang="en-US" sz="1400" b="1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Book Antiqua" pitchFamily="18" charset="0"/>
            </a:endParaRPr>
          </a:p>
          <a:p>
            <a:pPr algn="ctr" eaLnBrk="0" hangingPunct="0">
              <a:spcBef>
                <a:spcPct val="50000"/>
              </a:spcBef>
              <a:defRPr/>
            </a:pPr>
            <a:r>
              <a:rPr lang="tr-TR" sz="1400" b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</a:rPr>
              <a:t>Hasta Danışma</a:t>
            </a:r>
            <a:endParaRPr lang="en-US" sz="1400" b="1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Book Antiqua" pitchFamily="18" charset="0"/>
            </a:endParaRPr>
          </a:p>
        </p:txBody>
      </p:sp>
      <p:sp>
        <p:nvSpPr>
          <p:cNvPr id="50192" name="Rectangle 16"/>
          <p:cNvSpPr>
            <a:spLocks noChangeArrowheads="1"/>
          </p:cNvSpPr>
          <p:nvPr/>
        </p:nvSpPr>
        <p:spPr bwMode="auto">
          <a:xfrm>
            <a:off x="4572000" y="4071942"/>
            <a:ext cx="1905000" cy="62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tr-TR" sz="1400" b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</a:rPr>
              <a:t>Masraflar</a:t>
            </a:r>
            <a:endParaRPr lang="en-US" sz="1400" b="1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Book Antiqua" pitchFamily="18" charset="0"/>
            </a:endParaRPr>
          </a:p>
          <a:p>
            <a:pPr algn="ctr" eaLnBrk="0" hangingPunct="0">
              <a:spcBef>
                <a:spcPct val="50000"/>
              </a:spcBef>
              <a:defRPr/>
            </a:pPr>
            <a:r>
              <a:rPr lang="tr-TR" sz="1400" b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</a:rPr>
              <a:t>Gereksinimler</a:t>
            </a:r>
            <a:endParaRPr lang="en-US" sz="1400" b="1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Book Antiqua" pitchFamily="18" charset="0"/>
            </a:endParaRPr>
          </a:p>
        </p:txBody>
      </p:sp>
      <p:sp>
        <p:nvSpPr>
          <p:cNvPr id="50193" name="Rectangle 17"/>
          <p:cNvSpPr>
            <a:spLocks noChangeArrowheads="1"/>
          </p:cNvSpPr>
          <p:nvPr/>
        </p:nvSpPr>
        <p:spPr bwMode="auto">
          <a:xfrm>
            <a:off x="6705600" y="4071942"/>
            <a:ext cx="1905000" cy="179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tr-TR" sz="1400" b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</a:rPr>
              <a:t>Tıbbi Bakım Alanı</a:t>
            </a:r>
            <a:endParaRPr lang="en-US" sz="1400" b="1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Book Antiqua" pitchFamily="18" charset="0"/>
            </a:endParaRPr>
          </a:p>
          <a:p>
            <a:pPr eaLnBrk="0" hangingPunct="0">
              <a:spcBef>
                <a:spcPct val="50000"/>
              </a:spcBef>
              <a:buFontTx/>
              <a:buChar char="•"/>
              <a:defRPr/>
            </a:pPr>
            <a:r>
              <a:rPr lang="tr-TR" sz="1400" b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</a:rPr>
              <a:t>Yatan Hasta</a:t>
            </a:r>
            <a:endParaRPr lang="en-US" sz="1400" b="1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Book Antiqua" pitchFamily="18" charset="0"/>
            </a:endParaRPr>
          </a:p>
          <a:p>
            <a:pPr eaLnBrk="0" hangingPunct="0">
              <a:spcBef>
                <a:spcPct val="50000"/>
              </a:spcBef>
              <a:buFontTx/>
              <a:buChar char="•"/>
              <a:defRPr/>
            </a:pPr>
            <a:r>
              <a:rPr lang="tr-TR" sz="1400" b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</a:rPr>
              <a:t>Poliklinik</a:t>
            </a:r>
          </a:p>
          <a:p>
            <a:pPr eaLnBrk="0" hangingPunct="0">
              <a:spcBef>
                <a:spcPct val="50000"/>
              </a:spcBef>
              <a:buFontTx/>
              <a:buChar char="•"/>
              <a:defRPr/>
            </a:pPr>
            <a:r>
              <a:rPr lang="tr-TR" sz="1400" b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</a:rPr>
              <a:t>Laboratuar, Röntgen, Eczane</a:t>
            </a:r>
            <a:endParaRPr lang="en-US" sz="1400" b="1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Book Antiqua" pitchFamily="18" charset="0"/>
            </a:endParaRPr>
          </a:p>
          <a:p>
            <a:pPr eaLnBrk="0" hangingPunct="0">
              <a:spcBef>
                <a:spcPct val="50000"/>
              </a:spcBef>
              <a:buFontTx/>
              <a:buChar char="•"/>
              <a:defRPr/>
            </a:pPr>
            <a:r>
              <a:rPr lang="tr-TR" sz="1400" b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</a:rPr>
              <a:t>Sosyal Servis</a:t>
            </a:r>
            <a:endParaRPr lang="en-US" sz="1400" b="1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Book Antiq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0488" tIns="44450" rIns="90488" bIns="44450"/>
          <a:lstStyle/>
          <a:p>
            <a:pPr eaLnBrk="1" hangingPunct="1"/>
            <a:r>
              <a:rPr lang="en-US" b="1" u="sng" dirty="0" smtClean="0">
                <a:ln>
                  <a:solidFill>
                    <a:schemeClr val="tx1"/>
                  </a:solidFill>
                </a:ln>
                <a:solidFill>
                  <a:srgbClr val="C00000"/>
                </a:solidFill>
              </a:rPr>
              <a:t>Opera</a:t>
            </a:r>
            <a:r>
              <a:rPr lang="tr-TR" b="1" u="sng" dirty="0" err="1" smtClean="0">
                <a:ln>
                  <a:solidFill>
                    <a:schemeClr val="tx1"/>
                  </a:solidFill>
                </a:ln>
                <a:solidFill>
                  <a:srgbClr val="C00000"/>
                </a:solidFill>
              </a:rPr>
              <a:t>syon</a:t>
            </a:r>
            <a:r>
              <a:rPr lang="tr-TR" b="1" u="sng" dirty="0" smtClean="0">
                <a:ln>
                  <a:solidFill>
                    <a:schemeClr val="tx1"/>
                  </a:solidFill>
                </a:ln>
                <a:solidFill>
                  <a:srgbClr val="C00000"/>
                </a:solidFill>
              </a:rPr>
              <a:t> Birimi</a:t>
            </a:r>
            <a:r>
              <a:rPr lang="en-US" sz="2000" u="sng" dirty="0" smtClean="0">
                <a:ln>
                  <a:solidFill>
                    <a:schemeClr val="tx1"/>
                  </a:solidFill>
                </a:ln>
                <a:solidFill>
                  <a:srgbClr val="C00000"/>
                </a:solidFill>
              </a:rPr>
              <a:t/>
            </a:r>
            <a:br>
              <a:rPr lang="en-US" sz="2000" u="sng" dirty="0" smtClean="0">
                <a:ln>
                  <a:solidFill>
                    <a:schemeClr val="tx1"/>
                  </a:solidFill>
                </a:ln>
                <a:solidFill>
                  <a:srgbClr val="C00000"/>
                </a:solidFill>
              </a:rPr>
            </a:br>
            <a:r>
              <a:rPr lang="en-US" sz="2000" dirty="0" smtClean="0">
                <a:ln>
                  <a:solidFill>
                    <a:schemeClr val="tx1"/>
                  </a:solidFill>
                </a:ln>
                <a:solidFill>
                  <a:srgbClr val="C00000"/>
                </a:solidFill>
              </a:rPr>
              <a:t>Opera</a:t>
            </a:r>
            <a:r>
              <a:rPr lang="tr-TR" sz="2000" dirty="0" err="1" smtClean="0">
                <a:ln>
                  <a:solidFill>
                    <a:schemeClr val="tx1"/>
                  </a:solidFill>
                </a:ln>
                <a:solidFill>
                  <a:srgbClr val="C00000"/>
                </a:solidFill>
              </a:rPr>
              <a:t>syon</a:t>
            </a:r>
            <a:r>
              <a:rPr lang="tr-TR" sz="2000" dirty="0" smtClean="0">
                <a:ln>
                  <a:solidFill>
                    <a:schemeClr val="tx1"/>
                  </a:solidFill>
                </a:ln>
                <a:solidFill>
                  <a:srgbClr val="C00000"/>
                </a:solidFill>
              </a:rPr>
              <a:t> Şefi</a:t>
            </a:r>
            <a:endParaRPr lang="en-US" sz="2000" dirty="0" smtClean="0">
              <a:ln>
                <a:solidFill>
                  <a:schemeClr val="tx1"/>
                </a:solidFill>
              </a:ln>
              <a:solidFill>
                <a:srgbClr val="C00000"/>
              </a:solidFill>
            </a:endParaRPr>
          </a:p>
        </p:txBody>
      </p:sp>
      <p:sp>
        <p:nvSpPr>
          <p:cNvPr id="52227" name="Rectangle 3"/>
          <p:cNvSpPr>
            <a:spLocks noChangeArrowheads="1"/>
          </p:cNvSpPr>
          <p:nvPr/>
        </p:nvSpPr>
        <p:spPr bwMode="auto">
          <a:xfrm>
            <a:off x="3727450" y="1898650"/>
            <a:ext cx="1917700" cy="1030288"/>
          </a:xfrm>
          <a:prstGeom prst="rect">
            <a:avLst/>
          </a:prstGeom>
          <a:noFill/>
          <a:ln w="25400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400" b="1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</a:rPr>
              <a:t>Opera</a:t>
            </a:r>
            <a:r>
              <a:rPr lang="tr-TR" sz="2400" b="1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</a:rPr>
              <a:t>syon</a:t>
            </a:r>
            <a:endParaRPr lang="en-US" sz="2400" b="1">
              <a:effectLst>
                <a:outerShdw blurRad="38100" dist="38100" dir="2700000" algn="tl">
                  <a:srgbClr val="C0C0C0"/>
                </a:outerShdw>
              </a:effectLst>
              <a:latin typeface="Book Antiqua" pitchFamily="18" charset="0"/>
            </a:endParaRPr>
          </a:p>
          <a:p>
            <a:pPr algn="ctr" eaLnBrk="0" hangingPunct="0">
              <a:spcBef>
                <a:spcPct val="50000"/>
              </a:spcBef>
              <a:defRPr/>
            </a:pPr>
            <a:r>
              <a:rPr lang="tr-TR" sz="2400" b="1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</a:rPr>
              <a:t>Şefi</a:t>
            </a:r>
            <a:endParaRPr lang="en-US" sz="2400" b="1">
              <a:effectLst>
                <a:outerShdw blurRad="38100" dist="38100" dir="2700000" algn="tl">
                  <a:srgbClr val="C0C0C0"/>
                </a:outerShdw>
              </a:effectLst>
              <a:latin typeface="Book Antiqua" pitchFamily="18" charset="0"/>
            </a:endParaRPr>
          </a:p>
        </p:txBody>
      </p:sp>
      <p:sp>
        <p:nvSpPr>
          <p:cNvPr id="52228" name="Rectangle 4"/>
          <p:cNvSpPr>
            <a:spLocks noChangeArrowheads="1"/>
          </p:cNvSpPr>
          <p:nvPr/>
        </p:nvSpPr>
        <p:spPr bwMode="auto">
          <a:xfrm>
            <a:off x="1365250" y="3422650"/>
            <a:ext cx="1765300" cy="361950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tr-TR" sz="1600" b="1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</a:rPr>
              <a:t>Tıbbi Bakım</a:t>
            </a:r>
            <a:endParaRPr lang="en-US" sz="1600" b="1">
              <a:effectLst>
                <a:outerShdw blurRad="38100" dist="38100" dir="2700000" algn="tl">
                  <a:srgbClr val="C0C0C0"/>
                </a:outerShdw>
              </a:effectLst>
              <a:latin typeface="Book Antiqua" pitchFamily="18" charset="0"/>
            </a:endParaRPr>
          </a:p>
        </p:txBody>
      </p:sp>
      <p:sp>
        <p:nvSpPr>
          <p:cNvPr id="52229" name="Rectangle 5"/>
          <p:cNvSpPr>
            <a:spLocks noChangeArrowheads="1"/>
          </p:cNvSpPr>
          <p:nvPr/>
        </p:nvSpPr>
        <p:spPr bwMode="auto">
          <a:xfrm>
            <a:off x="298450" y="4108450"/>
            <a:ext cx="1765300" cy="361950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tr-TR" sz="1600" b="1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</a:rPr>
              <a:t>Yatan Hasta</a:t>
            </a:r>
            <a:endParaRPr lang="en-US" sz="1600" b="1">
              <a:effectLst>
                <a:outerShdw blurRad="38100" dist="38100" dir="2700000" algn="tl">
                  <a:srgbClr val="C0C0C0"/>
                </a:outerShdw>
              </a:effectLst>
              <a:latin typeface="Book Antiqua" pitchFamily="18" charset="0"/>
            </a:endParaRPr>
          </a:p>
        </p:txBody>
      </p:sp>
      <p:sp>
        <p:nvSpPr>
          <p:cNvPr id="52230" name="Rectangle 6"/>
          <p:cNvSpPr>
            <a:spLocks noChangeArrowheads="1"/>
          </p:cNvSpPr>
          <p:nvPr/>
        </p:nvSpPr>
        <p:spPr bwMode="auto">
          <a:xfrm>
            <a:off x="4565650" y="4108450"/>
            <a:ext cx="1993900" cy="361950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tr-TR" sz="1600" b="1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</a:rPr>
              <a:t>Yardımcı Servisler</a:t>
            </a:r>
            <a:endParaRPr lang="en-US" sz="1600" b="1">
              <a:effectLst>
                <a:outerShdw blurRad="38100" dist="38100" dir="2700000" algn="tl">
                  <a:srgbClr val="C0C0C0"/>
                </a:outerShdw>
              </a:effectLst>
              <a:latin typeface="Book Antiqua" pitchFamily="18" charset="0"/>
            </a:endParaRPr>
          </a:p>
        </p:txBody>
      </p:sp>
      <p:sp>
        <p:nvSpPr>
          <p:cNvPr id="52231" name="Rectangle 7"/>
          <p:cNvSpPr>
            <a:spLocks noChangeArrowheads="1"/>
          </p:cNvSpPr>
          <p:nvPr/>
        </p:nvSpPr>
        <p:spPr bwMode="auto">
          <a:xfrm>
            <a:off x="6927850" y="4108450"/>
            <a:ext cx="1765300" cy="361950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tr-TR" sz="1600" b="1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</a:rPr>
              <a:t>Sosyal</a:t>
            </a:r>
            <a:r>
              <a:rPr lang="en-US" sz="1600" b="1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</a:rPr>
              <a:t> Servis</a:t>
            </a:r>
          </a:p>
        </p:txBody>
      </p:sp>
      <p:sp>
        <p:nvSpPr>
          <p:cNvPr id="52232" name="Rectangle 8"/>
          <p:cNvSpPr>
            <a:spLocks noChangeArrowheads="1"/>
          </p:cNvSpPr>
          <p:nvPr/>
        </p:nvSpPr>
        <p:spPr bwMode="auto">
          <a:xfrm>
            <a:off x="2432050" y="4108450"/>
            <a:ext cx="1841500" cy="361950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1600" b="1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</a:rPr>
              <a:t>T</a:t>
            </a:r>
            <a:r>
              <a:rPr lang="tr-TR" sz="1600" b="1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</a:rPr>
              <a:t>edavi Alanları</a:t>
            </a:r>
            <a:endParaRPr lang="en-US" sz="1600" b="1">
              <a:effectLst>
                <a:outerShdw blurRad="38100" dist="38100" dir="2700000" algn="tl">
                  <a:srgbClr val="C0C0C0"/>
                </a:outerShdw>
              </a:effectLst>
              <a:latin typeface="Book Antiqua" pitchFamily="18" charset="0"/>
            </a:endParaRPr>
          </a:p>
        </p:txBody>
      </p:sp>
      <p:sp>
        <p:nvSpPr>
          <p:cNvPr id="46089" name="Line 9"/>
          <p:cNvSpPr>
            <a:spLocks noChangeShapeType="1"/>
          </p:cNvSpPr>
          <p:nvPr/>
        </p:nvSpPr>
        <p:spPr bwMode="auto">
          <a:xfrm>
            <a:off x="2209800" y="3124200"/>
            <a:ext cx="54864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tr-TR"/>
          </a:p>
        </p:txBody>
      </p:sp>
      <p:sp>
        <p:nvSpPr>
          <p:cNvPr id="46090" name="Line 10"/>
          <p:cNvSpPr>
            <a:spLocks noChangeShapeType="1"/>
          </p:cNvSpPr>
          <p:nvPr/>
        </p:nvSpPr>
        <p:spPr bwMode="auto">
          <a:xfrm>
            <a:off x="1066800" y="3962400"/>
            <a:ext cx="22860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tr-TR"/>
          </a:p>
        </p:txBody>
      </p:sp>
      <p:sp>
        <p:nvSpPr>
          <p:cNvPr id="46091" name="Line 11"/>
          <p:cNvSpPr>
            <a:spLocks noChangeShapeType="1"/>
          </p:cNvSpPr>
          <p:nvPr/>
        </p:nvSpPr>
        <p:spPr bwMode="auto">
          <a:xfrm>
            <a:off x="2209800" y="3124200"/>
            <a:ext cx="0" cy="3048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tr-TR"/>
          </a:p>
        </p:txBody>
      </p:sp>
      <p:sp>
        <p:nvSpPr>
          <p:cNvPr id="46092" name="Line 12"/>
          <p:cNvSpPr>
            <a:spLocks noChangeShapeType="1"/>
          </p:cNvSpPr>
          <p:nvPr/>
        </p:nvSpPr>
        <p:spPr bwMode="auto">
          <a:xfrm>
            <a:off x="5486400" y="3124200"/>
            <a:ext cx="0" cy="9906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tr-TR"/>
          </a:p>
        </p:txBody>
      </p:sp>
      <p:sp>
        <p:nvSpPr>
          <p:cNvPr id="46093" name="Line 13"/>
          <p:cNvSpPr>
            <a:spLocks noChangeShapeType="1"/>
          </p:cNvSpPr>
          <p:nvPr/>
        </p:nvSpPr>
        <p:spPr bwMode="auto">
          <a:xfrm>
            <a:off x="7696200" y="3124200"/>
            <a:ext cx="0" cy="9906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tr-TR"/>
          </a:p>
        </p:txBody>
      </p:sp>
      <p:sp>
        <p:nvSpPr>
          <p:cNvPr id="46094" name="Line 14"/>
          <p:cNvSpPr>
            <a:spLocks noChangeShapeType="1"/>
          </p:cNvSpPr>
          <p:nvPr/>
        </p:nvSpPr>
        <p:spPr bwMode="auto">
          <a:xfrm>
            <a:off x="1066800" y="3962400"/>
            <a:ext cx="0" cy="1524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tr-TR"/>
          </a:p>
        </p:txBody>
      </p:sp>
      <p:sp>
        <p:nvSpPr>
          <p:cNvPr id="46095" name="Line 15"/>
          <p:cNvSpPr>
            <a:spLocks noChangeShapeType="1"/>
          </p:cNvSpPr>
          <p:nvPr/>
        </p:nvSpPr>
        <p:spPr bwMode="auto">
          <a:xfrm>
            <a:off x="2209800" y="3810000"/>
            <a:ext cx="0" cy="1524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tr-TR"/>
          </a:p>
        </p:txBody>
      </p:sp>
      <p:sp>
        <p:nvSpPr>
          <p:cNvPr id="46096" name="Line 16"/>
          <p:cNvSpPr>
            <a:spLocks noChangeShapeType="1"/>
          </p:cNvSpPr>
          <p:nvPr/>
        </p:nvSpPr>
        <p:spPr bwMode="auto">
          <a:xfrm>
            <a:off x="3352800" y="3962400"/>
            <a:ext cx="0" cy="1524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tr-TR"/>
          </a:p>
        </p:txBody>
      </p:sp>
      <p:sp>
        <p:nvSpPr>
          <p:cNvPr id="52241" name="Rectangle 17"/>
          <p:cNvSpPr>
            <a:spLocks noChangeArrowheads="1"/>
          </p:cNvSpPr>
          <p:nvPr/>
        </p:nvSpPr>
        <p:spPr bwMode="auto">
          <a:xfrm>
            <a:off x="228600" y="4648200"/>
            <a:ext cx="1752600" cy="158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tr-TR" sz="1400" b="1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</a:rPr>
              <a:t>Ameliyathane</a:t>
            </a:r>
          </a:p>
          <a:p>
            <a:pPr algn="ctr" eaLnBrk="0" hangingPunct="0">
              <a:spcBef>
                <a:spcPct val="50000"/>
              </a:spcBef>
              <a:defRPr/>
            </a:pPr>
            <a:r>
              <a:rPr lang="tr-TR" sz="1400" b="1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</a:rPr>
              <a:t>Kadın-Doğum</a:t>
            </a:r>
            <a:endParaRPr lang="en-US" sz="1400" b="1">
              <a:effectLst>
                <a:outerShdw blurRad="38100" dist="38100" dir="2700000" algn="tl">
                  <a:srgbClr val="C0C0C0"/>
                </a:outerShdw>
              </a:effectLst>
              <a:latin typeface="Book Antiqua" pitchFamily="18" charset="0"/>
            </a:endParaRPr>
          </a:p>
          <a:p>
            <a:pPr algn="ctr" eaLnBrk="0" hangingPunct="0">
              <a:spcBef>
                <a:spcPct val="50000"/>
              </a:spcBef>
              <a:defRPr/>
            </a:pPr>
            <a:r>
              <a:rPr lang="tr-TR" sz="1400" b="1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</a:rPr>
              <a:t>Pediatri</a:t>
            </a:r>
          </a:p>
          <a:p>
            <a:pPr algn="ctr" eaLnBrk="0" hangingPunct="0">
              <a:spcBef>
                <a:spcPct val="50000"/>
              </a:spcBef>
              <a:defRPr/>
            </a:pPr>
            <a:r>
              <a:rPr lang="tr-TR" sz="1400" b="1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</a:rPr>
              <a:t>Yoğun Bakım</a:t>
            </a:r>
            <a:endParaRPr lang="en-US" sz="1400" b="1">
              <a:effectLst>
                <a:outerShdw blurRad="38100" dist="38100" dir="2700000" algn="tl">
                  <a:srgbClr val="C0C0C0"/>
                </a:outerShdw>
              </a:effectLst>
              <a:latin typeface="Book Antiqua" pitchFamily="18" charset="0"/>
            </a:endParaRPr>
          </a:p>
          <a:p>
            <a:pPr algn="ctr" eaLnBrk="0" hangingPunct="0">
              <a:spcBef>
                <a:spcPct val="50000"/>
              </a:spcBef>
              <a:defRPr/>
            </a:pPr>
            <a:r>
              <a:rPr lang="tr-TR" sz="1400" b="1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</a:rPr>
              <a:t>Poliklinikler</a:t>
            </a:r>
            <a:endParaRPr lang="en-US" sz="1400" b="1">
              <a:effectLst>
                <a:outerShdw blurRad="38100" dist="38100" dir="2700000" algn="tl">
                  <a:srgbClr val="C0C0C0"/>
                </a:outerShdw>
              </a:effectLst>
              <a:latin typeface="Book Antiqua" pitchFamily="18" charset="0"/>
            </a:endParaRPr>
          </a:p>
        </p:txBody>
      </p:sp>
      <p:sp>
        <p:nvSpPr>
          <p:cNvPr id="52242" name="Rectangle 18"/>
          <p:cNvSpPr>
            <a:spLocks noChangeArrowheads="1"/>
          </p:cNvSpPr>
          <p:nvPr/>
        </p:nvSpPr>
        <p:spPr bwMode="auto">
          <a:xfrm>
            <a:off x="2438400" y="4648200"/>
            <a:ext cx="1752600" cy="158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1400" b="1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</a:rPr>
              <a:t>Tria</a:t>
            </a:r>
            <a:r>
              <a:rPr lang="tr-TR" sz="1400" b="1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</a:rPr>
              <a:t>j</a:t>
            </a:r>
          </a:p>
          <a:p>
            <a:pPr algn="ctr" eaLnBrk="0" hangingPunct="0">
              <a:spcBef>
                <a:spcPct val="50000"/>
              </a:spcBef>
              <a:defRPr/>
            </a:pPr>
            <a:r>
              <a:rPr lang="en-US" sz="1400" b="1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</a:rPr>
              <a:t> </a:t>
            </a:r>
            <a:r>
              <a:rPr lang="tr-TR" sz="1400" b="1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</a:rPr>
              <a:t>Acil </a:t>
            </a:r>
            <a:r>
              <a:rPr lang="en-US" sz="1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</a:rPr>
              <a:t>(</a:t>
            </a:r>
            <a:r>
              <a:rPr lang="tr-TR" sz="1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</a:rPr>
              <a:t>Kırmızı</a:t>
            </a:r>
            <a:r>
              <a:rPr lang="en-US" sz="1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</a:rPr>
              <a:t>)</a:t>
            </a:r>
          </a:p>
          <a:p>
            <a:pPr algn="ctr" eaLnBrk="0" hangingPunct="0">
              <a:spcBef>
                <a:spcPct val="50000"/>
              </a:spcBef>
              <a:defRPr/>
            </a:pPr>
            <a:r>
              <a:rPr lang="tr-TR" sz="1400" b="1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</a:rPr>
              <a:t>Bekler</a:t>
            </a:r>
            <a:r>
              <a:rPr lang="en-US" sz="1400" b="1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</a:rPr>
              <a:t> </a:t>
            </a:r>
            <a:r>
              <a:rPr lang="en-US" sz="1400" b="1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</a:rPr>
              <a:t>(</a:t>
            </a:r>
            <a:r>
              <a:rPr lang="tr-TR" sz="1400" b="1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</a:rPr>
              <a:t>Sarı</a:t>
            </a:r>
            <a:r>
              <a:rPr lang="en-US" sz="1400" b="1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</a:rPr>
              <a:t>)</a:t>
            </a:r>
          </a:p>
          <a:p>
            <a:pPr algn="ctr" eaLnBrk="0" hangingPunct="0">
              <a:spcBef>
                <a:spcPct val="50000"/>
              </a:spcBef>
              <a:defRPr/>
            </a:pPr>
            <a:r>
              <a:rPr lang="en-US" sz="1400" b="1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</a:rPr>
              <a:t>Min</a:t>
            </a:r>
            <a:r>
              <a:rPr lang="tr-TR" sz="1400" b="1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</a:rPr>
              <a:t>ö</a:t>
            </a:r>
            <a:r>
              <a:rPr lang="en-US" sz="1400" b="1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</a:rPr>
              <a:t>r </a:t>
            </a:r>
            <a:r>
              <a:rPr lang="en-US" sz="1400" b="1">
                <a:solidFill>
                  <a:srgbClr val="33CC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</a:rPr>
              <a:t>(</a:t>
            </a:r>
            <a:r>
              <a:rPr lang="tr-TR" sz="1400" b="1">
                <a:solidFill>
                  <a:srgbClr val="33CC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</a:rPr>
              <a:t>Yeşil</a:t>
            </a:r>
            <a:r>
              <a:rPr lang="en-US" sz="1400" b="1">
                <a:solidFill>
                  <a:srgbClr val="33CC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</a:rPr>
              <a:t>)</a:t>
            </a:r>
          </a:p>
          <a:p>
            <a:pPr algn="ctr" eaLnBrk="0" hangingPunct="0">
              <a:spcBef>
                <a:spcPct val="50000"/>
              </a:spcBef>
              <a:defRPr/>
            </a:pPr>
            <a:r>
              <a:rPr lang="tr-TR" sz="1400" b="1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</a:rPr>
              <a:t>Morg</a:t>
            </a:r>
            <a:endParaRPr lang="en-US" sz="1400" b="1">
              <a:effectLst>
                <a:outerShdw blurRad="38100" dist="38100" dir="2700000" algn="tl">
                  <a:srgbClr val="C0C0C0"/>
                </a:outerShdw>
              </a:effectLst>
              <a:latin typeface="Book Antiqua" pitchFamily="18" charset="0"/>
            </a:endParaRPr>
          </a:p>
        </p:txBody>
      </p:sp>
      <p:sp>
        <p:nvSpPr>
          <p:cNvPr id="52243" name="Rectangle 19"/>
          <p:cNvSpPr>
            <a:spLocks noChangeArrowheads="1"/>
          </p:cNvSpPr>
          <p:nvPr/>
        </p:nvSpPr>
        <p:spPr bwMode="auto">
          <a:xfrm>
            <a:off x="4572000" y="4648200"/>
            <a:ext cx="1752600" cy="1262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1400" b="1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</a:rPr>
              <a:t>Lab</a:t>
            </a:r>
          </a:p>
          <a:p>
            <a:pPr algn="ctr" eaLnBrk="0" hangingPunct="0">
              <a:spcBef>
                <a:spcPct val="50000"/>
              </a:spcBef>
              <a:defRPr/>
            </a:pPr>
            <a:r>
              <a:rPr lang="en-US" sz="1400" b="1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</a:rPr>
              <a:t>Rad</a:t>
            </a:r>
            <a:r>
              <a:rPr lang="tr-TR" sz="1400" b="1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</a:rPr>
              <a:t>y</a:t>
            </a:r>
            <a:r>
              <a:rPr lang="en-US" sz="1400" b="1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</a:rPr>
              <a:t>olo</a:t>
            </a:r>
            <a:r>
              <a:rPr lang="tr-TR" sz="1400" b="1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</a:rPr>
              <a:t>ji</a:t>
            </a:r>
            <a:endParaRPr lang="en-US" sz="1400" b="1">
              <a:effectLst>
                <a:outerShdw blurRad="38100" dist="38100" dir="2700000" algn="tl">
                  <a:srgbClr val="C0C0C0"/>
                </a:outerShdw>
              </a:effectLst>
              <a:latin typeface="Book Antiqua" pitchFamily="18" charset="0"/>
            </a:endParaRPr>
          </a:p>
          <a:p>
            <a:pPr algn="ctr" eaLnBrk="0" hangingPunct="0">
              <a:spcBef>
                <a:spcPct val="50000"/>
              </a:spcBef>
              <a:defRPr/>
            </a:pPr>
            <a:r>
              <a:rPr lang="tr-TR" sz="1400" b="1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</a:rPr>
              <a:t>Eczane</a:t>
            </a:r>
            <a:endParaRPr lang="en-US" sz="1400" b="1">
              <a:effectLst>
                <a:outerShdw blurRad="38100" dist="38100" dir="2700000" algn="tl">
                  <a:srgbClr val="C0C0C0"/>
                </a:outerShdw>
              </a:effectLst>
              <a:latin typeface="Book Antiqua" pitchFamily="18" charset="0"/>
            </a:endParaRPr>
          </a:p>
          <a:p>
            <a:pPr algn="ctr" eaLnBrk="0" hangingPunct="0">
              <a:spcBef>
                <a:spcPct val="50000"/>
              </a:spcBef>
              <a:defRPr/>
            </a:pPr>
            <a:endParaRPr lang="en-US" sz="1400" b="1">
              <a:effectLst>
                <a:outerShdw blurRad="38100" dist="38100" dir="2700000" algn="tl">
                  <a:srgbClr val="C0C0C0"/>
                </a:outerShdw>
              </a:effectLst>
              <a:latin typeface="Book Antiqua" pitchFamily="18" charset="0"/>
            </a:endParaRPr>
          </a:p>
        </p:txBody>
      </p:sp>
      <p:sp>
        <p:nvSpPr>
          <p:cNvPr id="52244" name="Rectangle 20"/>
          <p:cNvSpPr>
            <a:spLocks noChangeArrowheads="1"/>
          </p:cNvSpPr>
          <p:nvPr/>
        </p:nvSpPr>
        <p:spPr bwMode="auto">
          <a:xfrm>
            <a:off x="6934200" y="4724400"/>
            <a:ext cx="175260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tr-TR" sz="1400" b="1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</a:rPr>
              <a:t>Personel Desteği</a:t>
            </a:r>
            <a:endParaRPr lang="en-US" sz="1400" b="1">
              <a:effectLst>
                <a:outerShdw blurRad="38100" dist="38100" dir="2700000" algn="tl">
                  <a:srgbClr val="C0C0C0"/>
                </a:outerShdw>
              </a:effectLst>
              <a:latin typeface="Book Antiqua" pitchFamily="18" charset="0"/>
            </a:endParaRPr>
          </a:p>
          <a:p>
            <a:pPr algn="ctr" eaLnBrk="0" hangingPunct="0">
              <a:spcBef>
                <a:spcPct val="50000"/>
              </a:spcBef>
              <a:defRPr/>
            </a:pPr>
            <a:r>
              <a:rPr lang="tr-TR" sz="1400" b="1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</a:rPr>
              <a:t>Psikolojik Destek</a:t>
            </a:r>
            <a:endParaRPr lang="en-US" sz="1400" b="1">
              <a:effectLst>
                <a:outerShdw blurRad="38100" dist="38100" dir="2700000" algn="tl">
                  <a:srgbClr val="C0C0C0"/>
                </a:outerShdw>
              </a:effectLst>
              <a:latin typeface="Book Antiqua" pitchFamily="18" charset="0"/>
            </a:endParaRPr>
          </a:p>
          <a:p>
            <a:pPr algn="ctr" eaLnBrk="0" hangingPunct="0">
              <a:spcBef>
                <a:spcPct val="50000"/>
              </a:spcBef>
              <a:defRPr/>
            </a:pPr>
            <a:r>
              <a:rPr lang="tr-TR" sz="1400" b="1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</a:rPr>
              <a:t>Personel Yakınları</a:t>
            </a:r>
            <a:endParaRPr lang="en-US" sz="1400" b="1">
              <a:effectLst>
                <a:outerShdw blurRad="38100" dist="38100" dir="2700000" algn="tl">
                  <a:srgbClr val="C0C0C0"/>
                </a:outerShdw>
              </a:effectLst>
              <a:latin typeface="Book Antiqua" pitchFamily="18" charset="0"/>
            </a:endParaRPr>
          </a:p>
        </p:txBody>
      </p:sp>
      <p:sp>
        <p:nvSpPr>
          <p:cNvPr id="46101" name="Rectangle 21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smtClean="0"/>
              <a:t>		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0488" tIns="44450" rIns="90488" bIns="44450"/>
          <a:lstStyle/>
          <a:p>
            <a:pPr eaLnBrk="1" hangingPunct="1"/>
            <a:r>
              <a:rPr lang="tr-TR" u="sng" dirty="0" smtClean="0">
                <a:ln>
                  <a:solidFill>
                    <a:schemeClr val="tx1"/>
                  </a:solidFill>
                </a:ln>
                <a:solidFill>
                  <a:srgbClr val="C00000"/>
                </a:solidFill>
              </a:rPr>
              <a:t>HAP</a:t>
            </a:r>
            <a:endParaRPr lang="en-US" u="sng" dirty="0" smtClean="0">
              <a:ln>
                <a:solidFill>
                  <a:schemeClr val="tx1"/>
                </a:solidFill>
              </a:ln>
              <a:solidFill>
                <a:srgbClr val="C00000"/>
              </a:solidFill>
            </a:endParaRP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0488" tIns="44450" rIns="90488" bIns="44450"/>
          <a:lstStyle/>
          <a:p>
            <a:pPr eaLnBrk="1" hangingPunct="1">
              <a:buFontTx/>
              <a:buNone/>
            </a:pPr>
            <a:endParaRPr lang="en-US" sz="2800" smtClean="0"/>
          </a:p>
          <a:p>
            <a:pPr eaLnBrk="1" hangingPunct="1"/>
            <a:r>
              <a:rPr lang="tr-TR" sz="2800" smtClean="0"/>
              <a:t>Gerekli Olan Pozisyonlar Kullanılır</a:t>
            </a:r>
            <a:r>
              <a:rPr lang="en-US" sz="2800" smtClean="0"/>
              <a:t>.</a:t>
            </a:r>
          </a:p>
          <a:p>
            <a:pPr eaLnBrk="1" hangingPunct="1">
              <a:buFontTx/>
              <a:buNone/>
            </a:pPr>
            <a:endParaRPr lang="en-US" sz="2800" smtClean="0"/>
          </a:p>
          <a:p>
            <a:pPr eaLnBrk="1" hangingPunct="1"/>
            <a:r>
              <a:rPr lang="tr-TR" sz="2800" smtClean="0"/>
              <a:t>Her Kurum İçin Kullanışlıdır.</a:t>
            </a:r>
            <a:endParaRPr lang="en-US" sz="2800" smtClean="0"/>
          </a:p>
          <a:p>
            <a:pPr eaLnBrk="1" hangingPunct="1"/>
            <a:endParaRPr lang="en-US" sz="2800" smtClean="0"/>
          </a:p>
          <a:p>
            <a:pPr eaLnBrk="1" hangingPunct="1"/>
            <a:r>
              <a:rPr lang="tr-TR" sz="2800" smtClean="0"/>
              <a:t>Ekonomiktir</a:t>
            </a:r>
            <a:r>
              <a:rPr lang="en-US" sz="2800" smtClean="0"/>
              <a:t>. </a:t>
            </a:r>
            <a:endParaRPr lang="tr-TR" sz="2800" smtClean="0"/>
          </a:p>
          <a:p>
            <a:pPr eaLnBrk="1" hangingPunct="1"/>
            <a:endParaRPr lang="tr-TR" sz="2800" smtClean="0"/>
          </a:p>
          <a:p>
            <a:pPr eaLnBrk="1" hangingPunct="1"/>
            <a:r>
              <a:rPr lang="en-US" sz="2800" smtClean="0"/>
              <a:t>Plan </a:t>
            </a:r>
            <a:r>
              <a:rPr lang="tr-TR" sz="2800" smtClean="0"/>
              <a:t>Değişkendir.</a:t>
            </a:r>
            <a:endParaRPr lang="en-US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0488" tIns="44450" rIns="90488" bIns="44450"/>
          <a:lstStyle/>
          <a:p>
            <a:pPr marL="838200" indent="-838200" eaLnBrk="1" hangingPunct="1"/>
            <a: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C00000"/>
                </a:solidFill>
              </a:rPr>
              <a:t>Plan</a:t>
            </a:r>
            <a:r>
              <a:rPr lang="tr-TR" b="1" dirty="0" err="1" smtClean="0">
                <a:ln>
                  <a:solidFill>
                    <a:schemeClr val="tx1"/>
                  </a:solidFill>
                </a:ln>
                <a:solidFill>
                  <a:srgbClr val="C00000"/>
                </a:solidFill>
              </a:rPr>
              <a:t>ın</a:t>
            </a:r>
            <a:r>
              <a:rPr lang="tr-TR" b="1" dirty="0" smtClean="0">
                <a:ln>
                  <a:solidFill>
                    <a:schemeClr val="tx1"/>
                  </a:solidFill>
                </a:ln>
                <a:solidFill>
                  <a:srgbClr val="C00000"/>
                </a:solidFill>
              </a:rPr>
              <a:t> Çalışması İçin.....</a:t>
            </a:r>
            <a:endParaRPr lang="en-US" b="1" dirty="0" smtClean="0">
              <a:ln>
                <a:solidFill>
                  <a:schemeClr val="tx1"/>
                </a:solidFill>
              </a:ln>
              <a:solidFill>
                <a:srgbClr val="C00000"/>
              </a:solidFill>
            </a:endParaRP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0488" tIns="44450" rIns="90488" bIns="44450"/>
          <a:lstStyle/>
          <a:p>
            <a:pPr marL="0" indent="0" eaLnBrk="1" hangingPunct="1">
              <a:buNone/>
            </a:pPr>
            <a:r>
              <a:rPr lang="en-US" sz="2800" b="1" dirty="0" smtClean="0">
                <a:solidFill>
                  <a:srgbClr val="C00000"/>
                </a:solidFill>
              </a:rPr>
              <a:t>1. </a:t>
            </a:r>
            <a:r>
              <a:rPr lang="tr-TR" sz="2800" b="1" dirty="0" smtClean="0">
                <a:solidFill>
                  <a:srgbClr val="C00000"/>
                </a:solidFill>
              </a:rPr>
              <a:t>Afet Planlama Komitesi Oluşturun ve Görevlendirin</a:t>
            </a:r>
            <a:r>
              <a:rPr lang="en-US" sz="2800" dirty="0" smtClean="0">
                <a:solidFill>
                  <a:schemeClr val="accent2"/>
                </a:solidFill>
              </a:rPr>
              <a:t>			</a:t>
            </a:r>
          </a:p>
          <a:p>
            <a:pPr marL="990600" lvl="1" indent="-266700" eaLnBrk="1" hangingPunct="1">
              <a:buFont typeface="Monotype Sorts" pitchFamily="2" charset="2"/>
              <a:buChar char="l"/>
            </a:pPr>
            <a:r>
              <a:rPr lang="tr-TR" sz="2400" b="1" u="sng" dirty="0" smtClean="0"/>
              <a:t>Yönetim Ekibi</a:t>
            </a:r>
            <a:r>
              <a:rPr lang="en-US" sz="2400" dirty="0" smtClean="0"/>
              <a:t> </a:t>
            </a:r>
          </a:p>
          <a:p>
            <a:pPr marL="990600" lvl="1" indent="-266700" eaLnBrk="1" hangingPunct="1">
              <a:buFontTx/>
              <a:buNone/>
            </a:pPr>
            <a:r>
              <a:rPr lang="en-US" sz="2400" dirty="0" smtClean="0">
                <a:solidFill>
                  <a:schemeClr val="tx2"/>
                </a:solidFill>
              </a:rPr>
              <a:t>	(</a:t>
            </a:r>
            <a:r>
              <a:rPr lang="tr-TR" sz="2400" dirty="0" smtClean="0">
                <a:solidFill>
                  <a:schemeClr val="tx2"/>
                </a:solidFill>
              </a:rPr>
              <a:t>Yönetim ve Planlama</a:t>
            </a:r>
            <a:r>
              <a:rPr lang="en-US" sz="2400" dirty="0" smtClean="0">
                <a:solidFill>
                  <a:schemeClr val="tx2"/>
                </a:solidFill>
              </a:rPr>
              <a:t>)</a:t>
            </a:r>
            <a:endParaRPr lang="tr-TR" sz="2400" dirty="0" smtClean="0">
              <a:solidFill>
                <a:schemeClr val="tx2"/>
              </a:solidFill>
            </a:endParaRPr>
          </a:p>
          <a:p>
            <a:pPr marL="990600" lvl="1" indent="-266700" eaLnBrk="1" hangingPunct="1">
              <a:buFontTx/>
              <a:buNone/>
            </a:pPr>
            <a:r>
              <a:rPr lang="en-US" sz="2400" dirty="0" smtClean="0">
                <a:solidFill>
                  <a:schemeClr val="tx2"/>
                </a:solidFill>
              </a:rPr>
              <a:t>				</a:t>
            </a:r>
          </a:p>
          <a:p>
            <a:pPr marL="990600" lvl="1" indent="-266700" eaLnBrk="1" hangingPunct="1">
              <a:buFont typeface="Monotype Sorts" pitchFamily="2" charset="2"/>
              <a:buChar char="l"/>
            </a:pPr>
            <a:r>
              <a:rPr lang="tr-TR" sz="2400" b="1" u="sng" dirty="0" smtClean="0"/>
              <a:t>Acil Yardım Ekibi</a:t>
            </a:r>
            <a:r>
              <a:rPr lang="en-US" sz="2400" dirty="0" smtClean="0"/>
              <a:t> </a:t>
            </a:r>
          </a:p>
          <a:p>
            <a:pPr marL="1371600" lvl="2" indent="-266700" eaLnBrk="1" hangingPunct="1">
              <a:buFontTx/>
              <a:buNone/>
            </a:pPr>
            <a:r>
              <a:rPr lang="en-US" sz="2000" dirty="0" smtClean="0">
                <a:solidFill>
                  <a:schemeClr val="tx2"/>
                </a:solidFill>
              </a:rPr>
              <a:t>(Operas</a:t>
            </a:r>
            <a:r>
              <a:rPr lang="tr-TR" sz="2000" dirty="0" smtClean="0">
                <a:solidFill>
                  <a:schemeClr val="tx2"/>
                </a:solidFill>
              </a:rPr>
              <a:t>yon</a:t>
            </a:r>
            <a:r>
              <a:rPr lang="en-US" sz="2000" dirty="0" smtClean="0">
                <a:solidFill>
                  <a:schemeClr val="tx2"/>
                </a:solidFill>
              </a:rPr>
              <a:t>)								</a:t>
            </a:r>
          </a:p>
          <a:p>
            <a:pPr marL="990600" lvl="1" indent="-266700" eaLnBrk="1" hangingPunct="1">
              <a:buFont typeface="Monotype Sorts" pitchFamily="2" charset="2"/>
              <a:buChar char="l"/>
            </a:pPr>
            <a:r>
              <a:rPr lang="tr-TR" sz="2400" b="1" u="sng" dirty="0" smtClean="0"/>
              <a:t>Destek Personeli</a:t>
            </a:r>
            <a:r>
              <a:rPr lang="en-US" sz="2400" dirty="0" smtClean="0"/>
              <a:t> </a:t>
            </a:r>
          </a:p>
          <a:p>
            <a:pPr marL="990600" lvl="1" indent="-266700" eaLnBrk="1" hangingPunct="1">
              <a:buFontTx/>
              <a:buNone/>
            </a:pPr>
            <a:r>
              <a:rPr lang="en-US" sz="2400" dirty="0" smtClean="0"/>
              <a:t>	</a:t>
            </a:r>
            <a:r>
              <a:rPr lang="en-US" sz="2400" dirty="0" smtClean="0">
                <a:solidFill>
                  <a:schemeClr val="tx2"/>
                </a:solidFill>
              </a:rPr>
              <a:t>(Lo</a:t>
            </a:r>
            <a:r>
              <a:rPr lang="tr-TR" sz="2400" dirty="0" smtClean="0">
                <a:solidFill>
                  <a:schemeClr val="tx2"/>
                </a:solidFill>
              </a:rPr>
              <a:t>j</a:t>
            </a:r>
            <a:r>
              <a:rPr lang="en-US" sz="2400" dirty="0" err="1" smtClean="0">
                <a:solidFill>
                  <a:schemeClr val="tx2"/>
                </a:solidFill>
              </a:rPr>
              <a:t>isti</a:t>
            </a:r>
            <a:r>
              <a:rPr lang="tr-TR" sz="2400" dirty="0" smtClean="0">
                <a:solidFill>
                  <a:schemeClr val="tx2"/>
                </a:solidFill>
              </a:rPr>
              <a:t>k</a:t>
            </a:r>
            <a:r>
              <a:rPr lang="en-US" sz="2400" dirty="0" smtClean="0">
                <a:solidFill>
                  <a:schemeClr val="tx2"/>
                </a:solidFill>
              </a:rPr>
              <a:t> &amp; </a:t>
            </a:r>
            <a:r>
              <a:rPr lang="en-US" sz="2400" dirty="0" err="1" smtClean="0">
                <a:solidFill>
                  <a:schemeClr val="tx2"/>
                </a:solidFill>
              </a:rPr>
              <a:t>Finan</a:t>
            </a:r>
            <a:r>
              <a:rPr lang="tr-TR" sz="2400" dirty="0" smtClean="0">
                <a:solidFill>
                  <a:schemeClr val="tx2"/>
                </a:solidFill>
              </a:rPr>
              <a:t>s</a:t>
            </a:r>
            <a:r>
              <a:rPr lang="en-US" sz="2400" dirty="0" smtClean="0">
                <a:solidFill>
                  <a:schemeClr val="tx2"/>
                </a:solidFill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2910" y="1785926"/>
            <a:ext cx="8072494" cy="4938714"/>
          </a:xfrm>
          <a:noFill/>
        </p:spPr>
        <p:txBody>
          <a:bodyPr lIns="90488" tIns="44450" rIns="90488" bIns="44450"/>
          <a:lstStyle/>
          <a:p>
            <a:pPr marL="609600" indent="-609600" eaLnBrk="1" hangingPunct="1">
              <a:buFontTx/>
              <a:buNone/>
            </a:pPr>
            <a:r>
              <a:rPr lang="en-US" sz="2000" b="1" dirty="0" smtClean="0">
                <a:solidFill>
                  <a:srgbClr val="C00000"/>
                </a:solidFill>
              </a:rPr>
              <a:t>2. </a:t>
            </a:r>
            <a:r>
              <a:rPr lang="tr-TR" sz="2000" b="1" dirty="0" smtClean="0">
                <a:solidFill>
                  <a:srgbClr val="C00000"/>
                </a:solidFill>
              </a:rPr>
              <a:t>Görev</a:t>
            </a:r>
            <a:endParaRPr lang="en-US" sz="2000" b="1" u="sng" dirty="0" smtClean="0">
              <a:solidFill>
                <a:srgbClr val="C00000"/>
              </a:solidFill>
            </a:endParaRPr>
          </a:p>
          <a:p>
            <a:pPr marL="609600" indent="-609600" eaLnBrk="1" hangingPunct="1">
              <a:buFontTx/>
              <a:buNone/>
            </a:pPr>
            <a:r>
              <a:rPr lang="en-US" sz="2000" b="1" dirty="0" smtClean="0"/>
              <a:t>	a.   </a:t>
            </a:r>
            <a:r>
              <a:rPr lang="tr-TR" sz="2000" b="1" dirty="0" smtClean="0"/>
              <a:t>Yönetimin Resmi Kabul Yazısı</a:t>
            </a:r>
            <a:endParaRPr lang="en-US" sz="2000" b="1" dirty="0" smtClean="0"/>
          </a:p>
          <a:p>
            <a:pPr marL="609600" indent="-609600" eaLnBrk="1" hangingPunct="1">
              <a:buFontTx/>
              <a:buNone/>
            </a:pPr>
            <a:r>
              <a:rPr lang="en-US" sz="2000" b="1" dirty="0" smtClean="0"/>
              <a:t>	b.   </a:t>
            </a:r>
            <a:r>
              <a:rPr lang="en-US" sz="2000" b="1" dirty="0" err="1" smtClean="0"/>
              <a:t>Organiza</a:t>
            </a:r>
            <a:r>
              <a:rPr lang="tr-TR" sz="2000" b="1" dirty="0" err="1" smtClean="0"/>
              <a:t>sy</a:t>
            </a:r>
            <a:r>
              <a:rPr lang="en-US" sz="2000" b="1" dirty="0" smtClean="0"/>
              <a:t>on </a:t>
            </a:r>
            <a:r>
              <a:rPr lang="tr-TR" sz="2000" b="1" dirty="0" smtClean="0"/>
              <a:t>Şeması</a:t>
            </a:r>
            <a:endParaRPr lang="en-US" sz="2000" b="1" dirty="0" smtClean="0"/>
          </a:p>
          <a:p>
            <a:pPr marL="609600" indent="-609600" eaLnBrk="1" hangingPunct="1">
              <a:buFontTx/>
              <a:buNone/>
            </a:pPr>
            <a:r>
              <a:rPr lang="en-US" sz="2000" b="1" dirty="0" smtClean="0"/>
              <a:t>	c.   </a:t>
            </a:r>
            <a:r>
              <a:rPr lang="tr-TR" sz="2000" b="1" dirty="0" smtClean="0"/>
              <a:t>Kurum Olanaklarının Değerlendirilmesi</a:t>
            </a:r>
            <a:endParaRPr lang="en-US" sz="2000" b="1" dirty="0" smtClean="0"/>
          </a:p>
          <a:p>
            <a:pPr marL="609600" indent="-609600" eaLnBrk="1" hangingPunct="1">
              <a:buFontTx/>
              <a:buNone/>
            </a:pPr>
            <a:r>
              <a:rPr lang="en-US" sz="2000" b="1" dirty="0" smtClean="0"/>
              <a:t>	d.   </a:t>
            </a:r>
            <a:r>
              <a:rPr lang="tr-TR" sz="2000" b="1" dirty="0" smtClean="0"/>
              <a:t>Görev Tanımlamaları</a:t>
            </a:r>
            <a:endParaRPr lang="en-US" sz="2000" b="1" dirty="0" smtClean="0"/>
          </a:p>
          <a:p>
            <a:pPr marL="609600" indent="-609600" eaLnBrk="1" hangingPunct="1">
              <a:buFontTx/>
              <a:buNone/>
            </a:pPr>
            <a:r>
              <a:rPr lang="en-US" sz="2000" b="1" dirty="0" smtClean="0"/>
              <a:t>	e.   </a:t>
            </a:r>
            <a:r>
              <a:rPr lang="tr-TR" sz="2000" b="1" dirty="0" smtClean="0"/>
              <a:t>Afet El Kitabının Hazırlanması</a:t>
            </a:r>
            <a:r>
              <a:rPr lang="en-US" sz="2000" b="1" dirty="0" smtClean="0"/>
              <a:t>  </a:t>
            </a:r>
          </a:p>
          <a:p>
            <a:pPr marL="609600" indent="-609600" eaLnBrk="1" hangingPunct="1">
              <a:buFontTx/>
              <a:buNone/>
            </a:pPr>
            <a:r>
              <a:rPr lang="en-US" sz="2000" b="1" dirty="0" smtClean="0"/>
              <a:t>                     (</a:t>
            </a:r>
            <a:r>
              <a:rPr lang="en-US" sz="2000" b="1" dirty="0" err="1" smtClean="0"/>
              <a:t>Poli</a:t>
            </a:r>
            <a:r>
              <a:rPr lang="tr-TR" sz="2000" b="1" dirty="0" err="1" smtClean="0"/>
              <a:t>tikalar</a:t>
            </a:r>
            <a:r>
              <a:rPr lang="en-US" sz="2000" b="1" dirty="0" smtClean="0"/>
              <a:t> &amp; </a:t>
            </a:r>
            <a:r>
              <a:rPr lang="tr-TR" sz="2000" b="1" dirty="0" smtClean="0"/>
              <a:t>Uygulamalar</a:t>
            </a:r>
            <a:r>
              <a:rPr lang="en-US" sz="2000" b="1" dirty="0" smtClean="0"/>
              <a:t>)</a:t>
            </a:r>
          </a:p>
          <a:p>
            <a:pPr marL="609600" indent="-609600" eaLnBrk="1" hangingPunct="1">
              <a:buFontTx/>
              <a:buNone/>
            </a:pPr>
            <a:r>
              <a:rPr lang="en-US" sz="2000" b="1" dirty="0" smtClean="0"/>
              <a:t>	f.   </a:t>
            </a:r>
            <a:r>
              <a:rPr lang="tr-TR" sz="2000" b="1" dirty="0" smtClean="0"/>
              <a:t>Eğitim</a:t>
            </a:r>
            <a:r>
              <a:rPr lang="en-US" sz="2000" b="1" dirty="0" smtClean="0"/>
              <a:t> </a:t>
            </a:r>
          </a:p>
          <a:p>
            <a:pPr marL="609600" indent="-609600" eaLnBrk="1" hangingPunct="1">
              <a:buFontTx/>
              <a:buNone/>
            </a:pPr>
            <a:r>
              <a:rPr lang="en-US" sz="2000" b="1" dirty="0" smtClean="0"/>
              <a:t>                     (</a:t>
            </a:r>
            <a:r>
              <a:rPr lang="tr-TR" sz="2000" b="1" dirty="0" smtClean="0"/>
              <a:t>Afet Tatbikatı ve </a:t>
            </a:r>
            <a:r>
              <a:rPr lang="tr-TR" sz="2000" b="1" dirty="0" err="1" smtClean="0"/>
              <a:t>Masabaşı</a:t>
            </a:r>
            <a:r>
              <a:rPr lang="tr-TR" sz="2000" b="1" dirty="0" smtClean="0"/>
              <a:t> Tatbikatı</a:t>
            </a:r>
            <a:r>
              <a:rPr lang="en-US" sz="2000" b="1" dirty="0" smtClean="0"/>
              <a:t>)</a:t>
            </a:r>
          </a:p>
          <a:p>
            <a:pPr marL="609600" indent="-609600" eaLnBrk="1" hangingPunct="1">
              <a:buFontTx/>
              <a:buNone/>
            </a:pPr>
            <a:r>
              <a:rPr lang="en-US" sz="2000" b="1" dirty="0" smtClean="0"/>
              <a:t>	g.   </a:t>
            </a:r>
            <a:r>
              <a:rPr lang="tr-TR" sz="2000" b="1" dirty="0" smtClean="0"/>
              <a:t>Planın Değerlendirilmesi</a:t>
            </a:r>
            <a:endParaRPr lang="en-US" sz="2000" b="1" dirty="0" smtClean="0"/>
          </a:p>
          <a:p>
            <a:pPr marL="609600" indent="-609600" eaLnBrk="1" hangingPunct="1">
              <a:buFontTx/>
              <a:buNone/>
            </a:pPr>
            <a:r>
              <a:rPr lang="en-US" sz="2000" b="1" dirty="0" smtClean="0"/>
              <a:t>	h.   </a:t>
            </a:r>
            <a:r>
              <a:rPr lang="tr-TR" sz="2000" b="1" dirty="0" smtClean="0"/>
              <a:t>Eğitim</a:t>
            </a:r>
            <a:r>
              <a:rPr lang="en-US" sz="2000" b="1" dirty="0" smtClean="0"/>
              <a:t> </a:t>
            </a:r>
          </a:p>
          <a:p>
            <a:pPr marL="609600" indent="-609600" eaLnBrk="1" hangingPunct="1">
              <a:buFontTx/>
              <a:buNone/>
            </a:pPr>
            <a:r>
              <a:rPr lang="en-US" sz="2000" b="1" dirty="0" smtClean="0"/>
              <a:t>                     (</a:t>
            </a:r>
            <a:r>
              <a:rPr lang="tr-TR" sz="2000" b="1" dirty="0" smtClean="0"/>
              <a:t>Afet Tatbikatı ve </a:t>
            </a:r>
            <a:r>
              <a:rPr lang="tr-TR" sz="2000" b="1" dirty="0" err="1" smtClean="0"/>
              <a:t>Masabaşı</a:t>
            </a:r>
            <a:r>
              <a:rPr lang="tr-TR" sz="2000" b="1" dirty="0" smtClean="0"/>
              <a:t> Tatbikatı</a:t>
            </a:r>
            <a:r>
              <a:rPr lang="en-US" sz="2000" b="1" dirty="0" smtClean="0"/>
              <a:t>)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noFill/>
        </p:spPr>
        <p:txBody>
          <a:bodyPr lIns="90488" tIns="44450" rIns="90488" bIns="44450"/>
          <a:lstStyle/>
          <a:p>
            <a:pPr marL="838200" indent="-838200" eaLnBrk="1" hangingPunct="1"/>
            <a: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C00000"/>
                </a:solidFill>
              </a:rPr>
              <a:t>Plan</a:t>
            </a:r>
            <a:r>
              <a:rPr lang="tr-TR" b="1" dirty="0" err="1" smtClean="0">
                <a:ln>
                  <a:solidFill>
                    <a:schemeClr val="tx1"/>
                  </a:solidFill>
                </a:ln>
                <a:solidFill>
                  <a:srgbClr val="C00000"/>
                </a:solidFill>
              </a:rPr>
              <a:t>ın</a:t>
            </a:r>
            <a:r>
              <a:rPr lang="tr-TR" b="1" dirty="0" smtClean="0">
                <a:ln>
                  <a:solidFill>
                    <a:schemeClr val="tx1"/>
                  </a:solidFill>
                </a:ln>
                <a:solidFill>
                  <a:srgbClr val="C00000"/>
                </a:solidFill>
              </a:rPr>
              <a:t> Çalışması İçin.....</a:t>
            </a:r>
            <a:endParaRPr lang="en-US" b="1" dirty="0" smtClean="0">
              <a:ln>
                <a:solidFill>
                  <a:schemeClr val="tx1"/>
                </a:solidFill>
              </a:ln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03312" y="3003550"/>
            <a:ext cx="6826273" cy="1425575"/>
          </a:xfrm>
          <a:noFill/>
        </p:spPr>
        <p:txBody>
          <a:bodyPr lIns="90488" tIns="44450" rIns="90488" bIns="44450"/>
          <a:lstStyle/>
          <a:p>
            <a:pPr marL="0" indent="0" algn="just" eaLnBrk="1" hangingPunct="1">
              <a:lnSpc>
                <a:spcPct val="150000"/>
              </a:lnSpc>
              <a:buFontTx/>
              <a:buNone/>
            </a:pPr>
            <a:r>
              <a:rPr lang="en-US" sz="2800" b="1" dirty="0" smtClean="0">
                <a:solidFill>
                  <a:srgbClr val="C00000"/>
                </a:solidFill>
              </a:rPr>
              <a:t>3. </a:t>
            </a:r>
            <a:r>
              <a:rPr lang="tr-TR" sz="2800" b="1" dirty="0" smtClean="0">
                <a:solidFill>
                  <a:srgbClr val="C00000"/>
                </a:solidFill>
              </a:rPr>
              <a:t>Kurum Afet Planlaması için bir Yönetici  Görevlendirilmesi</a:t>
            </a:r>
            <a:endParaRPr lang="en-US" sz="2800" b="1" dirty="0" smtClean="0">
              <a:solidFill>
                <a:srgbClr val="C00000"/>
              </a:solidFill>
            </a:endParaRP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sz="2400" b="1" dirty="0" smtClean="0"/>
              <a:t>			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sz="2400" b="1" dirty="0" smtClean="0"/>
              <a:t>	</a:t>
            </a:r>
            <a:endParaRPr lang="en-US" sz="2800" b="1" dirty="0" smtClean="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noFill/>
        </p:spPr>
        <p:txBody>
          <a:bodyPr lIns="90488" tIns="44450" rIns="90488" bIns="44450"/>
          <a:lstStyle/>
          <a:p>
            <a:pPr marL="838200" indent="-838200" eaLnBrk="1" hangingPunct="1"/>
            <a: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C00000"/>
                </a:solidFill>
              </a:rPr>
              <a:t>Plan</a:t>
            </a:r>
            <a:r>
              <a:rPr lang="tr-TR" b="1" dirty="0" err="1" smtClean="0">
                <a:ln>
                  <a:solidFill>
                    <a:schemeClr val="tx1"/>
                  </a:solidFill>
                </a:ln>
                <a:solidFill>
                  <a:srgbClr val="C00000"/>
                </a:solidFill>
              </a:rPr>
              <a:t>ın</a:t>
            </a:r>
            <a:r>
              <a:rPr lang="tr-TR" b="1" dirty="0" smtClean="0">
                <a:ln>
                  <a:solidFill>
                    <a:schemeClr val="tx1"/>
                  </a:solidFill>
                </a:ln>
                <a:solidFill>
                  <a:srgbClr val="C00000"/>
                </a:solidFill>
              </a:rPr>
              <a:t> Çalışması İçin.....</a:t>
            </a:r>
            <a:endParaRPr lang="en-US" b="1" dirty="0" smtClean="0">
              <a:ln>
                <a:solidFill>
                  <a:schemeClr val="tx1"/>
                </a:solidFill>
              </a:ln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28596" y="357174"/>
            <a:ext cx="8229600" cy="1143000"/>
          </a:xfrm>
          <a:noFill/>
        </p:spPr>
        <p:txBody>
          <a:bodyPr>
            <a:normAutofit/>
          </a:bodyPr>
          <a:lstStyle/>
          <a:p>
            <a:r>
              <a:rPr lang="tr-TR" sz="3600" b="1" dirty="0" err="1" smtClean="0">
                <a:ln>
                  <a:solidFill>
                    <a:schemeClr val="tx1"/>
                  </a:solidFill>
                </a:ln>
                <a:solidFill>
                  <a:srgbClr val="C00000"/>
                </a:solidFill>
              </a:rPr>
              <a:t>HAP’ın</a:t>
            </a:r>
            <a:r>
              <a:rPr lang="tr-TR" sz="3600" b="1" dirty="0" smtClean="0">
                <a:ln>
                  <a:solidFill>
                    <a:schemeClr val="tx1"/>
                  </a:solidFill>
                </a:ln>
                <a:solidFill>
                  <a:srgbClr val="C00000"/>
                </a:solidFill>
              </a:rPr>
              <a:t> Güncellenmesi</a:t>
            </a:r>
            <a:endParaRPr lang="tr-TR" sz="3600" b="1" dirty="0">
              <a:ln>
                <a:solidFill>
                  <a:schemeClr val="tx1"/>
                </a:solidFill>
              </a:ln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14314" y="1428736"/>
            <a:ext cx="8786842" cy="5374356"/>
          </a:xfrm>
          <a:noFill/>
        </p:spPr>
        <p:txBody>
          <a:bodyPr>
            <a:normAutofit fontScale="92500"/>
          </a:bodyPr>
          <a:lstStyle/>
          <a:p>
            <a:pPr algn="just">
              <a:lnSpc>
                <a:spcPct val="150000"/>
              </a:lnSpc>
            </a:pPr>
            <a:r>
              <a:rPr lang="tr-TR" b="1" dirty="0"/>
              <a:t>HAP yılda bir kez, hastane bünyesinde oluşturulacak, Plan Hazırlama Komisyonu tarafından güncellenir. </a:t>
            </a:r>
            <a:endParaRPr lang="tr-TR" b="1" dirty="0" smtClean="0"/>
          </a:p>
          <a:p>
            <a:pPr algn="just">
              <a:lnSpc>
                <a:spcPct val="150000"/>
              </a:lnSpc>
            </a:pPr>
            <a:r>
              <a:rPr lang="tr-TR" dirty="0" smtClean="0"/>
              <a:t>Güncellenen </a:t>
            </a:r>
            <a:r>
              <a:rPr lang="tr-TR" dirty="0"/>
              <a:t>planlar incelenmek üzere inceleme makamına gönderilir</a:t>
            </a:r>
            <a:r>
              <a:rPr lang="tr-TR" dirty="0" smtClean="0"/>
              <a:t>.. </a:t>
            </a:r>
            <a:r>
              <a:rPr lang="tr-TR" dirty="0"/>
              <a:t>Hastanelerin personel birimleri her türlü personel değişikliğini HAP ofisi/birimi/temsilciliğine bildirmek zorundadır. </a:t>
            </a:r>
            <a:endParaRPr lang="tr-TR" dirty="0" smtClean="0"/>
          </a:p>
        </p:txBody>
      </p:sp>
    </p:spTree>
    <p:extLst>
      <p:ext uri="{BB962C8B-B14F-4D97-AF65-F5344CB8AC3E}">
        <p14:creationId xmlns="" xmlns:p14="http://schemas.microsoft.com/office/powerpoint/2010/main" val="2045418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39552" y="285736"/>
            <a:ext cx="8229600" cy="1143000"/>
          </a:xfrm>
          <a:noFill/>
        </p:spPr>
        <p:txBody>
          <a:bodyPr/>
          <a:lstStyle/>
          <a:p>
            <a:r>
              <a:rPr lang="tr-TR" b="1" dirty="0" err="1" smtClean="0">
                <a:ln>
                  <a:solidFill>
                    <a:schemeClr val="tx1"/>
                  </a:solidFill>
                </a:ln>
                <a:solidFill>
                  <a:srgbClr val="C00000"/>
                </a:solidFill>
              </a:rPr>
              <a:t>Günceleme</a:t>
            </a:r>
            <a:r>
              <a:rPr lang="tr-TR" b="1" dirty="0" smtClean="0">
                <a:ln>
                  <a:solidFill>
                    <a:schemeClr val="tx1"/>
                  </a:solidFill>
                </a:ln>
                <a:solidFill>
                  <a:srgbClr val="C00000"/>
                </a:solidFill>
              </a:rPr>
              <a:t>…</a:t>
            </a:r>
            <a:endParaRPr lang="tr-TR" b="1" dirty="0">
              <a:ln>
                <a:solidFill>
                  <a:schemeClr val="tx1"/>
                </a:solidFill>
              </a:ln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4986"/>
            <a:ext cx="8229600" cy="5181600"/>
          </a:xfrm>
        </p:spPr>
        <p:txBody>
          <a:bodyPr>
            <a:normAutofit fontScale="85000" lnSpcReduction="20000"/>
          </a:bodyPr>
          <a:lstStyle/>
          <a:p>
            <a:pPr algn="just">
              <a:lnSpc>
                <a:spcPct val="150000"/>
              </a:lnSpc>
            </a:pPr>
            <a:r>
              <a:rPr lang="tr-TR" dirty="0"/>
              <a:t>Bildirilen değişiklikler eğer HAP şemasındaki idari görevlere ilişkinse HAP’ da anında değişiklik yapılır. </a:t>
            </a:r>
            <a:endParaRPr lang="tr-TR" dirty="0" smtClean="0"/>
          </a:p>
          <a:p>
            <a:pPr algn="just">
              <a:lnSpc>
                <a:spcPct val="150000"/>
              </a:lnSpc>
            </a:pPr>
            <a:r>
              <a:rPr lang="tr-TR" dirty="0" smtClean="0"/>
              <a:t>Söz </a:t>
            </a:r>
            <a:r>
              <a:rPr lang="tr-TR" dirty="0"/>
              <a:t>konusu değişiklik ekipler içinde ise ve stratejik bir görev değilse temmuz ve şubat aylarına kadar tamamlanarak toplu olarak </a:t>
            </a:r>
            <a:r>
              <a:rPr lang="tr-TR" dirty="0" err="1"/>
              <a:t>HAP’a</a:t>
            </a:r>
            <a:r>
              <a:rPr lang="tr-TR" dirty="0"/>
              <a:t> yansıtılır. </a:t>
            </a:r>
            <a:endParaRPr lang="tr-TR" dirty="0" smtClean="0"/>
          </a:p>
          <a:p>
            <a:pPr algn="just">
              <a:lnSpc>
                <a:spcPct val="150000"/>
              </a:lnSpc>
            </a:pPr>
            <a:r>
              <a:rPr lang="tr-TR" dirty="0" smtClean="0"/>
              <a:t>Yapılan </a:t>
            </a:r>
            <a:r>
              <a:rPr lang="tr-TR" dirty="0"/>
              <a:t>güncellemeler bu tarihlerde, değişiklik ve güncelleme kayıt çizelgesine işlenerek il sağlık müdürlüğüne bildirilir. </a:t>
            </a:r>
          </a:p>
        </p:txBody>
      </p:sp>
    </p:spTree>
    <p:extLst>
      <p:ext uri="{BB962C8B-B14F-4D97-AF65-F5344CB8AC3E}">
        <p14:creationId xmlns="" xmlns:p14="http://schemas.microsoft.com/office/powerpoint/2010/main" val="60498396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39552" y="285736"/>
            <a:ext cx="8229600" cy="1143000"/>
          </a:xfrm>
          <a:noFill/>
        </p:spPr>
        <p:txBody>
          <a:bodyPr/>
          <a:lstStyle/>
          <a:p>
            <a:r>
              <a:rPr lang="tr-TR" b="1" dirty="0" err="1" smtClean="0">
                <a:ln>
                  <a:solidFill>
                    <a:schemeClr val="tx1"/>
                  </a:solidFill>
                </a:ln>
                <a:solidFill>
                  <a:srgbClr val="C00000"/>
                </a:solidFill>
              </a:rPr>
              <a:t>Günceleme</a:t>
            </a:r>
            <a:r>
              <a:rPr lang="tr-TR" b="1" dirty="0" smtClean="0">
                <a:ln>
                  <a:solidFill>
                    <a:schemeClr val="tx1"/>
                  </a:solidFill>
                </a:ln>
                <a:solidFill>
                  <a:srgbClr val="C00000"/>
                </a:solidFill>
              </a:rPr>
              <a:t>…</a:t>
            </a:r>
            <a:endParaRPr lang="tr-TR" b="1" dirty="0">
              <a:ln>
                <a:solidFill>
                  <a:schemeClr val="tx1"/>
                </a:solidFill>
              </a:ln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533548"/>
            <a:ext cx="8229600" cy="5181600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50000"/>
              </a:lnSpc>
            </a:pPr>
            <a:r>
              <a:rPr lang="tr-TR" dirty="0" smtClean="0"/>
              <a:t>Yıl </a:t>
            </a:r>
            <a:r>
              <a:rPr lang="tr-TR" dirty="0"/>
              <a:t>içerisinde herhangi bir olay yaşanması durumunda, edinilen tecrübelere ve ihtiyaca göre komisyon tarafından HAP gözden geçirilir ve 1 Şubat tarihi beklenmeden güncellenir. </a:t>
            </a:r>
            <a:endParaRPr lang="tr-TR" dirty="0" smtClean="0"/>
          </a:p>
          <a:p>
            <a:pPr algn="just">
              <a:lnSpc>
                <a:spcPct val="150000"/>
              </a:lnSpc>
            </a:pPr>
            <a:r>
              <a:rPr lang="tr-TR" dirty="0" smtClean="0"/>
              <a:t>Yapılan </a:t>
            </a:r>
            <a:r>
              <a:rPr lang="tr-TR" dirty="0"/>
              <a:t>her türlü güncelleme, değişiklik ve güncelleme kayıt çizelgesine işlenerek il sağlık müdürlüğüne </a:t>
            </a:r>
            <a:r>
              <a:rPr lang="tr-TR" dirty="0" smtClean="0"/>
              <a:t>bildirilir.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6049839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 descr="rice paper"/>
          <p:cNvSpPr>
            <a:spLocks noGrp="1" noChangeArrowheads="1"/>
          </p:cNvSpPr>
          <p:nvPr>
            <p:ph type="body" sz="half" idx="1"/>
          </p:nvPr>
        </p:nvSpPr>
        <p:spPr>
          <a:xfrm>
            <a:off x="467545" y="1628800"/>
            <a:ext cx="3322712" cy="4752528"/>
          </a:xfrm>
          <a:noFill/>
          <a:ln w="12700">
            <a:solidFill>
              <a:schemeClr val="tx1"/>
            </a:solidFill>
          </a:ln>
        </p:spPr>
        <p:txBody>
          <a:bodyPr/>
          <a:lstStyle/>
          <a:p>
            <a:pPr eaLnBrk="1" hangingPunct="1">
              <a:buClr>
                <a:schemeClr val="tx1"/>
              </a:buClr>
            </a:pPr>
            <a:r>
              <a:rPr lang="tr-TR" sz="2000" b="1" dirty="0" smtClean="0"/>
              <a:t>Doğal</a:t>
            </a:r>
            <a:endParaRPr lang="en-US" sz="2000" b="1" dirty="0" smtClean="0"/>
          </a:p>
          <a:p>
            <a:pPr lvl="1" eaLnBrk="1" hangingPunct="1">
              <a:buClr>
                <a:schemeClr val="tx1"/>
              </a:buClr>
            </a:pPr>
            <a:r>
              <a:rPr lang="tr-TR" sz="2000" dirty="0" smtClean="0"/>
              <a:t>Sel</a:t>
            </a:r>
            <a:endParaRPr lang="en-US" sz="2000" dirty="0" smtClean="0"/>
          </a:p>
          <a:p>
            <a:pPr lvl="1" eaLnBrk="1" hangingPunct="1">
              <a:buClr>
                <a:schemeClr val="tx1"/>
              </a:buClr>
            </a:pPr>
            <a:r>
              <a:rPr lang="tr-TR" sz="2000" dirty="0" smtClean="0"/>
              <a:t>Depremler</a:t>
            </a:r>
            <a:endParaRPr lang="en-US" sz="2000" dirty="0" smtClean="0"/>
          </a:p>
          <a:p>
            <a:pPr lvl="1" eaLnBrk="1" hangingPunct="1">
              <a:buClr>
                <a:schemeClr val="tx1"/>
              </a:buClr>
            </a:pPr>
            <a:r>
              <a:rPr lang="tr-TR" sz="2000" dirty="0" smtClean="0"/>
              <a:t>Hortum</a:t>
            </a:r>
            <a:endParaRPr lang="en-US" sz="2000" dirty="0" smtClean="0"/>
          </a:p>
          <a:p>
            <a:pPr lvl="1" eaLnBrk="1" hangingPunct="1">
              <a:buClr>
                <a:schemeClr val="tx1"/>
              </a:buClr>
            </a:pPr>
            <a:r>
              <a:rPr lang="en-US" sz="2000" dirty="0" err="1" smtClean="0"/>
              <a:t>Vol</a:t>
            </a:r>
            <a:r>
              <a:rPr lang="tr-TR" sz="2000" dirty="0" err="1" smtClean="0"/>
              <a:t>kanik</a:t>
            </a:r>
            <a:r>
              <a:rPr lang="en-US" sz="2000" dirty="0" smtClean="0"/>
              <a:t> </a:t>
            </a:r>
            <a:r>
              <a:rPr lang="tr-TR" sz="2000" dirty="0" smtClean="0"/>
              <a:t>patlama</a:t>
            </a:r>
            <a:endParaRPr lang="en-US" sz="2000" dirty="0" smtClean="0"/>
          </a:p>
          <a:p>
            <a:pPr lvl="1" eaLnBrk="1" hangingPunct="1">
              <a:buClr>
                <a:schemeClr val="tx1"/>
              </a:buClr>
            </a:pPr>
            <a:r>
              <a:rPr lang="tr-TR" sz="2000" dirty="0" err="1" smtClean="0"/>
              <a:t>Tsunami</a:t>
            </a:r>
            <a:endParaRPr lang="en-US" sz="2000" dirty="0" smtClean="0"/>
          </a:p>
          <a:p>
            <a:pPr lvl="1" eaLnBrk="1" hangingPunct="1">
              <a:buClr>
                <a:schemeClr val="tx1"/>
              </a:buClr>
            </a:pPr>
            <a:r>
              <a:rPr lang="tr-TR" sz="2000" dirty="0" smtClean="0"/>
              <a:t>Yangın</a:t>
            </a:r>
          </a:p>
          <a:p>
            <a:pPr lvl="1" eaLnBrk="1" hangingPunct="1">
              <a:buClr>
                <a:schemeClr val="tx1"/>
              </a:buClr>
            </a:pPr>
            <a:r>
              <a:rPr lang="tr-TR" sz="2000" dirty="0" smtClean="0"/>
              <a:t>Toprak kayması</a:t>
            </a:r>
          </a:p>
          <a:p>
            <a:pPr lvl="1" eaLnBrk="1" hangingPunct="1">
              <a:buClr>
                <a:schemeClr val="tx1"/>
              </a:buClr>
            </a:pPr>
            <a:r>
              <a:rPr lang="tr-TR" sz="2000" dirty="0" smtClean="0"/>
              <a:t>Çığ</a:t>
            </a:r>
            <a:endParaRPr lang="en-US" sz="2000" dirty="0" smtClean="0"/>
          </a:p>
          <a:p>
            <a:pPr lvl="1" eaLnBrk="1" hangingPunct="1">
              <a:buClr>
                <a:schemeClr val="tx1"/>
              </a:buClr>
              <a:buFontTx/>
              <a:buNone/>
            </a:pPr>
            <a:endParaRPr lang="en-US" sz="2000" dirty="0" smtClean="0"/>
          </a:p>
          <a:p>
            <a:pPr lvl="1" eaLnBrk="1" hangingPunct="1">
              <a:buClr>
                <a:schemeClr val="tx1"/>
              </a:buClr>
            </a:pPr>
            <a:endParaRPr lang="en-US" sz="2000" dirty="0" smtClean="0"/>
          </a:p>
        </p:txBody>
      </p:sp>
      <p:sp>
        <p:nvSpPr>
          <p:cNvPr id="28676" name="Rectangle 4" descr="rice paper"/>
          <p:cNvSpPr>
            <a:spLocks noGrp="1" noChangeArrowheads="1"/>
          </p:cNvSpPr>
          <p:nvPr>
            <p:ph type="body" sz="half" idx="2"/>
          </p:nvPr>
        </p:nvSpPr>
        <p:spPr>
          <a:xfrm>
            <a:off x="3902200" y="1628775"/>
            <a:ext cx="4918272" cy="4724400"/>
          </a:xfrm>
          <a:noFill/>
          <a:ln w="127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eaLnBrk="1" hangingPunct="1">
              <a:lnSpc>
                <a:spcPct val="110000"/>
              </a:lnSpc>
              <a:buClr>
                <a:schemeClr val="tx1"/>
              </a:buClr>
            </a:pPr>
            <a:r>
              <a:rPr lang="tr-TR" sz="2000" b="1" dirty="0" smtClean="0"/>
              <a:t>İnsan eliyle</a:t>
            </a:r>
            <a:endParaRPr lang="en-US" sz="2000" b="1" dirty="0" smtClean="0"/>
          </a:p>
          <a:p>
            <a:pPr lvl="1" eaLnBrk="1" hangingPunct="1">
              <a:lnSpc>
                <a:spcPct val="110000"/>
              </a:lnSpc>
              <a:buClr>
                <a:schemeClr val="tx1"/>
              </a:buClr>
            </a:pPr>
            <a:r>
              <a:rPr lang="tr-TR" sz="2000" dirty="0" smtClean="0"/>
              <a:t>Kompleks aciller</a:t>
            </a:r>
            <a:endParaRPr lang="en-US" sz="2000" dirty="0" smtClean="0"/>
          </a:p>
          <a:p>
            <a:pPr lvl="2" eaLnBrk="1" hangingPunct="1">
              <a:lnSpc>
                <a:spcPct val="110000"/>
              </a:lnSpc>
              <a:buClr>
                <a:schemeClr val="tx1"/>
              </a:buClr>
            </a:pPr>
            <a:r>
              <a:rPr lang="tr-TR" dirty="0" smtClean="0"/>
              <a:t>Toplu göçler</a:t>
            </a:r>
            <a:endParaRPr lang="en-US" dirty="0" smtClean="0"/>
          </a:p>
          <a:p>
            <a:pPr lvl="2" eaLnBrk="1" hangingPunct="1">
              <a:lnSpc>
                <a:spcPct val="110000"/>
              </a:lnSpc>
              <a:buClr>
                <a:schemeClr val="tx1"/>
              </a:buClr>
            </a:pPr>
            <a:r>
              <a:rPr lang="tr-TR" dirty="0" smtClean="0"/>
              <a:t>Savaşlar</a:t>
            </a:r>
            <a:endParaRPr lang="en-US" dirty="0" smtClean="0"/>
          </a:p>
          <a:p>
            <a:pPr lvl="1" eaLnBrk="1" hangingPunct="1">
              <a:lnSpc>
                <a:spcPct val="110000"/>
              </a:lnSpc>
              <a:buClr>
                <a:schemeClr val="tx1"/>
              </a:buClr>
            </a:pPr>
            <a:r>
              <a:rPr lang="en-US" sz="2000" dirty="0" smtClean="0"/>
              <a:t>Te</a:t>
            </a:r>
            <a:r>
              <a:rPr lang="tr-TR" sz="2000" dirty="0" err="1" smtClean="0"/>
              <a:t>knolojik</a:t>
            </a:r>
            <a:r>
              <a:rPr lang="tr-TR" sz="2000" dirty="0" smtClean="0"/>
              <a:t> afetler</a:t>
            </a:r>
            <a:endParaRPr lang="en-US" sz="2000" dirty="0" smtClean="0"/>
          </a:p>
          <a:p>
            <a:pPr lvl="2" eaLnBrk="1" hangingPunct="1">
              <a:lnSpc>
                <a:spcPct val="110000"/>
              </a:lnSpc>
              <a:buClr>
                <a:schemeClr val="tx1"/>
              </a:buClr>
            </a:pPr>
            <a:r>
              <a:rPr lang="tr-TR" dirty="0" smtClean="0"/>
              <a:t>Kimyasal afetler</a:t>
            </a:r>
            <a:endParaRPr lang="en-US" dirty="0" smtClean="0"/>
          </a:p>
          <a:p>
            <a:pPr lvl="2" eaLnBrk="1" hangingPunct="1">
              <a:lnSpc>
                <a:spcPct val="110000"/>
              </a:lnSpc>
              <a:buClr>
                <a:schemeClr val="tx1"/>
              </a:buClr>
            </a:pPr>
            <a:r>
              <a:rPr lang="en-US" dirty="0" smtClean="0"/>
              <a:t>N</a:t>
            </a:r>
            <a:r>
              <a:rPr lang="tr-TR" dirty="0" err="1" smtClean="0"/>
              <a:t>ükleer</a:t>
            </a:r>
            <a:r>
              <a:rPr lang="tr-TR" dirty="0" smtClean="0"/>
              <a:t> afetler</a:t>
            </a:r>
            <a:endParaRPr lang="en-US" dirty="0" smtClean="0"/>
          </a:p>
          <a:p>
            <a:pPr lvl="1" eaLnBrk="1" hangingPunct="1">
              <a:lnSpc>
                <a:spcPct val="110000"/>
              </a:lnSpc>
              <a:buClr>
                <a:schemeClr val="tx1"/>
              </a:buClr>
            </a:pPr>
            <a:r>
              <a:rPr lang="tr-TR" sz="2000" dirty="0" smtClean="0"/>
              <a:t>Yerleşim birimlerine yakın afetler</a:t>
            </a:r>
            <a:endParaRPr lang="en-US" sz="2000" dirty="0" smtClean="0"/>
          </a:p>
          <a:p>
            <a:pPr lvl="2" eaLnBrk="1" hangingPunct="1">
              <a:lnSpc>
                <a:spcPct val="110000"/>
              </a:lnSpc>
              <a:buClr>
                <a:schemeClr val="tx1"/>
              </a:buClr>
            </a:pPr>
            <a:r>
              <a:rPr lang="en-US" dirty="0" smtClean="0"/>
              <a:t>T</a:t>
            </a:r>
            <a:r>
              <a:rPr lang="tr-TR" dirty="0" err="1" smtClean="0"/>
              <a:t>rafik</a:t>
            </a:r>
            <a:r>
              <a:rPr lang="tr-TR" dirty="0" smtClean="0"/>
              <a:t> kazaları</a:t>
            </a:r>
            <a:endParaRPr lang="en-US" dirty="0" smtClean="0"/>
          </a:p>
          <a:p>
            <a:pPr lvl="2" eaLnBrk="1" hangingPunct="1">
              <a:lnSpc>
                <a:spcPct val="110000"/>
              </a:lnSpc>
              <a:buClr>
                <a:schemeClr val="tx1"/>
              </a:buClr>
            </a:pPr>
            <a:r>
              <a:rPr lang="tr-TR" dirty="0" smtClean="0"/>
              <a:t>Uçak kazaları</a:t>
            </a:r>
          </a:p>
          <a:p>
            <a:pPr lvl="2" eaLnBrk="1" hangingPunct="1">
              <a:lnSpc>
                <a:spcPct val="110000"/>
              </a:lnSpc>
              <a:buClr>
                <a:schemeClr val="tx1"/>
              </a:buClr>
            </a:pPr>
            <a:r>
              <a:rPr lang="tr-TR" dirty="0" smtClean="0"/>
              <a:t>Deniz kazaları</a:t>
            </a:r>
            <a:endParaRPr lang="en-US" dirty="0" smtClean="0"/>
          </a:p>
          <a:p>
            <a:pPr eaLnBrk="1" hangingPunct="1">
              <a:lnSpc>
                <a:spcPct val="110000"/>
              </a:lnSpc>
            </a:pPr>
            <a:endParaRPr lang="en-US" sz="2000" dirty="0" smtClean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/>
            <a:r>
              <a:rPr lang="tr-TR" b="1" dirty="0" smtClean="0">
                <a:ln>
                  <a:solidFill>
                    <a:schemeClr val="tx1"/>
                  </a:solidFill>
                </a:ln>
                <a:solidFill>
                  <a:srgbClr val="C00000"/>
                </a:solidFill>
              </a:rPr>
              <a:t>Afetler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76275" y="357174"/>
            <a:ext cx="8229600" cy="1143000"/>
          </a:xfrm>
          <a:noFill/>
        </p:spPr>
        <p:txBody>
          <a:bodyPr>
            <a:normAutofit/>
          </a:bodyPr>
          <a:lstStyle/>
          <a:p>
            <a:r>
              <a:rPr lang="tr-TR" sz="3600" b="1" dirty="0" smtClean="0">
                <a:ln>
                  <a:solidFill>
                    <a:schemeClr val="tx1"/>
                  </a:solidFill>
                </a:ln>
                <a:solidFill>
                  <a:srgbClr val="C00000"/>
                </a:solidFill>
              </a:rPr>
              <a:t>Tatbikatlar</a:t>
            </a:r>
            <a:endParaRPr lang="tr-TR" sz="3600" b="1" dirty="0">
              <a:ln>
                <a:solidFill>
                  <a:schemeClr val="tx1"/>
                </a:solidFill>
              </a:ln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  <a:noFill/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b="1" dirty="0" smtClean="0"/>
              <a:t>Plan </a:t>
            </a:r>
            <a:r>
              <a:rPr lang="tr-TR" b="1" dirty="0"/>
              <a:t>yıl içerisinde </a:t>
            </a:r>
            <a:r>
              <a:rPr lang="tr-TR" b="1" dirty="0">
                <a:solidFill>
                  <a:srgbClr val="FF0000"/>
                </a:solidFill>
              </a:rPr>
              <a:t>en az bir </a:t>
            </a:r>
            <a:r>
              <a:rPr lang="tr-TR" b="1" dirty="0"/>
              <a:t>kez masa başı tatbikatı, </a:t>
            </a:r>
            <a:r>
              <a:rPr lang="tr-TR" b="1" dirty="0">
                <a:solidFill>
                  <a:srgbClr val="FF0000"/>
                </a:solidFill>
              </a:rPr>
              <a:t>bir kez </a:t>
            </a:r>
            <a:r>
              <a:rPr lang="tr-TR" b="1" dirty="0"/>
              <a:t>de saha tatbikatı ile test edilir. </a:t>
            </a:r>
            <a:endParaRPr lang="tr-TR" b="1" dirty="0" smtClean="0"/>
          </a:p>
          <a:p>
            <a:pPr algn="just">
              <a:lnSpc>
                <a:spcPct val="150000"/>
              </a:lnSpc>
            </a:pPr>
            <a:r>
              <a:rPr lang="tr-TR" b="1" dirty="0" smtClean="0"/>
              <a:t>Tatbikatlarda </a:t>
            </a:r>
            <a:r>
              <a:rPr lang="tr-TR" b="1" dirty="0"/>
              <a:t>her yıl farklı bir senaryo uygulanır. 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2045418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76275" y="357174"/>
            <a:ext cx="8229600" cy="1143000"/>
          </a:xfrm>
          <a:noFill/>
        </p:spPr>
        <p:txBody>
          <a:bodyPr>
            <a:normAutofit/>
          </a:bodyPr>
          <a:lstStyle/>
          <a:p>
            <a:r>
              <a:rPr lang="tr-TR" sz="3600" b="1" dirty="0" smtClean="0">
                <a:ln>
                  <a:solidFill>
                    <a:schemeClr val="tx1"/>
                  </a:solidFill>
                </a:ln>
                <a:solidFill>
                  <a:srgbClr val="C00000"/>
                </a:solidFill>
              </a:rPr>
              <a:t>Tatbikatlar</a:t>
            </a:r>
            <a:endParaRPr lang="tr-TR" sz="3600" b="1" dirty="0">
              <a:ln>
                <a:solidFill>
                  <a:schemeClr val="tx1"/>
                </a:solidFill>
              </a:ln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85752" y="1357298"/>
            <a:ext cx="8572528" cy="5257800"/>
          </a:xfrm>
          <a:noFill/>
        </p:spPr>
        <p:txBody>
          <a:bodyPr>
            <a:normAutofit fontScale="85000" lnSpcReduction="20000"/>
          </a:bodyPr>
          <a:lstStyle/>
          <a:p>
            <a:pPr algn="just">
              <a:lnSpc>
                <a:spcPct val="150000"/>
              </a:lnSpc>
            </a:pPr>
            <a:r>
              <a:rPr lang="tr-TR" dirty="0" smtClean="0"/>
              <a:t>Tatbikat </a:t>
            </a:r>
            <a:r>
              <a:rPr lang="tr-TR" dirty="0"/>
              <a:t>sonunda hastane, şube ve inceleme makamından temsilcilerinin katılımıyla tatbikat değerlendirmesi yapılır. </a:t>
            </a:r>
            <a:endParaRPr lang="tr-TR" dirty="0" smtClean="0"/>
          </a:p>
          <a:p>
            <a:pPr algn="just">
              <a:lnSpc>
                <a:spcPct val="150000"/>
              </a:lnSpc>
            </a:pPr>
            <a:r>
              <a:rPr lang="tr-TR" dirty="0" smtClean="0"/>
              <a:t>Hastane </a:t>
            </a:r>
            <a:r>
              <a:rPr lang="tr-TR" dirty="0"/>
              <a:t>hazırlayacağı tatbikat raporunu, varsa tatbikatın video görüntüsü ve resimlerini de ekleyerek, şubeye gönderir. </a:t>
            </a:r>
            <a:endParaRPr lang="tr-TR" dirty="0" smtClean="0"/>
          </a:p>
          <a:p>
            <a:pPr algn="just">
              <a:lnSpc>
                <a:spcPct val="150000"/>
              </a:lnSpc>
            </a:pPr>
            <a:r>
              <a:rPr lang="tr-TR" dirty="0" smtClean="0"/>
              <a:t>Şube </a:t>
            </a:r>
            <a:r>
              <a:rPr lang="tr-TR" dirty="0"/>
              <a:t>kendi hazırladığı rapora hastanenin gönderdiği raporu da ekleyerek hastanenin bağlı bulunduğu kurumun, inceleme makamına gereği için gönderir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2045418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7 Resim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67545"/>
            <a:ext cx="9144000" cy="672291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0899" name="8 Dikdörtgen"/>
          <p:cNvSpPr>
            <a:spLocks noChangeArrowheads="1"/>
          </p:cNvSpPr>
          <p:nvPr/>
        </p:nvSpPr>
        <p:spPr bwMode="auto">
          <a:xfrm>
            <a:off x="500063" y="455613"/>
            <a:ext cx="8143875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r-TR" sz="4800" b="1">
                <a:solidFill>
                  <a:srgbClr val="C00000"/>
                </a:solidFill>
                <a:latin typeface="Constantia" pitchFamily="18" charset="0"/>
              </a:rPr>
              <a:t>İlginize Teşekkür Ederim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59632" y="1844824"/>
            <a:ext cx="7040234" cy="4525963"/>
          </a:xfrm>
        </p:spPr>
        <p:txBody>
          <a:bodyPr/>
          <a:lstStyle/>
          <a:p>
            <a:pPr eaLnBrk="1" hangingPunct="1"/>
            <a:r>
              <a:rPr lang="tr-TR" dirty="0" err="1" smtClean="0"/>
              <a:t>Trier</a:t>
            </a:r>
            <a:r>
              <a:rPr lang="tr-TR" dirty="0" smtClean="0"/>
              <a:t>”, “Ayıklamak” </a:t>
            </a:r>
          </a:p>
          <a:p>
            <a:pPr eaLnBrk="1" hangingPunct="1"/>
            <a:r>
              <a:rPr lang="tr-TR" dirty="0" smtClean="0"/>
              <a:t>Eldeki olanaklar  &amp;  yaralı sayısı</a:t>
            </a:r>
            <a:endParaRPr lang="en-US" dirty="0" smtClean="0"/>
          </a:p>
          <a:p>
            <a:pPr eaLnBrk="1" hangingPunct="1"/>
            <a:r>
              <a:rPr lang="en-US" dirty="0" err="1" smtClean="0">
                <a:cs typeface="Times New Roman" pitchFamily="18" charset="0"/>
              </a:rPr>
              <a:t>Güvenli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tr-TR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bir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tr-TR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alan</a:t>
            </a:r>
            <a:endParaRPr lang="en-US" dirty="0" smtClean="0">
              <a:cs typeface="Times New Roman" pitchFamily="18" charset="0"/>
            </a:endParaRPr>
          </a:p>
          <a:p>
            <a:pPr eaLnBrk="1" hangingPunct="1"/>
            <a:r>
              <a:rPr lang="tr-TR" dirty="0" smtClean="0"/>
              <a:t>Birçok  alanda  olmalı </a:t>
            </a:r>
          </a:p>
          <a:p>
            <a:pPr eaLnBrk="1" hangingPunct="1"/>
            <a:r>
              <a:rPr lang="tr-TR" dirty="0" smtClean="0"/>
              <a:t>Sürekli</a:t>
            </a:r>
            <a:r>
              <a:rPr lang="en-US" dirty="0" smtClean="0">
                <a:cs typeface="Times New Roman" pitchFamily="18" charset="0"/>
              </a:rPr>
              <a:t>, </a:t>
            </a:r>
            <a:r>
              <a:rPr lang="tr-TR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dinamik</a:t>
            </a:r>
            <a:endParaRPr lang="tr-TR" dirty="0" smtClean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/>
            <a:r>
              <a:rPr lang="tr-TR" b="1" dirty="0" smtClean="0">
                <a:ln>
                  <a:solidFill>
                    <a:schemeClr val="tx1"/>
                  </a:solidFill>
                </a:ln>
                <a:solidFill>
                  <a:srgbClr val="C00000"/>
                </a:solidFill>
              </a:rPr>
              <a:t>Triaj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7624" y="1600200"/>
            <a:ext cx="7499176" cy="4525963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tr-TR" dirty="0" smtClean="0"/>
              <a:t>Her yaralı hızla değerlendirilir</a:t>
            </a:r>
          </a:p>
          <a:p>
            <a:pPr eaLnBrk="1" hangingPunct="1">
              <a:lnSpc>
                <a:spcPct val="150000"/>
              </a:lnSpc>
            </a:pPr>
            <a:r>
              <a:rPr lang="tr-TR" dirty="0" smtClean="0"/>
              <a:t>İlk gelen sorumludur  </a:t>
            </a:r>
          </a:p>
          <a:p>
            <a:pPr eaLnBrk="1" hangingPunct="1">
              <a:lnSpc>
                <a:spcPct val="150000"/>
              </a:lnSpc>
            </a:pPr>
            <a:r>
              <a:rPr lang="tr-TR" dirty="0" smtClean="0"/>
              <a:t>Yaralıların sınıflandırılması</a:t>
            </a:r>
          </a:p>
          <a:p>
            <a:pPr eaLnBrk="1" hangingPunct="1">
              <a:lnSpc>
                <a:spcPct val="150000"/>
              </a:lnSpc>
            </a:pPr>
            <a:r>
              <a:rPr lang="tr-TR" dirty="0" smtClean="0"/>
              <a:t>Kayıt</a:t>
            </a:r>
            <a:endParaRPr lang="en-US" dirty="0" smtClean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/>
            <a:r>
              <a:rPr lang="tr-TR" b="1" dirty="0" smtClean="0">
                <a:ln>
                  <a:solidFill>
                    <a:schemeClr val="tx1"/>
                  </a:solidFill>
                </a:ln>
                <a:solidFill>
                  <a:srgbClr val="C00000"/>
                </a:solidFill>
              </a:rPr>
              <a:t>Triaj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3608" y="1744216"/>
            <a:ext cx="7776864" cy="4853136"/>
          </a:xfrm>
        </p:spPr>
        <p:txBody>
          <a:bodyPr/>
          <a:lstStyle/>
          <a:p>
            <a:pPr eaLnBrk="1" hangingPunct="1"/>
            <a:r>
              <a:rPr lang="tr-TR" dirty="0" smtClean="0"/>
              <a:t>Hafif yaralılar polikliniklere  </a:t>
            </a:r>
          </a:p>
          <a:p>
            <a:pPr eaLnBrk="1" hangingPunct="1"/>
            <a:r>
              <a:rPr lang="tr-TR" dirty="0" smtClean="0"/>
              <a:t>Kritik hastalar için zaman ayıralım mı?</a:t>
            </a:r>
          </a:p>
          <a:p>
            <a:pPr eaLnBrk="1" hangingPunct="1"/>
            <a:r>
              <a:rPr lang="tr-TR" dirty="0" smtClean="0"/>
              <a:t>Yüzüne bakarak</a:t>
            </a:r>
            <a:endParaRPr lang="en-US" dirty="0" smtClean="0"/>
          </a:p>
          <a:p>
            <a:pPr eaLnBrk="1" hangingPunct="1"/>
            <a:r>
              <a:rPr lang="tr-TR" dirty="0" smtClean="0"/>
              <a:t>Kan testi, röntgen ?</a:t>
            </a:r>
            <a:endParaRPr lang="en-US" dirty="0" smtClean="0"/>
          </a:p>
          <a:p>
            <a:pPr eaLnBrk="1" hangingPunct="1"/>
            <a:r>
              <a:rPr lang="tr-TR" dirty="0" smtClean="0"/>
              <a:t>Kırık varsa ne yapalım ?</a:t>
            </a:r>
          </a:p>
          <a:p>
            <a:pPr eaLnBrk="1" hangingPunct="1"/>
            <a:r>
              <a:rPr lang="tr-TR" dirty="0" smtClean="0"/>
              <a:t>Asıl hastalar nerede ?</a:t>
            </a:r>
            <a:endParaRPr lang="en-US" dirty="0" smtClean="0"/>
          </a:p>
          <a:p>
            <a:pPr eaLnBrk="1" hangingPunct="1"/>
            <a:r>
              <a:rPr lang="tr-TR" dirty="0" smtClean="0"/>
              <a:t>Tatbikat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/>
            <a:r>
              <a:rPr lang="tr-TR" b="1" dirty="0" smtClean="0">
                <a:ln>
                  <a:solidFill>
                    <a:schemeClr val="tx1"/>
                  </a:solidFill>
                </a:ln>
                <a:solidFill>
                  <a:srgbClr val="C00000"/>
                </a:solidFill>
              </a:rPr>
              <a:t>Triaj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15616" y="1988840"/>
            <a:ext cx="6552728" cy="3528392"/>
          </a:xfrm>
          <a:solidFill>
            <a:schemeClr val="bg1"/>
          </a:solidFill>
          <a:ln>
            <a:noFill/>
          </a:ln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en-US" b="1" dirty="0" err="1" smtClean="0">
                <a:ln>
                  <a:solidFill>
                    <a:schemeClr val="tx1"/>
                  </a:solidFill>
                </a:ln>
                <a:solidFill>
                  <a:srgbClr val="00FF00"/>
                </a:solidFill>
              </a:rPr>
              <a:t>Ye</a:t>
            </a:r>
            <a:r>
              <a:rPr lang="en-US" b="1" dirty="0" err="1" smtClean="0">
                <a:ln>
                  <a:solidFill>
                    <a:schemeClr val="tx1"/>
                  </a:solidFill>
                </a:ln>
                <a:solidFill>
                  <a:srgbClr val="00FF00"/>
                </a:solidFill>
                <a:cs typeface="Times New Roman" pitchFamily="18" charset="0"/>
              </a:rPr>
              <a:t>şil</a:t>
            </a:r>
            <a:r>
              <a:rPr lang="tr-TR" b="1" dirty="0" smtClean="0">
                <a:solidFill>
                  <a:schemeClr val="bg1"/>
                </a:solidFill>
                <a:cs typeface="Times New Roman" pitchFamily="18" charset="0"/>
              </a:rPr>
              <a:t>		</a:t>
            </a:r>
            <a:r>
              <a:rPr lang="en-US" b="1" dirty="0" err="1" smtClean="0">
                <a:cs typeface="Times New Roman" pitchFamily="18" charset="0"/>
              </a:rPr>
              <a:t>Acelesi</a:t>
            </a:r>
            <a:r>
              <a:rPr lang="en-US" b="1" dirty="0" smtClean="0">
                <a:cs typeface="Times New Roman" pitchFamily="18" charset="0"/>
              </a:rPr>
              <a:t> </a:t>
            </a:r>
            <a:r>
              <a:rPr lang="en-US" b="1" dirty="0" err="1" smtClean="0">
                <a:cs typeface="Times New Roman" pitchFamily="18" charset="0"/>
              </a:rPr>
              <a:t>yok</a:t>
            </a:r>
            <a:endParaRPr lang="en-US" b="1" dirty="0" smtClean="0"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</a:pPr>
            <a:r>
              <a:rPr lang="en-US" b="1" dirty="0" err="1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cs typeface="Times New Roman" pitchFamily="18" charset="0"/>
              </a:rPr>
              <a:t>Sarı</a:t>
            </a:r>
            <a:r>
              <a:rPr lang="tr-TR" b="1" dirty="0" smtClean="0">
                <a:solidFill>
                  <a:srgbClr val="FFFF00"/>
                </a:solidFill>
                <a:cs typeface="Times New Roman" pitchFamily="18" charset="0"/>
              </a:rPr>
              <a:t>		</a:t>
            </a:r>
            <a:r>
              <a:rPr lang="en-US" b="1" dirty="0" smtClean="0">
                <a:cs typeface="Times New Roman" pitchFamily="18" charset="0"/>
              </a:rPr>
              <a:t>1-2 </a:t>
            </a:r>
            <a:r>
              <a:rPr lang="en-US" b="1" dirty="0" err="1" smtClean="0">
                <a:cs typeface="Times New Roman" pitchFamily="18" charset="0"/>
              </a:rPr>
              <a:t>saat</a:t>
            </a:r>
            <a:r>
              <a:rPr lang="en-US" b="1" dirty="0" smtClean="0">
                <a:cs typeface="Times New Roman" pitchFamily="18" charset="0"/>
              </a:rPr>
              <a:t> </a:t>
            </a:r>
            <a:r>
              <a:rPr lang="en-US" b="1" dirty="0" err="1" smtClean="0">
                <a:cs typeface="Times New Roman" pitchFamily="18" charset="0"/>
              </a:rPr>
              <a:t>sonra</a:t>
            </a:r>
            <a:endParaRPr lang="en-US" b="1" dirty="0" smtClean="0"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</a:pPr>
            <a:r>
              <a:rPr lang="en-US" b="1" dirty="0" err="1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cs typeface="Times New Roman" pitchFamily="18" charset="0"/>
              </a:rPr>
              <a:t>Kırmız</a:t>
            </a:r>
            <a:r>
              <a:rPr lang="tr-TR" b="1" dirty="0" smtClean="0">
                <a:solidFill>
                  <a:srgbClr val="FF0000"/>
                </a:solidFill>
                <a:cs typeface="Times New Roman" pitchFamily="18" charset="0"/>
              </a:rPr>
              <a:t>ı		</a:t>
            </a:r>
            <a:r>
              <a:rPr lang="en-US" b="1" dirty="0" smtClean="0">
                <a:cs typeface="Times New Roman" pitchFamily="18" charset="0"/>
              </a:rPr>
              <a:t>HEMEN</a:t>
            </a:r>
          </a:p>
          <a:p>
            <a:pPr eaLnBrk="1" hangingPunct="1">
              <a:lnSpc>
                <a:spcPct val="150000"/>
              </a:lnSpc>
            </a:pPr>
            <a:r>
              <a:rPr lang="tr-TR" b="1" dirty="0" smtClean="0">
                <a:ln>
                  <a:solidFill>
                    <a:schemeClr val="tx1"/>
                  </a:solidFill>
                </a:ln>
              </a:rPr>
              <a:t>Siyah</a:t>
            </a:r>
            <a:r>
              <a:rPr lang="tr-TR" b="1" dirty="0" smtClean="0"/>
              <a:t>		</a:t>
            </a:r>
            <a:r>
              <a:rPr lang="en-US" b="1" dirty="0" err="1" smtClean="0">
                <a:cs typeface="Times New Roman" pitchFamily="18" charset="0"/>
              </a:rPr>
              <a:t>Umut</a:t>
            </a:r>
            <a:r>
              <a:rPr lang="en-US" b="1" dirty="0" smtClean="0">
                <a:cs typeface="Times New Roman" pitchFamily="18" charset="0"/>
              </a:rPr>
              <a:t> </a:t>
            </a:r>
            <a:r>
              <a:rPr lang="en-US" b="1" dirty="0" err="1" smtClean="0">
                <a:cs typeface="Times New Roman" pitchFamily="18" charset="0"/>
              </a:rPr>
              <a:t>yok</a:t>
            </a:r>
            <a:r>
              <a:rPr lang="en-US" b="1" dirty="0" smtClean="0">
                <a:cs typeface="Times New Roman" pitchFamily="18" charset="0"/>
              </a:rPr>
              <a:t> !</a:t>
            </a:r>
            <a:endParaRPr lang="tr-TR" b="1" dirty="0" smtClean="0"/>
          </a:p>
          <a:p>
            <a:pPr eaLnBrk="1" hangingPunct="1">
              <a:lnSpc>
                <a:spcPct val="150000"/>
              </a:lnSpc>
            </a:pPr>
            <a:endParaRPr lang="tr-TR" b="1" dirty="0" smtClean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/>
            <a:r>
              <a:rPr lang="tr-TR" b="1" dirty="0" smtClean="0">
                <a:ln>
                  <a:solidFill>
                    <a:schemeClr val="tx1"/>
                  </a:solidFill>
                </a:ln>
                <a:solidFill>
                  <a:srgbClr val="C00000"/>
                </a:solidFill>
              </a:rPr>
              <a:t>Triaj Kartları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411760" y="1556792"/>
            <a:ext cx="4033838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None/>
            </a:pPr>
            <a:r>
              <a:rPr lang="tr-TR" sz="2800" b="1" dirty="0" smtClean="0"/>
              <a:t>100 yaralı: 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tr-TR" sz="2800" b="1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800" b="1" dirty="0" smtClean="0"/>
              <a:t>   60.......Yeşil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800" b="1" dirty="0" smtClean="0"/>
              <a:t>   20.......Sarı				  5.........Kırmızı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800" b="1" dirty="0" smtClean="0"/>
              <a:t>   15.......Siyah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tr-TR" sz="2800" b="1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400" b="1" dirty="0" smtClean="0"/>
              <a:t>		 </a:t>
            </a:r>
          </a:p>
          <a:p>
            <a:pPr eaLnBrk="1" hangingPunct="1">
              <a:lnSpc>
                <a:spcPct val="90000"/>
              </a:lnSpc>
            </a:pPr>
            <a:endParaRPr lang="tr-TR" sz="2800" b="1" dirty="0" smtClean="0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/>
            <a:r>
              <a:rPr lang="tr-TR" b="1" dirty="0" smtClean="0">
                <a:ln>
                  <a:solidFill>
                    <a:schemeClr val="tx1"/>
                  </a:solidFill>
                </a:ln>
                <a:solidFill>
                  <a:srgbClr val="C00000"/>
                </a:solidFill>
              </a:rPr>
              <a:t>Alan </a:t>
            </a:r>
            <a:r>
              <a:rPr lang="tr-TR" b="1" dirty="0" err="1" smtClean="0">
                <a:ln>
                  <a:solidFill>
                    <a:schemeClr val="tx1"/>
                  </a:solidFill>
                </a:ln>
                <a:solidFill>
                  <a:srgbClr val="C00000"/>
                </a:solidFill>
              </a:rPr>
              <a:t>Triajı</a:t>
            </a:r>
            <a:endParaRPr lang="tr-TR" b="1" dirty="0" smtClean="0">
              <a:ln>
                <a:solidFill>
                  <a:schemeClr val="tx1"/>
                </a:solidFill>
              </a:ln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12776"/>
            <a:ext cx="8229600" cy="4752528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 smtClean="0"/>
              <a:t>Simple  triage  and  rapid  treatment</a:t>
            </a:r>
          </a:p>
          <a:p>
            <a:pPr eaLnBrk="1" hangingPunct="1">
              <a:buFontTx/>
              <a:buNone/>
            </a:pPr>
            <a:r>
              <a:rPr lang="tr-TR" dirty="0" smtClean="0"/>
              <a:t>		</a:t>
            </a:r>
            <a:r>
              <a:rPr lang="en-US" dirty="0" err="1" smtClean="0"/>
              <a:t>Solunum</a:t>
            </a:r>
            <a:endParaRPr lang="en-US" dirty="0" smtClean="0"/>
          </a:p>
          <a:p>
            <a:pPr eaLnBrk="1" hangingPunct="1">
              <a:buFontTx/>
              <a:buNone/>
            </a:pPr>
            <a:r>
              <a:rPr lang="tr-TR" dirty="0" smtClean="0"/>
              <a:t>		</a:t>
            </a:r>
            <a:r>
              <a:rPr lang="en-US" dirty="0" err="1" smtClean="0"/>
              <a:t>Dola</a:t>
            </a:r>
            <a:r>
              <a:rPr lang="tr-TR" dirty="0" err="1" smtClean="0"/>
              <a:t>şı</a:t>
            </a:r>
            <a:r>
              <a:rPr lang="en-US" dirty="0" smtClean="0">
                <a:cs typeface="Times New Roman" pitchFamily="18" charset="0"/>
              </a:rPr>
              <a:t>m</a:t>
            </a:r>
          </a:p>
          <a:p>
            <a:pPr eaLnBrk="1" hangingPunct="1">
              <a:buFontTx/>
              <a:buNone/>
            </a:pPr>
            <a:r>
              <a:rPr lang="tr-TR" dirty="0" smtClean="0">
                <a:cs typeface="Times New Roman" pitchFamily="18" charset="0"/>
              </a:rPr>
              <a:t>		</a:t>
            </a:r>
            <a:r>
              <a:rPr lang="en-US" dirty="0" smtClean="0">
                <a:cs typeface="Times New Roman" pitchFamily="18" charset="0"/>
              </a:rPr>
              <a:t>Mental  durum</a:t>
            </a:r>
          </a:p>
          <a:p>
            <a:pPr eaLnBrk="1" hangingPunct="1"/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Havayolu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tr-TR" dirty="0" smtClean="0"/>
              <a:t>açılır</a:t>
            </a:r>
            <a:r>
              <a:rPr lang="en-US" dirty="0" smtClean="0">
                <a:cs typeface="Times New Roman" pitchFamily="18" charset="0"/>
              </a:rPr>
              <a:t> </a:t>
            </a:r>
          </a:p>
          <a:p>
            <a:pPr eaLnBrk="1" hangingPunct="1"/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Kanayan</a:t>
            </a:r>
            <a:r>
              <a:rPr lang="en-US" dirty="0" smtClean="0">
                <a:cs typeface="Times New Roman" pitchFamily="18" charset="0"/>
              </a:rPr>
              <a:t>  </a:t>
            </a:r>
            <a:r>
              <a:rPr lang="en-US" dirty="0" err="1" smtClean="0">
                <a:cs typeface="Times New Roman" pitchFamily="18" charset="0"/>
              </a:rPr>
              <a:t>yere</a:t>
            </a:r>
            <a:r>
              <a:rPr lang="en-US" dirty="0" smtClean="0">
                <a:cs typeface="Times New Roman" pitchFamily="18" charset="0"/>
              </a:rPr>
              <a:t>  </a:t>
            </a:r>
            <a:r>
              <a:rPr lang="en-US" dirty="0" err="1" smtClean="0">
                <a:cs typeface="Times New Roman" pitchFamily="18" charset="0"/>
              </a:rPr>
              <a:t>direkt</a:t>
            </a:r>
            <a:r>
              <a:rPr lang="en-US" dirty="0" smtClean="0">
                <a:cs typeface="Times New Roman" pitchFamily="18" charset="0"/>
              </a:rPr>
              <a:t>  </a:t>
            </a:r>
            <a:r>
              <a:rPr lang="en-US" dirty="0" err="1" smtClean="0">
                <a:cs typeface="Times New Roman" pitchFamily="18" charset="0"/>
              </a:rPr>
              <a:t>bası</a:t>
            </a:r>
            <a:endParaRPr lang="tr-TR" dirty="0" smtClean="0"/>
          </a:p>
          <a:p>
            <a:pPr eaLnBrk="1" hangingPunct="1">
              <a:buFontTx/>
              <a:buNone/>
            </a:pPr>
            <a:endParaRPr lang="tr-TR" b="1" dirty="0" smtClean="0"/>
          </a:p>
          <a:p>
            <a:pPr eaLnBrk="1" hangingPunct="1"/>
            <a:endParaRPr lang="tr-TR" dirty="0" smtClean="0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/>
            <a:r>
              <a:rPr lang="tr-TR" b="1" dirty="0" smtClean="0">
                <a:ln>
                  <a:solidFill>
                    <a:schemeClr val="tx1"/>
                  </a:solidFill>
                </a:ln>
                <a:solidFill>
                  <a:srgbClr val="C00000"/>
                </a:solidFill>
              </a:rPr>
              <a:t>Triaj - Start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arsayılan Tasarım">
  <a:themeElements>
    <a:clrScheme name="Varsayılan Tasarı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arsayılan Tasarı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arsayılan Tasarım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1694</TotalTime>
  <Words>834</Words>
  <Application>Microsoft Office PowerPoint</Application>
  <PresentationFormat>Ekran Gösterisi (4:3)</PresentationFormat>
  <Paragraphs>298</Paragraphs>
  <Slides>32</Slides>
  <Notes>16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32</vt:i4>
      </vt:variant>
    </vt:vector>
  </HeadingPairs>
  <TitlesOfParts>
    <vt:vector size="33" baseType="lpstr">
      <vt:lpstr>Varsayılan Tasarım</vt:lpstr>
      <vt:lpstr>Hastane Afet Planı ve Acil Servis Organizasyonu</vt:lpstr>
      <vt:lpstr>Tanım</vt:lpstr>
      <vt:lpstr>Afetler</vt:lpstr>
      <vt:lpstr>Triaj</vt:lpstr>
      <vt:lpstr>Triaj</vt:lpstr>
      <vt:lpstr>Triaj</vt:lpstr>
      <vt:lpstr>Triaj Kartları</vt:lpstr>
      <vt:lpstr>Alan Triajı</vt:lpstr>
      <vt:lpstr>Triaj - Start</vt:lpstr>
      <vt:lpstr>Triaj</vt:lpstr>
      <vt:lpstr>Acil Yönetim Sistemi ‘ASY’</vt:lpstr>
      <vt:lpstr>ASY Kurulma Nedenleri</vt:lpstr>
      <vt:lpstr>ASY Organizasyon Kuralları</vt:lpstr>
      <vt:lpstr>2 Tip Komuta Sistemi</vt:lpstr>
      <vt:lpstr>NEDEN PLAN?</vt:lpstr>
      <vt:lpstr>HAP Nedir?</vt:lpstr>
      <vt:lpstr>Slayt 17</vt:lpstr>
      <vt:lpstr>HAP Yönetmeliği</vt:lpstr>
      <vt:lpstr>HAP Hazırlanırken</vt:lpstr>
      <vt:lpstr>HAP - Özellikler</vt:lpstr>
      <vt:lpstr> Önceden Belirlenmiş Yönetim Şeması </vt:lpstr>
      <vt:lpstr>Operasyon Birimi Operasyon Şefi</vt:lpstr>
      <vt:lpstr>HAP</vt:lpstr>
      <vt:lpstr>Planın Çalışması İçin.....</vt:lpstr>
      <vt:lpstr>Planın Çalışması İçin.....</vt:lpstr>
      <vt:lpstr>Planın Çalışması İçin.....</vt:lpstr>
      <vt:lpstr>HAP’ın Güncellenmesi</vt:lpstr>
      <vt:lpstr>Günceleme…</vt:lpstr>
      <vt:lpstr>Günceleme…</vt:lpstr>
      <vt:lpstr>Tatbikatlar</vt:lpstr>
      <vt:lpstr>Tatbikatlar</vt:lpstr>
      <vt:lpstr>Slayt 32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MetinKG</dc:creator>
  <cp:lastModifiedBy>MetinKG</cp:lastModifiedBy>
  <cp:revision>269</cp:revision>
  <dcterms:created xsi:type="dcterms:W3CDTF">2005-01-31T10:44:08Z</dcterms:created>
  <dcterms:modified xsi:type="dcterms:W3CDTF">2017-11-21T10:23:02Z</dcterms:modified>
</cp:coreProperties>
</file>