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2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2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3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23/02/19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9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23/02/19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23/02/19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23/02/19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4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4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23/02/19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23/02/19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2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2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706" y="1240041"/>
            <a:ext cx="644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800000"/>
                </a:solidFill>
              </a:rPr>
              <a:t>CONDITION OF ENGLAND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597" y="1947927"/>
            <a:ext cx="7521973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Factories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16 </a:t>
            </a:r>
            <a:r>
              <a:rPr lang="tr-TR" sz="2400" b="1" dirty="0" err="1" smtClean="0"/>
              <a:t>hour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shifts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Low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wages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Dangerous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working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conditions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Massive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poverty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Human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waste</a:t>
            </a:r>
            <a:r>
              <a:rPr lang="tr-TR" sz="2400" b="1" dirty="0" smtClean="0"/>
              <a:t> &amp; </a:t>
            </a:r>
            <a:r>
              <a:rPr lang="tr-TR" sz="2400" b="1" dirty="0" err="1" smtClean="0"/>
              <a:t>misery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Strikes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Lockouts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Unions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Riots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777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The strike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800" b="1" dirty="0" smtClean="0"/>
              <a:t>How does Higgins explain their reasons for going on a strike?</a:t>
            </a:r>
          </a:p>
          <a:p>
            <a:pPr indent="0">
              <a:buNone/>
            </a:pPr>
            <a:r>
              <a:rPr lang="en-US" sz="2800" b="1" dirty="0" smtClean="0"/>
              <a:t>What other viewpoints does Gaskell present?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622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Different viewpoints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05843"/>
            <a:ext cx="6400800" cy="3048001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sz="2400" b="1" dirty="0" smtClean="0"/>
              <a:t>Boucher</a:t>
            </a:r>
          </a:p>
          <a:p>
            <a:pPr indent="0">
              <a:buNone/>
            </a:pPr>
            <a:r>
              <a:rPr lang="en-US" sz="2400" b="1" dirty="0" err="1" smtClean="0"/>
              <a:t>Bessy</a:t>
            </a:r>
            <a:endParaRPr lang="en-US" sz="2400" b="1" dirty="0" smtClean="0"/>
          </a:p>
          <a:p>
            <a:pPr indent="0">
              <a:buNone/>
            </a:pPr>
            <a:r>
              <a:rPr lang="en-US" sz="2400" b="1" dirty="0" err="1" smtClean="0"/>
              <a:t>Mr</a:t>
            </a:r>
            <a:r>
              <a:rPr lang="en-US" sz="2400" b="1" dirty="0" smtClean="0"/>
              <a:t> Thornton</a:t>
            </a:r>
          </a:p>
          <a:p>
            <a:pPr indent="0">
              <a:buNone/>
            </a:pPr>
            <a:r>
              <a:rPr lang="en-US" sz="2400" b="1" dirty="0" err="1" smtClean="0"/>
              <a:t>Mrs</a:t>
            </a:r>
            <a:r>
              <a:rPr lang="en-US" sz="2400" b="1" dirty="0" smtClean="0"/>
              <a:t> Thornton</a:t>
            </a:r>
          </a:p>
          <a:p>
            <a:pPr indent="0">
              <a:buNone/>
            </a:pPr>
            <a:r>
              <a:rPr lang="en-US" sz="2400" b="1" dirty="0" err="1" smtClean="0"/>
              <a:t>Mr</a:t>
            </a:r>
            <a:r>
              <a:rPr lang="en-US" sz="2400" b="1" dirty="0" smtClean="0"/>
              <a:t> Hale</a:t>
            </a:r>
          </a:p>
          <a:p>
            <a:pPr indent="0">
              <a:buNone/>
            </a:pPr>
            <a:r>
              <a:rPr lang="en-US" sz="2400" b="1" dirty="0" smtClean="0"/>
              <a:t>Margaret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7043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Chapter 22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66" y="2210481"/>
            <a:ext cx="7359160" cy="342244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b="1" dirty="0" smtClean="0"/>
              <a:t>How does Margaret mediate between the angry mob and </a:t>
            </a:r>
            <a:r>
              <a:rPr lang="en-US" sz="2400" b="1" dirty="0" err="1" smtClean="0"/>
              <a:t>Mr</a:t>
            </a:r>
            <a:r>
              <a:rPr lang="en-US" sz="2400" b="1" dirty="0" smtClean="0"/>
              <a:t> Thornton?</a:t>
            </a:r>
          </a:p>
          <a:p>
            <a:pPr indent="0">
              <a:buNone/>
            </a:pPr>
            <a:r>
              <a:rPr lang="en-US" sz="2400" b="1" dirty="0" smtClean="0"/>
              <a:t>Does she succeed? Why/Why not?</a:t>
            </a:r>
          </a:p>
          <a:p>
            <a:pPr indent="0">
              <a:buNone/>
            </a:pPr>
            <a:r>
              <a:rPr lang="en-US" sz="2400" b="1" dirty="0" smtClean="0"/>
              <a:t>What are the consequences of the workers’ action in this scene?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797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The relationship between </a:t>
            </a:r>
            <a:r>
              <a:rPr lang="en-US" sz="2400" b="1" dirty="0" err="1" smtClean="0">
                <a:solidFill>
                  <a:srgbClr val="800000"/>
                </a:solidFill>
              </a:rPr>
              <a:t>higgins</a:t>
            </a:r>
            <a:r>
              <a:rPr lang="en-US" sz="2400" b="1" dirty="0" smtClean="0">
                <a:solidFill>
                  <a:srgbClr val="800000"/>
                </a:solidFill>
              </a:rPr>
              <a:t> &amp; the hales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2"/>
            <a:ext cx="6400800" cy="3096837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charset="2"/>
              <a:buChar char="v"/>
            </a:pPr>
            <a:r>
              <a:rPr lang="is-IS" sz="2800" b="1" dirty="0" smtClean="0"/>
              <a:t>Actual communication between Mr Hale and Higgins.</a:t>
            </a:r>
          </a:p>
          <a:p>
            <a:pPr marL="457200" indent="-457200" algn="just">
              <a:buFont typeface="Wingdings" charset="2"/>
              <a:buChar char="v"/>
            </a:pPr>
            <a:r>
              <a:rPr lang="is-IS" sz="2800" b="1" dirty="0" smtClean="0"/>
              <a:t>The symbolic significance of the prayer scene in the Hale house.</a:t>
            </a:r>
          </a:p>
          <a:p>
            <a:pPr marL="457200" indent="-457200" algn="just">
              <a:buFont typeface="Wingdings" charset="2"/>
              <a:buChar char="v"/>
            </a:pPr>
            <a:r>
              <a:rPr lang="is-IS" sz="2800" b="1" dirty="0" smtClean="0"/>
              <a:t>Margaret’s persuasion of Higgins.</a:t>
            </a:r>
            <a:endParaRPr lang="is-IS" sz="2800" b="1" dirty="0"/>
          </a:p>
        </p:txBody>
      </p:sp>
    </p:spTree>
    <p:extLst>
      <p:ext uri="{BB962C8B-B14F-4D97-AF65-F5344CB8AC3E}">
        <p14:creationId xmlns:p14="http://schemas.microsoft.com/office/powerpoint/2010/main" val="178850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724" y="1155889"/>
            <a:ext cx="698468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does 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Thornton decide to hire Higgins? What has changed?</a:t>
            </a:r>
          </a:p>
          <a:p>
            <a:endParaRPr lang="en-US" sz="2800" b="1" dirty="0"/>
          </a:p>
          <a:p>
            <a:r>
              <a:rPr lang="en-US" sz="2800" b="1" dirty="0" smtClean="0"/>
              <a:t>How does their relationship transform after that?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What other steps does 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Thornton take?</a:t>
            </a:r>
          </a:p>
          <a:p>
            <a:endParaRPr lang="en-US" sz="2800" b="1" dirty="0"/>
          </a:p>
          <a:p>
            <a:r>
              <a:rPr lang="en-US" sz="2800" b="1" dirty="0" smtClean="0"/>
              <a:t>What message does Gaskell give through the relationship between 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Thornton and Higgins?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545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413" y="3212565"/>
            <a:ext cx="706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		</a:t>
            </a:r>
            <a:endParaRPr lang="en-US" sz="2800" b="1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accent4">
                    <a:lumMod val="75000"/>
                  </a:schemeClr>
                </a:solidFill>
              </a:rPr>
              <a:t>NORTH &amp; </a:t>
            </a:r>
            <a:r>
              <a:rPr lang="tr-TR" sz="4000" b="1" dirty="0" err="1" smtClean="0">
                <a:solidFill>
                  <a:schemeClr val="accent4">
                    <a:lumMod val="75000"/>
                  </a:schemeClr>
                </a:solidFill>
              </a:rPr>
              <a:t>sOUTH</a:t>
            </a:r>
            <a:endParaRPr lang="tr-TR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clash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between</a:t>
            </a:r>
            <a:endParaRPr lang="tr-TR" sz="2400" b="1" dirty="0" smtClean="0"/>
          </a:p>
          <a:p>
            <a:pPr>
              <a:buNone/>
            </a:pPr>
            <a:r>
              <a:rPr lang="tr-TR" sz="2400" b="1" dirty="0" smtClean="0"/>
              <a:t>	</a:t>
            </a:r>
            <a:r>
              <a:rPr lang="tr-TR" sz="2400" b="1" dirty="0" err="1" smtClean="0"/>
              <a:t>capital</a:t>
            </a:r>
            <a:r>
              <a:rPr lang="tr-TR" sz="2400" b="1" dirty="0" smtClean="0"/>
              <a:t> &amp; </a:t>
            </a:r>
            <a:r>
              <a:rPr lang="tr-TR" sz="2400" b="1" dirty="0" err="1" smtClean="0"/>
              <a:t>labour</a:t>
            </a:r>
            <a:endParaRPr lang="tr-TR" sz="2400" b="1" dirty="0" smtClean="0"/>
          </a:p>
          <a:p>
            <a:pPr>
              <a:buNone/>
            </a:pP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differences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between</a:t>
            </a:r>
            <a:endParaRPr lang="tr-TR" sz="2400" b="1" dirty="0" smtClean="0"/>
          </a:p>
          <a:p>
            <a:pPr>
              <a:buNone/>
            </a:pPr>
            <a:r>
              <a:rPr lang="tr-TR" sz="2400" b="1" dirty="0" smtClean="0"/>
              <a:t>	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north</a:t>
            </a:r>
            <a:r>
              <a:rPr lang="tr-TR" sz="2400" b="1" dirty="0" smtClean="0"/>
              <a:t> &amp;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south</a:t>
            </a:r>
            <a:endParaRPr lang="tr-TR" sz="2400" b="1" dirty="0" smtClean="0"/>
          </a:p>
          <a:p>
            <a:pPr>
              <a:buNone/>
            </a:pPr>
            <a:r>
              <a:rPr lang="tr-TR" sz="2400" b="1" dirty="0" smtClean="0"/>
              <a:t>	</a:t>
            </a:r>
            <a:r>
              <a:rPr lang="tr-TR" sz="2400" b="1" dirty="0" err="1" smtClean="0"/>
              <a:t>employers</a:t>
            </a:r>
            <a:r>
              <a:rPr lang="tr-TR" sz="2400" b="1" dirty="0" smtClean="0"/>
              <a:t> &amp; </a:t>
            </a:r>
            <a:r>
              <a:rPr lang="tr-TR" sz="2400" b="1" dirty="0" err="1" smtClean="0"/>
              <a:t>employees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86156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i="1" dirty="0" err="1" smtClean="0">
                <a:solidFill>
                  <a:srgbClr val="800000"/>
                </a:solidFill>
              </a:rPr>
              <a:t>Margaret</a:t>
            </a:r>
            <a:r>
              <a:rPr lang="tr-TR" sz="4000" b="1" i="1" dirty="0" smtClean="0">
                <a:solidFill>
                  <a:srgbClr val="800000"/>
                </a:solidFill>
              </a:rPr>
              <a:t> hale</a:t>
            </a:r>
            <a:endParaRPr lang="en-US" sz="4000" b="1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v"/>
            </a:pPr>
            <a:r>
              <a:rPr lang="tr-TR" sz="2000" b="1" dirty="0" smtClean="0"/>
              <a:t>A </a:t>
            </a:r>
            <a:r>
              <a:rPr lang="tr-TR" sz="2000" b="1" dirty="0" err="1" smtClean="0"/>
              <a:t>mediator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between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classes</a:t>
            </a:r>
            <a:endParaRPr lang="en-US" sz="2000" b="1" dirty="0"/>
          </a:p>
          <a:p>
            <a:pPr marL="342900" indent="-342900">
              <a:buFont typeface="Wingdings" charset="2"/>
              <a:buChar char="v"/>
            </a:pPr>
            <a:r>
              <a:rPr lang="tr-TR" sz="2000" b="1" dirty="0" smtClean="0"/>
              <a:t>A </a:t>
            </a:r>
            <a:r>
              <a:rPr lang="tr-TR" sz="2000" b="1" dirty="0" err="1" smtClean="0"/>
              <a:t>means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reconciliation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between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working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class</a:t>
            </a:r>
            <a:r>
              <a:rPr lang="tr-TR" sz="2000" b="1" dirty="0" smtClean="0"/>
              <a:t> &amp;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capitalist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manufacturers</a:t>
            </a:r>
            <a:endParaRPr lang="tr-TR" sz="2000" b="1" dirty="0" smtClean="0"/>
          </a:p>
          <a:p>
            <a:pPr marL="342900" indent="-342900">
              <a:buFont typeface="Wingdings" charset="2"/>
              <a:buChar char="v"/>
            </a:pPr>
            <a:endParaRPr lang="tr-TR" sz="2000" b="1" dirty="0" smtClean="0"/>
          </a:p>
          <a:p>
            <a:pPr marL="342900" indent="-342900">
              <a:buNone/>
            </a:pPr>
            <a:r>
              <a:rPr lang="tr-TR" sz="2000" b="1" dirty="0" err="1" smtClean="0"/>
              <a:t>Why</a:t>
            </a:r>
            <a:r>
              <a:rPr lang="tr-TR" sz="2000" b="1" dirty="0" smtClean="0"/>
              <a:t> her?</a:t>
            </a:r>
            <a:endParaRPr lang="en-US" sz="2000" b="1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6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err="1" smtClean="0">
                <a:solidFill>
                  <a:srgbClr val="800000"/>
                </a:solidFill>
              </a:rPr>
              <a:t>The</a:t>
            </a:r>
            <a:r>
              <a:rPr lang="tr-TR" sz="4000" b="1" dirty="0" smtClean="0">
                <a:solidFill>
                  <a:srgbClr val="800000"/>
                </a:solidFill>
              </a:rPr>
              <a:t> </a:t>
            </a:r>
            <a:r>
              <a:rPr lang="tr-TR" sz="4000" b="1" dirty="0" err="1" smtClean="0">
                <a:solidFill>
                  <a:srgbClr val="800000"/>
                </a:solidFill>
              </a:rPr>
              <a:t>battle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 </a:t>
            </a:r>
            <a:r>
              <a:rPr lang="tr-TR" sz="2000" b="1" dirty="0" smtClean="0"/>
              <a:t>John </a:t>
            </a:r>
            <a:r>
              <a:rPr lang="tr-TR" sz="2000" b="1" dirty="0" err="1" smtClean="0"/>
              <a:t>Thornton</a:t>
            </a:r>
            <a:r>
              <a:rPr lang="tr-TR" sz="2000" b="1" dirty="0" smtClean="0"/>
              <a:t>: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capitalist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rich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manufacturer</a:t>
            </a:r>
            <a:r>
              <a:rPr lang="tr-TR" sz="2000" b="1" dirty="0" smtClean="0"/>
              <a:t>)</a:t>
            </a:r>
          </a:p>
          <a:p>
            <a:r>
              <a:rPr lang="tr-TR" sz="2000" b="1" dirty="0" smtClean="0"/>
              <a:t> </a:t>
            </a:r>
            <a:r>
              <a:rPr lang="tr-TR" sz="2000" b="1" dirty="0" err="1" smtClean="0"/>
              <a:t>Nicholas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Higgins</a:t>
            </a:r>
            <a:r>
              <a:rPr lang="tr-TR" sz="2000" b="1" dirty="0" smtClean="0"/>
              <a:t>: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poor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suffering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labourer</a:t>
            </a:r>
            <a:endParaRPr lang="tr-TR" sz="2000" b="1" dirty="0" smtClean="0"/>
          </a:p>
          <a:p>
            <a:r>
              <a:rPr lang="tr-TR" sz="2000" b="1" dirty="0" smtClean="0"/>
              <a:t> </a:t>
            </a:r>
            <a:r>
              <a:rPr lang="tr-TR" sz="2000" b="1" dirty="0" err="1" smtClean="0"/>
              <a:t>Boucher</a:t>
            </a:r>
            <a:r>
              <a:rPr lang="tr-TR" sz="2000" b="1" dirty="0" smtClean="0"/>
              <a:t>: </a:t>
            </a:r>
            <a:r>
              <a:rPr lang="tr-TR" sz="2000" b="1" dirty="0" err="1" smtClean="0"/>
              <a:t>representative</a:t>
            </a:r>
            <a:r>
              <a:rPr lang="tr-TR" sz="2000" b="1" dirty="0" smtClean="0"/>
              <a:t> of a </a:t>
            </a:r>
            <a:r>
              <a:rPr lang="tr-TR" sz="2000" b="1" dirty="0" err="1" smtClean="0"/>
              <a:t>different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kind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worker</a:t>
            </a:r>
            <a:endParaRPr lang="tr-TR" sz="2000" b="1" dirty="0" smtClean="0"/>
          </a:p>
          <a:p>
            <a:r>
              <a:rPr lang="tr-TR" sz="2000" b="1" dirty="0" smtClean="0"/>
              <a:t> </a:t>
            </a:r>
            <a:r>
              <a:rPr lang="tr-TR" sz="2000" b="1" dirty="0" err="1" smtClean="0"/>
              <a:t>Bessy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Higgins</a:t>
            </a:r>
            <a:r>
              <a:rPr lang="tr-TR" sz="2000" b="1" dirty="0" smtClean="0"/>
              <a:t>: </a:t>
            </a:r>
            <a:r>
              <a:rPr lang="tr-TR" sz="2000" b="1" dirty="0" err="1" smtClean="0"/>
              <a:t>symbol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victims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industrialisation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64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9038" y="1628012"/>
            <a:ext cx="6479968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sz="2400" b="1" dirty="0" smtClean="0"/>
              <a:t> </a:t>
            </a:r>
            <a:r>
              <a:rPr lang="en-US" dirty="0" smtClean="0"/>
              <a:t> </a:t>
            </a:r>
            <a:r>
              <a:rPr lang="en-US" sz="2400" b="1" u="sng" dirty="0" smtClean="0"/>
              <a:t>Chapters 1-6:</a:t>
            </a:r>
            <a:r>
              <a:rPr lang="en-US" sz="2400" b="1" dirty="0" smtClean="0"/>
              <a:t> Life in the country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The Hale family moves from </a:t>
            </a:r>
            <a:r>
              <a:rPr lang="en-US" sz="2400" b="1" dirty="0" err="1" smtClean="0"/>
              <a:t>Helstone</a:t>
            </a:r>
            <a:r>
              <a:rPr lang="en-US" sz="2400" b="1" dirty="0" smtClean="0"/>
              <a:t> to   Milton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sz="2400" b="1" dirty="0"/>
              <a:t> </a:t>
            </a:r>
            <a:r>
              <a:rPr lang="en-US" sz="2400" b="1" u="sng" dirty="0" smtClean="0"/>
              <a:t>Chapter 7:</a:t>
            </a:r>
            <a:r>
              <a:rPr lang="en-US" sz="2400" b="1" dirty="0" smtClean="0"/>
              <a:t> First impressions of the north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Change of roles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sz="2400" b="1" dirty="0"/>
              <a:t> </a:t>
            </a:r>
            <a:r>
              <a:rPr lang="en-US" sz="2400" b="1" u="sng" dirty="0" smtClean="0"/>
              <a:t>Chapter 8:</a:t>
            </a:r>
            <a:r>
              <a:rPr lang="en-US" sz="2400" b="1" dirty="0" smtClean="0"/>
              <a:t> Education in the north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Margaret’s role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565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974" y="1416371"/>
            <a:ext cx="68544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Chapter 10</a:t>
            </a:r>
          </a:p>
          <a:p>
            <a:endParaRPr lang="en-US" sz="2800" b="1" dirty="0"/>
          </a:p>
          <a:p>
            <a:r>
              <a:rPr lang="en-US" sz="2400" b="1" dirty="0" smtClean="0">
                <a:solidFill>
                  <a:srgbClr val="000000"/>
                </a:solidFill>
              </a:rPr>
              <a:t>Margaret begins to educate </a:t>
            </a:r>
            <a:r>
              <a:rPr lang="en-US" sz="2400" b="1" dirty="0" err="1" smtClean="0">
                <a:solidFill>
                  <a:srgbClr val="000000"/>
                </a:solidFill>
              </a:rPr>
              <a:t>Mr</a:t>
            </a:r>
            <a:r>
              <a:rPr lang="en-US" sz="2400" b="1" dirty="0" smtClean="0">
                <a:solidFill>
                  <a:srgbClr val="000000"/>
                </a:solidFill>
              </a:rPr>
              <a:t> Thornton.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Her observations: a comparison of the south and the north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Thornton explains the history of “the battle”.</a:t>
            </a:r>
          </a:p>
        </p:txBody>
      </p:sp>
    </p:spTree>
    <p:extLst>
      <p:ext uri="{BB962C8B-B14F-4D97-AF65-F5344CB8AC3E}">
        <p14:creationId xmlns:p14="http://schemas.microsoft.com/office/powerpoint/2010/main" val="78635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9867" y="1495516"/>
            <a:ext cx="71556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Chapter 13</a:t>
            </a:r>
          </a:p>
          <a:p>
            <a:endParaRPr lang="en-US" sz="2800" b="1" dirty="0">
              <a:solidFill>
                <a:srgbClr val="800000"/>
              </a:solidFill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</a:rPr>
              <a:t>Bessy</a:t>
            </a:r>
            <a:r>
              <a:rPr lang="en-US" sz="2400" b="1" dirty="0" smtClean="0">
                <a:solidFill>
                  <a:srgbClr val="000000"/>
                </a:solidFill>
              </a:rPr>
              <a:t> Higgins: a victim of </a:t>
            </a:r>
            <a:r>
              <a:rPr lang="en-US" sz="2400" b="1" dirty="0" err="1" smtClean="0">
                <a:solidFill>
                  <a:srgbClr val="000000"/>
                </a:solidFill>
              </a:rPr>
              <a:t>industrialisation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800000"/>
                </a:solidFill>
              </a:rPr>
              <a:t>Chapter 14</a:t>
            </a:r>
          </a:p>
          <a:p>
            <a:endParaRPr lang="en-US" sz="2800" b="1" dirty="0">
              <a:solidFill>
                <a:srgbClr val="8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Frederick’s story: Who is he &amp; how is his story related to the main story? 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8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255" y="1693134"/>
            <a:ext cx="69358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does </a:t>
            </a:r>
            <a:r>
              <a:rPr lang="en-US" sz="2800" b="1" dirty="0" err="1" smtClean="0"/>
              <a:t>Mrs</a:t>
            </a:r>
            <a:r>
              <a:rPr lang="en-US" sz="2800" b="1" dirty="0" smtClean="0"/>
              <a:t> Thornton interpret the problem?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How is her point of view different from her son’s?</a:t>
            </a:r>
          </a:p>
          <a:p>
            <a:endParaRPr lang="en-US" sz="2800" b="1" dirty="0"/>
          </a:p>
          <a:p>
            <a:r>
              <a:rPr lang="en-US" sz="2800" b="1" dirty="0" smtClean="0"/>
              <a:t>What is 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Thornton’s main mistake?</a:t>
            </a:r>
          </a:p>
          <a:p>
            <a:endParaRPr lang="en-US" sz="2800" b="1" dirty="0"/>
          </a:p>
          <a:p>
            <a:r>
              <a:rPr lang="en-US" sz="2800" b="1" dirty="0" smtClean="0"/>
              <a:t>What is the main reason of the battle?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978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Lack of Communication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85950" lvl="3" indent="-285750">
              <a:buFont typeface="Wingdings" charset="2"/>
              <a:buChar char="²"/>
            </a:pPr>
            <a:r>
              <a:rPr lang="en-US" sz="2800" b="1" dirty="0" smtClean="0"/>
              <a:t> Alienation</a:t>
            </a:r>
          </a:p>
          <a:p>
            <a:pPr lvl="3" indent="0">
              <a:buNone/>
            </a:pPr>
            <a:endParaRPr lang="en-US" sz="2800" b="1" dirty="0" smtClean="0"/>
          </a:p>
          <a:p>
            <a:pPr marL="1885950" lvl="3" indent="-285750">
              <a:buFont typeface="Wingdings" charset="2"/>
              <a:buChar char="²"/>
            </a:pPr>
            <a:r>
              <a:rPr lang="en-US" sz="2800" b="1" dirty="0" smtClean="0"/>
              <a:t> Indifference</a:t>
            </a:r>
          </a:p>
          <a:p>
            <a:pPr lvl="3" indent="0">
              <a:buNone/>
            </a:pPr>
            <a:endParaRPr lang="en-US" sz="2800" b="1" dirty="0" smtClean="0"/>
          </a:p>
          <a:p>
            <a:pPr marL="1885950" lvl="3" indent="-285750">
              <a:buFont typeface="Wingdings" charset="2"/>
              <a:buChar char="²"/>
            </a:pPr>
            <a:r>
              <a:rPr lang="en-US" sz="2800" b="1" dirty="0" smtClean="0"/>
              <a:t> Ignorance</a:t>
            </a:r>
          </a:p>
          <a:p>
            <a:pPr lvl="3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2721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753</TotalTime>
  <Words>389</Words>
  <Application>Microsoft Macintosh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PowerPoint Presentation</vt:lpstr>
      <vt:lpstr>NORTH &amp; sOUTH</vt:lpstr>
      <vt:lpstr>Margaret hale</vt:lpstr>
      <vt:lpstr>The battle</vt:lpstr>
      <vt:lpstr>PowerPoint Presentation</vt:lpstr>
      <vt:lpstr>PowerPoint Presentation</vt:lpstr>
      <vt:lpstr>PowerPoint Presentation</vt:lpstr>
      <vt:lpstr>PowerPoint Presentation</vt:lpstr>
      <vt:lpstr>Lack of Communication</vt:lpstr>
      <vt:lpstr>The strike</vt:lpstr>
      <vt:lpstr>Different viewpoints</vt:lpstr>
      <vt:lpstr>Chapter 22</vt:lpstr>
      <vt:lpstr>The relationship between higgins &amp; the hales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49</cp:revision>
  <dcterms:created xsi:type="dcterms:W3CDTF">2016-02-08T12:30:09Z</dcterms:created>
  <dcterms:modified xsi:type="dcterms:W3CDTF">2019-02-23T13:16:31Z</dcterms:modified>
</cp:coreProperties>
</file>