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7" r:id="rId2"/>
    <p:sldId id="257" r:id="rId3"/>
    <p:sldId id="259" r:id="rId4"/>
    <p:sldId id="347" r:id="rId5"/>
    <p:sldId id="385" r:id="rId6"/>
    <p:sldId id="386" r:id="rId7"/>
    <p:sldId id="355" r:id="rId8"/>
    <p:sldId id="354" r:id="rId9"/>
    <p:sldId id="299" r:id="rId10"/>
    <p:sldId id="384" r:id="rId11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4660"/>
  </p:normalViewPr>
  <p:slideViewPr>
    <p:cSldViewPr>
      <p:cViewPr varScale="1">
        <p:scale>
          <a:sx n="83" d="100"/>
          <a:sy n="83" d="100"/>
        </p:scale>
        <p:origin x="112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A498C01-6350-44CD-8F60-556EE7F313BA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7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D8C049-7DEF-469F-A706-C0F959553FD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0242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95E1-EA41-4858-8C32-05F577E97C25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ED-02DF-4C0B-85AD-DD391CC6525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0558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DA7C7E-A24C-4478-A5F7-2D76CBE6AE2F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0AD12F-F0B0-4DD0-ADFB-9D76209478A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133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E014-6166-49FA-84F3-CEBAF823E96B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71D4-295E-4533-B5B1-3F58C3F3447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0211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4DDA929-8B6E-4C8A-94FA-7836700DAAEC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F49ED8-5DC4-445C-BD70-0E8160B8272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9552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C5F8-1BD2-45A9-A4CA-9386F241434D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6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937A9-2367-48F0-9DE8-B0AF4BA7906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7736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665B-4810-4529-BEF6-64CB24BCDF26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8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F880-4B10-4B18-AE13-E69115615F6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0035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01C9-BF71-4D15-9400-787D53180837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6BBF-FD99-4573-83F6-0BF1083C4C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7587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2339-5C01-403F-AA13-07DE456DB048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3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A192-F9C4-40B4-88B1-A0989F1F5D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098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DDDD-8E91-4F09-9467-B0528CFC3838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6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E41F0-9FBA-428C-9021-C748B49A2A2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124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9 Dikdörtgen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7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3F7436-B9CE-4924-B99E-16B96AD091BB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7F0CD5-61CC-4744-931F-C67783E172A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55795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0" name="30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C4473D-2440-4532-AC80-19B87DB616F5}" type="datetimeFigureOut">
              <a:rPr lang="tr-TR"/>
              <a:pPr>
                <a:defRPr/>
              </a:pPr>
              <a:t>2.02.2020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9B8879EB-DFB7-45F0-877D-6116333E62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5" r:id="rId9"/>
    <p:sldLayoutId id="2147483742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olas" pitchFamily="49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7. Hafta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Kamusal alan ve kent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967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Roma Kenti Envanteri</a:t>
            </a:r>
            <a:endParaRPr lang="tr-TR" dirty="0"/>
          </a:p>
        </p:txBody>
      </p:sp>
      <p:sp>
        <p:nvSpPr>
          <p:cNvPr id="86019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3521075" cy="5761038"/>
          </a:xfrm>
        </p:spPr>
        <p:txBody>
          <a:bodyPr/>
          <a:lstStyle/>
          <a:p>
            <a:r>
              <a:rPr lang="tr-TR" altLang="tr-TR" sz="1400" b="1" smtClean="0"/>
              <a:t>1790 saray</a:t>
            </a:r>
          </a:p>
          <a:p>
            <a:r>
              <a:rPr lang="tr-TR" altLang="tr-TR" sz="1400" b="1" smtClean="0"/>
              <a:t>46.602 konut</a:t>
            </a:r>
          </a:p>
          <a:p>
            <a:r>
              <a:rPr lang="tr-TR" altLang="tr-TR" sz="1400" b="1" smtClean="0"/>
              <a:t>10.000 heykel</a:t>
            </a:r>
          </a:p>
          <a:p>
            <a:r>
              <a:rPr lang="tr-TR" altLang="tr-TR" sz="1400" b="1" smtClean="0"/>
              <a:t>500 çeşme (Ör: fontana di Trevi)</a:t>
            </a:r>
          </a:p>
          <a:p>
            <a:r>
              <a:rPr lang="tr-TR" altLang="tr-TR" sz="1400" b="1" smtClean="0"/>
              <a:t>290 depo ve ambar</a:t>
            </a:r>
          </a:p>
          <a:p>
            <a:r>
              <a:rPr lang="tr-TR" altLang="tr-TR" sz="1400" b="1" smtClean="0"/>
              <a:t>254 Fırın </a:t>
            </a:r>
          </a:p>
          <a:p>
            <a:r>
              <a:rPr lang="tr-TR" altLang="tr-TR" sz="1400" b="1" smtClean="0"/>
              <a:t>37 geçit</a:t>
            </a:r>
          </a:p>
          <a:p>
            <a:r>
              <a:rPr lang="tr-TR" altLang="tr-TR" sz="1400" b="1" smtClean="0"/>
              <a:t>36 mermer kemer</a:t>
            </a:r>
          </a:p>
          <a:p>
            <a:r>
              <a:rPr lang="tr-TR" altLang="tr-TR" sz="1400" b="1" smtClean="0"/>
              <a:t>30 park/bahçe</a:t>
            </a:r>
          </a:p>
          <a:p>
            <a:r>
              <a:rPr lang="tr-TR" altLang="tr-TR" sz="1400" b="1" smtClean="0"/>
              <a:t>28 kütüphane</a:t>
            </a:r>
          </a:p>
          <a:p>
            <a:r>
              <a:rPr lang="tr-TR" altLang="tr-TR" sz="1400" b="1" smtClean="0"/>
              <a:t>19 su kanalı</a:t>
            </a:r>
          </a:p>
          <a:p>
            <a:r>
              <a:rPr lang="tr-TR" altLang="tr-TR" sz="1400" b="1" smtClean="0"/>
              <a:t>18 fora/meydan</a:t>
            </a:r>
          </a:p>
          <a:p>
            <a:r>
              <a:rPr lang="tr-TR" altLang="tr-TR" sz="1400" b="1" smtClean="0"/>
              <a:t>11 hamam</a:t>
            </a:r>
          </a:p>
          <a:p>
            <a:r>
              <a:rPr lang="tr-TR" altLang="tr-TR" sz="1400" b="1" smtClean="0"/>
              <a:t>8 köprü</a:t>
            </a:r>
          </a:p>
          <a:p>
            <a:r>
              <a:rPr lang="tr-TR" altLang="tr-TR" sz="1400" b="1" smtClean="0"/>
              <a:t>6 dikilitaş</a:t>
            </a:r>
          </a:p>
          <a:p>
            <a:r>
              <a:rPr lang="tr-TR" altLang="tr-TR" sz="1400" b="1" smtClean="0"/>
              <a:t>5 gölet (deniz savaşı gösterileri için)</a:t>
            </a:r>
          </a:p>
          <a:p>
            <a:r>
              <a:rPr lang="tr-TR" altLang="tr-TR" sz="1400" b="1" smtClean="0"/>
              <a:t>4 gladyatör okulu</a:t>
            </a:r>
          </a:p>
          <a:p>
            <a:r>
              <a:rPr lang="tr-TR" altLang="tr-TR" sz="1400" b="1" smtClean="0"/>
              <a:t>3 tiyatro</a:t>
            </a:r>
          </a:p>
          <a:p>
            <a:r>
              <a:rPr lang="tr-TR" altLang="tr-TR" sz="1400" b="1" smtClean="0"/>
              <a:t> 2 sirk </a:t>
            </a:r>
          </a:p>
          <a:p>
            <a:r>
              <a:rPr lang="tr-TR" altLang="tr-TR" sz="1400" b="1" smtClean="0"/>
              <a:t>2 amfiteatr</a:t>
            </a:r>
          </a:p>
          <a:p>
            <a:endParaRPr lang="tr-TR" altLang="tr-TR" sz="1600" smtClean="0"/>
          </a:p>
          <a:p>
            <a:endParaRPr lang="tr-TR" altLang="tr-TR" sz="1600" smtClean="0"/>
          </a:p>
          <a:p>
            <a:endParaRPr lang="tr-TR" altLang="tr-TR" sz="1600" smtClean="0"/>
          </a:p>
        </p:txBody>
      </p:sp>
      <p:pic>
        <p:nvPicPr>
          <p:cNvPr id="86020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1838" y="1268413"/>
            <a:ext cx="2794000" cy="49688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/>
                </a:solidFill>
              </a:rPr>
              <a:t>Roma </a:t>
            </a:r>
            <a:r>
              <a:rPr lang="tr-TR" dirty="0" err="1" smtClean="0">
                <a:solidFill>
                  <a:schemeClr val="accent1"/>
                </a:solidFill>
              </a:rPr>
              <a:t>uygarlIgI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M.Ö. 753 – M.Ö. 509 – Monarşi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M.Ö. 509– M.Ö. 27 – Cumhuriyet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M.Ö. 27 – M.S. 476 –İmparatorluk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sz="2000" dirty="0" smtClean="0">
                <a:solidFill>
                  <a:schemeClr val="accent2">
                    <a:lumMod val="50000"/>
                  </a:schemeClr>
                </a:solidFill>
              </a:rPr>
              <a:t>M.S. 395 – Batı ve Doğu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sz="2000" dirty="0" smtClean="0">
                <a:solidFill>
                  <a:schemeClr val="accent2">
                    <a:lumMod val="50000"/>
                  </a:schemeClr>
                </a:solidFill>
              </a:rPr>
              <a:t>Batı Roma : M.S. 476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sz="2000" dirty="0" smtClean="0">
                <a:solidFill>
                  <a:schemeClr val="accent2">
                    <a:lumMod val="50000"/>
                  </a:schemeClr>
                </a:solidFill>
              </a:rPr>
              <a:t>Doğu Roma: M.S. 1453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7172" name="6 Resim" descr="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781300"/>
            <a:ext cx="4937125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526018" cy="2723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İtalya, Fransa, ispanya,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portekiz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belçika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hollanda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isviçre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lüksemburg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avusturya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macaristan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slovakya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bosna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hırvatistan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macaristan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tr-TR" sz="2000" dirty="0" err="1" smtClean="0">
                <a:solidFill>
                  <a:schemeClr val="tx2">
                    <a:lumMod val="10000"/>
                  </a:schemeClr>
                </a:solidFill>
              </a:rPr>
              <a:t>britanyanın</a:t>
            </a: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 bir kısmı</a:t>
            </a:r>
            <a:endParaRPr lang="tr-TR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267" name="2 Metin Yer Tutucusu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2000" b="1" smtClean="0"/>
              <a:t>SIRBİSTAN, ROMANYA, BULGARİSTAN, YUNANİSTAN, KOSOVA, MAKEDONYA, TÜRKİYE, SURİYE, LÜBNAN, IRAK, ÜRDÜN, MISIR</a:t>
            </a:r>
          </a:p>
        </p:txBody>
      </p:sp>
      <p:pic>
        <p:nvPicPr>
          <p:cNvPr id="7" name="6 Resim Yer Tutucusu" descr="R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455" r="15455"/>
          <a:stretch>
            <a:fillRect/>
          </a:stretch>
        </p:blipFill>
        <p:spPr>
          <a:xfrm>
            <a:off x="683568" y="1097280"/>
            <a:ext cx="4206240" cy="4206240"/>
          </a:xfrm>
        </p:spPr>
      </p:pic>
      <p:sp>
        <p:nvSpPr>
          <p:cNvPr id="3" name="Metin kutusu 2"/>
          <p:cNvSpPr txBox="1"/>
          <p:nvPr/>
        </p:nvSpPr>
        <p:spPr>
          <a:xfrm>
            <a:off x="899592" y="58052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Trajan</a:t>
            </a:r>
            <a:r>
              <a:rPr lang="tr-TR" dirty="0"/>
              <a:t> Döneminde En geniş sınırlara </a:t>
            </a:r>
            <a:r>
              <a:rPr lang="tr-TR" dirty="0" smtClean="0"/>
              <a:t>ulaşılmıştır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7239000" cy="987003"/>
          </a:xfrm>
        </p:spPr>
        <p:txBody>
          <a:bodyPr/>
          <a:lstStyle/>
          <a:p>
            <a:pPr>
              <a:defRPr/>
            </a:pPr>
            <a:r>
              <a:rPr lang="tr-TR" dirty="0" err="1" smtClean="0"/>
              <a:t>Anadoludaki</a:t>
            </a:r>
            <a:r>
              <a:rPr lang="tr-TR" dirty="0" smtClean="0"/>
              <a:t> Roma Kentleri</a:t>
            </a:r>
            <a:endParaRPr lang="tr-TR" dirty="0"/>
          </a:p>
        </p:txBody>
      </p:sp>
      <p:pic>
        <p:nvPicPr>
          <p:cNvPr id="12291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5" y="3553402"/>
            <a:ext cx="4601319" cy="2755323"/>
          </a:xfrm>
        </p:spPr>
      </p:pic>
      <p:sp>
        <p:nvSpPr>
          <p:cNvPr id="3" name="Metin kutusu 2"/>
          <p:cNvSpPr txBox="1"/>
          <p:nvPr/>
        </p:nvSpPr>
        <p:spPr>
          <a:xfrm>
            <a:off x="457200" y="1628800"/>
            <a:ext cx="7355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Kentler Roma hayatının merkezidir.</a:t>
            </a:r>
          </a:p>
          <a:p>
            <a:endParaRPr lang="tr-TR" dirty="0"/>
          </a:p>
          <a:p>
            <a:r>
              <a:rPr lang="tr-TR" dirty="0" smtClean="0"/>
              <a:t>«Ötelere uzanan dünyayı bir kent yaptınız» </a:t>
            </a:r>
          </a:p>
          <a:p>
            <a:r>
              <a:rPr lang="tr-TR" dirty="0" smtClean="0"/>
              <a:t>R. </a:t>
            </a:r>
            <a:r>
              <a:rPr lang="tr-TR" dirty="0" err="1" smtClean="0"/>
              <a:t>Namatianus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Kentlerdeki devasa yapılar aslında politik imgelerdir: Anıtlar, kamu binaları…ihtişamlı imgeler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Roma Cumhuriyeti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Senato: </a:t>
            </a:r>
            <a:r>
              <a:rPr lang="tr-TR" dirty="0" err="1" smtClean="0"/>
              <a:t>Patricilerden</a:t>
            </a:r>
            <a:r>
              <a:rPr lang="tr-TR" dirty="0" smtClean="0"/>
              <a:t> oluşuyor</a:t>
            </a:r>
          </a:p>
          <a:p>
            <a:r>
              <a:rPr lang="tr-TR" dirty="0" smtClean="0"/>
              <a:t>Konsey: </a:t>
            </a:r>
            <a:r>
              <a:rPr lang="tr-TR" dirty="0" err="1" smtClean="0"/>
              <a:t>Patriciler</a:t>
            </a:r>
            <a:r>
              <a:rPr lang="tr-TR" dirty="0" smtClean="0"/>
              <a:t> ve </a:t>
            </a:r>
            <a:r>
              <a:rPr lang="tr-TR" dirty="0" err="1" smtClean="0"/>
              <a:t>Plebler</a:t>
            </a:r>
            <a:endParaRPr lang="tr-TR" dirty="0" smtClean="0"/>
          </a:p>
          <a:p>
            <a:r>
              <a:rPr lang="tr-TR" dirty="0" err="1" smtClean="0"/>
              <a:t>Patriciler</a:t>
            </a:r>
            <a:r>
              <a:rPr lang="tr-TR" dirty="0" smtClean="0"/>
              <a:t>: Yönetici sınıf, aristokratlar. Senatörler, komutanlar, yöneticiler, rahipler</a:t>
            </a:r>
          </a:p>
          <a:p>
            <a:r>
              <a:rPr lang="tr-TR" dirty="0" smtClean="0"/>
              <a:t>Şövalyeler</a:t>
            </a:r>
          </a:p>
          <a:p>
            <a:r>
              <a:rPr lang="tr-TR" dirty="0" smtClean="0"/>
              <a:t>Avam (askerler)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3 İçerik Yer Tutucusu" descr="collos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29" y="3501008"/>
            <a:ext cx="4281421" cy="28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9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Roma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Büyük bir imparatorluğu bir arada tutacak ve yönetebilecek yapıların ve kurumların geliştirilmesi gerekliliği</a:t>
            </a:r>
          </a:p>
          <a:p>
            <a:r>
              <a:rPr lang="tr-TR" dirty="0" smtClean="0"/>
              <a:t>Roma Ceza Hukuku</a:t>
            </a:r>
          </a:p>
          <a:p>
            <a:r>
              <a:rPr lang="tr-TR" dirty="0" smtClean="0"/>
              <a:t>Roma Medeni Hukuku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537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/>
                </a:solidFill>
              </a:rPr>
              <a:t>Forum </a:t>
            </a:r>
            <a:r>
              <a:rPr lang="tr-TR" dirty="0" err="1" smtClean="0">
                <a:solidFill>
                  <a:schemeClr val="accent1"/>
                </a:solidFill>
              </a:rPr>
              <a:t>romanum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25603" name="3 İçerik Yer Tutucusu" descr="forum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2868342"/>
            <a:ext cx="5041181" cy="3588021"/>
          </a:xfrm>
        </p:spPr>
      </p:pic>
      <p:sp>
        <p:nvSpPr>
          <p:cNvPr id="3" name="Metin kutusu 2"/>
          <p:cNvSpPr txBox="1"/>
          <p:nvPr/>
        </p:nvSpPr>
        <p:spPr>
          <a:xfrm>
            <a:off x="323528" y="980728"/>
            <a:ext cx="763284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Forum sadece açık bir meydan değildir. İbadethane ve tapınakların, mahkeme ve meclis binalarının, heybetli sıra sütunlarla çevrili açık alanların karmaşık bir tarzda yerleştirildiği bölgedir.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Forum </a:t>
            </a:r>
            <a:r>
              <a:rPr lang="tr-TR" dirty="0" err="1" smtClean="0"/>
              <a:t>romanum</a:t>
            </a:r>
            <a:endParaRPr lang="tr-TR" dirty="0"/>
          </a:p>
        </p:txBody>
      </p:sp>
      <p:pic>
        <p:nvPicPr>
          <p:cNvPr id="24579" name="5 İçerik Yer Tutucusu" descr="Forum 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3185121"/>
            <a:ext cx="5040610" cy="3292990"/>
          </a:xfrm>
        </p:spPr>
      </p:pic>
      <p:sp>
        <p:nvSpPr>
          <p:cNvPr id="3" name="Metin kutusu 2"/>
          <p:cNvSpPr txBox="1"/>
          <p:nvPr/>
        </p:nvSpPr>
        <p:spPr>
          <a:xfrm>
            <a:off x="457200" y="1052736"/>
            <a:ext cx="7427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Pazar yeri olduğu kadar </a:t>
            </a:r>
            <a:r>
              <a:rPr lang="tr-TR" sz="2000" dirty="0" smtClean="0"/>
              <a:t>kamusal </a:t>
            </a:r>
            <a:r>
              <a:rPr lang="tr-TR" sz="2000" dirty="0"/>
              <a:t>yaşamın, politik toplantıların, mahkemelerin, sosyal yaşamın da bir alanı. Dini ve din dışı, resmi, sivil çeşitli etkinliklerin, gösterilerin de mekanı. </a:t>
            </a:r>
            <a:r>
              <a:rPr lang="tr-TR" sz="2000" dirty="0" smtClean="0"/>
              <a:t>Hatiplerin halka hitap ettiği yerlerdir. </a:t>
            </a:r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/>
              <a:t>Önemli kamu binaları ile çevrilidir. 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Ör: </a:t>
            </a:r>
            <a:r>
              <a:rPr lang="tr-TR" sz="2000" dirty="0" err="1" smtClean="0"/>
              <a:t>Basilica</a:t>
            </a:r>
            <a:r>
              <a:rPr lang="tr-TR" sz="2000" dirty="0" smtClean="0"/>
              <a:t>, Senato</a:t>
            </a:r>
            <a:endParaRPr lang="tr-TR" sz="2000" dirty="0"/>
          </a:p>
          <a:p>
            <a:pPr>
              <a:lnSpc>
                <a:spcPct val="150000"/>
              </a:lnSpc>
            </a:pPr>
            <a:endParaRPr lang="tr-T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Tiyatro</a:t>
            </a:r>
            <a:endParaRPr lang="tr-TR" dirty="0"/>
          </a:p>
        </p:txBody>
      </p:sp>
      <p:pic>
        <p:nvPicPr>
          <p:cNvPr id="63491" name="4 İçerik Yer Tutucusu" descr="t,yatro 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68413"/>
            <a:ext cx="3521075" cy="4824412"/>
          </a:xfrm>
        </p:spPr>
      </p:pic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Koro ve orkestra</a:t>
            </a:r>
          </a:p>
          <a:p>
            <a:r>
              <a:rPr lang="tr-TR" dirty="0" smtClean="0"/>
              <a:t>Şarkılar, danslar, gösteriler</a:t>
            </a:r>
          </a:p>
          <a:p>
            <a:r>
              <a:rPr lang="tr-TR" dirty="0" smtClean="0"/>
              <a:t>Tanrıları onurlandırma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1578</TotalTime>
  <Words>351</Words>
  <Application>Microsoft Office PowerPoint</Application>
  <PresentationFormat>Ekran Gösterisi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Consolas</vt:lpstr>
      <vt:lpstr>Corbel</vt:lpstr>
      <vt:lpstr>Wingdings</vt:lpstr>
      <vt:lpstr>Wingdings 2</vt:lpstr>
      <vt:lpstr>Zengin</vt:lpstr>
      <vt:lpstr>7. Hafta</vt:lpstr>
      <vt:lpstr>Roma uygarlIgI</vt:lpstr>
      <vt:lpstr>İtalya, Fransa, ispanya, portekiz, belçika, hollanda, isviçre, lüksemburg, avusturya, macaristan, slovakya, bosna, hırvatistan, macaristan, britanyanın bir kısmı</vt:lpstr>
      <vt:lpstr>Anadoludaki Roma Kentleri</vt:lpstr>
      <vt:lpstr>Roma Cumhuriyeti </vt:lpstr>
      <vt:lpstr>Roma  </vt:lpstr>
      <vt:lpstr>Forum romanum</vt:lpstr>
      <vt:lpstr>Forum romanum</vt:lpstr>
      <vt:lpstr>Tiyatro</vt:lpstr>
      <vt:lpstr>Roma Kenti Envanteri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</dc:creator>
  <cp:lastModifiedBy>user</cp:lastModifiedBy>
  <cp:revision>138</cp:revision>
  <dcterms:created xsi:type="dcterms:W3CDTF">2016-03-19T12:27:05Z</dcterms:created>
  <dcterms:modified xsi:type="dcterms:W3CDTF">2020-02-02T15:25:56Z</dcterms:modified>
</cp:coreProperties>
</file>