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87" r:id="rId2"/>
    <p:sldId id="257" r:id="rId3"/>
    <p:sldId id="259" r:id="rId4"/>
    <p:sldId id="347" r:id="rId5"/>
    <p:sldId id="385" r:id="rId6"/>
    <p:sldId id="386" r:id="rId7"/>
    <p:sldId id="355" r:id="rId8"/>
    <p:sldId id="354" r:id="rId9"/>
    <p:sldId id="299" r:id="rId10"/>
    <p:sldId id="384" r:id="rId11"/>
  </p:sldIdLst>
  <p:sldSz cx="9144000" cy="6858000" type="screen4x3"/>
  <p:notesSz cx="6858000" cy="9144000"/>
  <p:defaultTextStyle>
    <a:defPPr>
      <a:defRPr lang="tr-T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684" autoAdjust="0"/>
    <p:restoredTop sz="94660"/>
  </p:normalViewPr>
  <p:slideViewPr>
    <p:cSldViewPr>
      <p:cViewPr varScale="1">
        <p:scale>
          <a:sx n="83" d="100"/>
          <a:sy n="83" d="100"/>
        </p:scale>
        <p:origin x="112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7 Dikdörtgen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9 Düz Bağlayıcı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11 Başlık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>
            <a:noAutofit/>
          </a:bodyPr>
          <a:lstStyle>
            <a:lvl1pPr algn="r">
              <a:defRPr sz="4200" b="1"/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25" name="24 Alt Başlık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6" name="30 Veri Yer Tutucusu"/>
          <p:cNvSpPr>
            <a:spLocks noGrp="1"/>
          </p:cNvSpPr>
          <p:nvPr>
            <p:ph type="dt" sz="half" idx="10"/>
          </p:nvPr>
        </p:nvSpPr>
        <p:spPr>
          <a:xfrm>
            <a:off x="5870575" y="6557963"/>
            <a:ext cx="2003425" cy="227012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EA498C01-6350-44CD-8F60-556EE7F313BA}" type="datetimeFigureOut">
              <a:rPr lang="tr-TR"/>
              <a:pPr>
                <a:defRPr/>
              </a:pPr>
              <a:t>2.02.2020</a:t>
            </a:fld>
            <a:endParaRPr lang="tr-TR"/>
          </a:p>
        </p:txBody>
      </p:sp>
      <p:sp>
        <p:nvSpPr>
          <p:cNvPr id="7" name="17 Altbilgi Yer Tutucusu"/>
          <p:cNvSpPr>
            <a:spLocks noGrp="1"/>
          </p:cNvSpPr>
          <p:nvPr>
            <p:ph type="ftr" sz="quarter" idx="11"/>
          </p:nvPr>
        </p:nvSpPr>
        <p:spPr>
          <a:xfrm>
            <a:off x="2819400" y="6557963"/>
            <a:ext cx="2927350" cy="228600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tr-TR"/>
          </a:p>
        </p:txBody>
      </p:sp>
      <p:sp>
        <p:nvSpPr>
          <p:cNvPr id="8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7880350" y="6556375"/>
            <a:ext cx="588963" cy="228600"/>
          </a:xfrm>
        </p:spPr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B4D8C049-7DEF-469F-A706-C0F959553FD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0024227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2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FE95E1-EA41-4858-8C32-05F577E97C25}" type="datetimeFigureOut">
              <a:rPr lang="tr-TR"/>
              <a:pPr>
                <a:defRPr/>
              </a:pPr>
              <a:t>2.02.2020</a:t>
            </a:fld>
            <a:endParaRPr lang="tr-TR"/>
          </a:p>
        </p:txBody>
      </p:sp>
      <p:sp>
        <p:nvSpPr>
          <p:cNvPr id="5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CBC4ED-02DF-4C0B-85AD-DD391CC6525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7055869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4243388" y="6557963"/>
            <a:ext cx="2001837" cy="227012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6DA7C7E-A24C-4478-A5F7-2D76CBE6AE2F}" type="datetimeFigureOut">
              <a:rPr lang="tr-TR"/>
              <a:pPr>
                <a:defRPr/>
              </a:pPr>
              <a:t>2.02.2020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0" y="6556375"/>
            <a:ext cx="3657600" cy="22860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254750" y="6553200"/>
            <a:ext cx="587375" cy="2286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F0AD12F-F0B0-4DD0-ADFB-9D76209478A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1813398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2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8EE014-6166-49FA-84F3-CEBAF823E96B}" type="datetimeFigureOut">
              <a:rPr lang="tr-TR"/>
              <a:pPr>
                <a:defRPr/>
              </a:pPr>
              <a:t>2.02.2020</a:t>
            </a:fld>
            <a:endParaRPr lang="tr-TR"/>
          </a:p>
        </p:txBody>
      </p:sp>
      <p:sp>
        <p:nvSpPr>
          <p:cNvPr id="5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A771D4-295E-4533-B5B1-3F58C3F3447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402115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anchor="t"/>
          <a:lstStyle>
            <a:lvl1pPr algn="r">
              <a:buNone/>
              <a:defRPr sz="4200" b="1" cap="all"/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4724400" y="6556375"/>
            <a:ext cx="2001838" cy="22701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14DDA929-8B6E-4C8A-94FA-7836700DAAEC}" type="datetimeFigureOut">
              <a:rPr lang="tr-TR"/>
              <a:pPr>
                <a:defRPr/>
              </a:pPr>
              <a:t>2.02.2020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1735138" y="6556375"/>
            <a:ext cx="2895600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734175" y="6554788"/>
            <a:ext cx="587375" cy="2286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9F49ED8-5DC4-445C-BD70-0E8160B8272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1955287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2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4DC5F8-1BD2-45A9-A4CA-9386F241434D}" type="datetimeFigureOut">
              <a:rPr lang="tr-TR"/>
              <a:pPr>
                <a:defRPr/>
              </a:pPr>
              <a:t>2.02.2020</a:t>
            </a:fld>
            <a:endParaRPr lang="tr-TR"/>
          </a:p>
        </p:txBody>
      </p:sp>
      <p:sp>
        <p:nvSpPr>
          <p:cNvPr id="6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1937A9-2367-48F0-9DE8-B0AF4BA7906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1773622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2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F7665B-4810-4529-BEF6-64CB24BCDF26}" type="datetimeFigureOut">
              <a:rPr lang="tr-TR"/>
              <a:pPr>
                <a:defRPr/>
              </a:pPr>
              <a:t>2.02.2020</a:t>
            </a:fld>
            <a:endParaRPr lang="tr-TR"/>
          </a:p>
        </p:txBody>
      </p:sp>
      <p:sp>
        <p:nvSpPr>
          <p:cNvPr id="8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98F880-4B10-4B18-AE13-E69115615F6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3003510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6F01C9-BF71-4D15-9400-787D53180837}" type="datetimeFigureOut">
              <a:rPr lang="tr-TR"/>
              <a:pPr>
                <a:defRPr/>
              </a:pPr>
              <a:t>2.02.2020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416BBF-FD99-4573-83F6-0BF1083C4C5E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8758765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2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C72339-5C01-403F-AA13-07DE456DB048}" type="datetimeFigureOut">
              <a:rPr lang="tr-TR"/>
              <a:pPr>
                <a:defRPr/>
              </a:pPr>
              <a:t>2.02.2020</a:t>
            </a:fld>
            <a:endParaRPr lang="tr-TR"/>
          </a:p>
        </p:txBody>
      </p:sp>
      <p:sp>
        <p:nvSpPr>
          <p:cNvPr id="3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A9A192-F9C4-40B4-88B1-A0989F1F5DE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5309830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lIns="45720" tIns="0" rIns="0" bIns="0" spcCol="0" rtlCol="0" fromWordArt="0" forceAA="0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2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2DDDDD-8E91-4F09-9467-B0528CFC3838}" type="datetimeFigureOut">
              <a:rPr lang="tr-TR"/>
              <a:pPr>
                <a:defRPr/>
              </a:pPr>
              <a:t>2.02.2020</a:t>
            </a:fld>
            <a:endParaRPr lang="tr-TR"/>
          </a:p>
        </p:txBody>
      </p:sp>
      <p:sp>
        <p:nvSpPr>
          <p:cNvPr id="6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1E41F0-9FBA-428C-9021-C748B49A2A2A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6112438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7 Dikdörtgen"/>
          <p:cNvSpPr/>
          <p:nvPr/>
        </p:nvSpPr>
        <p:spPr>
          <a:xfrm rot="21240000">
            <a:off x="598488" y="1004888"/>
            <a:ext cx="4319587" cy="4311650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9 Dikdörtgen"/>
          <p:cNvSpPr/>
          <p:nvPr/>
        </p:nvSpPr>
        <p:spPr>
          <a:xfrm rot="21420000">
            <a:off x="596900" y="998538"/>
            <a:ext cx="4319588" cy="4313237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lIns="82296" tIns="0" rIns="0" bIns="0" spcCol="0" rtlCol="0" fromWordArt="0" forceAA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0" name="9 Resim Yer Tutucusu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7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A3F7436-B9CE-4924-B99E-16B96AD091BB}" type="datetimeFigureOut">
              <a:rPr lang="tr-TR"/>
              <a:pPr>
                <a:defRPr/>
              </a:pPr>
              <a:t>2.02.2020</a:t>
            </a:fld>
            <a:endParaRPr lang="tr-TR"/>
          </a:p>
        </p:txBody>
      </p:sp>
      <p:sp>
        <p:nvSpPr>
          <p:cNvPr id="8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tr-TR"/>
          </a:p>
        </p:txBody>
      </p:sp>
      <p:sp>
        <p:nvSpPr>
          <p:cNvPr id="9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D7F0CD5-61CC-4744-931F-C67783E172A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8557953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dörtgen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2 Başlık Yer Tutucusu"/>
          <p:cNvSpPr>
            <a:spLocks noGrp="1"/>
          </p:cNvSpPr>
          <p:nvPr>
            <p:ph type="title"/>
          </p:nvPr>
        </p:nvSpPr>
        <p:spPr>
          <a:xfrm>
            <a:off x="457200" y="320675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030" name="30 Metin Yer Tutucusu"/>
          <p:cNvSpPr>
            <a:spLocks noGrp="1"/>
          </p:cNvSpPr>
          <p:nvPr>
            <p:ph type="body" idx="1"/>
          </p:nvPr>
        </p:nvSpPr>
        <p:spPr bwMode="auto">
          <a:xfrm>
            <a:off x="457200" y="1609725"/>
            <a:ext cx="7239000" cy="484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27" name="26 Veri Yer Tutucusu"/>
          <p:cNvSpPr>
            <a:spLocks noGrp="1"/>
          </p:cNvSpPr>
          <p:nvPr>
            <p:ph type="dt" sz="half" idx="2"/>
          </p:nvPr>
        </p:nvSpPr>
        <p:spPr>
          <a:xfrm>
            <a:off x="4246563" y="6557963"/>
            <a:ext cx="2001837" cy="227012"/>
          </a:xfrm>
          <a:prstGeom prst="rect">
            <a:avLst/>
          </a:prstGeom>
        </p:spPr>
        <p:txBody>
          <a:bodyPr vert="horz" t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2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E8C4473D-2440-4532-AC80-19B87DB616F5}" type="datetimeFigureOut">
              <a:rPr lang="tr-TR"/>
              <a:pPr>
                <a:defRPr/>
              </a:pPr>
              <a:t>2.02.2020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3"/>
          </p:nvPr>
        </p:nvSpPr>
        <p:spPr>
          <a:xfrm>
            <a:off x="457200" y="6557963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2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tr-TR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251575" y="6556375"/>
            <a:ext cx="588963" cy="228600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100" smtClean="0">
                <a:solidFill>
                  <a:schemeClr val="tx2"/>
                </a:solidFill>
                <a:latin typeface="Corbel" panose="020B0503020204020204" pitchFamily="34" charset="0"/>
              </a:defRPr>
            </a:lvl1pPr>
          </a:lstStyle>
          <a:p>
            <a:pPr>
              <a:defRPr/>
            </a:pPr>
            <a:fld id="{9B8879EB-DFB7-45F0-877D-6116333E62E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36" r:id="rId2"/>
    <p:sldLayoutId id="2147483744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5" r:id="rId9"/>
    <p:sldLayoutId id="2147483742" r:id="rId10"/>
    <p:sldLayoutId id="214748374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 b="1" kern="1200" cap="all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Consolas" pitchFamily="49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Consolas" pitchFamily="49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Consolas" pitchFamily="49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Consolas" pitchFamily="49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Consolas" pitchFamily="49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Consolas" pitchFamily="49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Consolas" pitchFamily="49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Consolas" pitchFamily="49" charset="0"/>
        </a:defRPr>
      </a:lvl9pPr>
      <a:extLst/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tx2"/>
        </a:buClr>
        <a:buSzPct val="73000"/>
        <a:buFont typeface="Wingdings 2" panose="05020102010507070707" pitchFamily="18" charset="2"/>
        <a:buChar char="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20700" indent="-228600" algn="l" rtl="0" eaLnBrk="0" fontAlgn="base" hangingPunct="0">
        <a:spcBef>
          <a:spcPts val="500"/>
        </a:spcBef>
        <a:spcAft>
          <a:spcPct val="0"/>
        </a:spcAft>
        <a:buClr>
          <a:srgbClr val="F9B639"/>
        </a:buClr>
        <a:buSzPct val="80000"/>
        <a:buFont typeface="Wingdings 2" panose="05020102010507070707" pitchFamily="18" charset="2"/>
        <a:buChar char=""/>
        <a:defRPr sz="2300" kern="1200">
          <a:solidFill>
            <a:srgbClr val="6C6C6C"/>
          </a:solidFill>
          <a:latin typeface="+mn-lt"/>
          <a:ea typeface="+mn-ea"/>
          <a:cs typeface="+mn-cs"/>
        </a:defRPr>
      </a:lvl2pPr>
      <a:lvl3pPr marL="758825" indent="-228600" algn="l" rtl="0" eaLnBrk="0" fontAlgn="base" hangingPunct="0">
        <a:spcBef>
          <a:spcPts val="400"/>
        </a:spcBef>
        <a:spcAft>
          <a:spcPct val="0"/>
        </a:spcAft>
        <a:buClr>
          <a:srgbClr val="F9B639"/>
        </a:buClr>
        <a:buSzPct val="6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4888" indent="-228600" algn="l" rtl="0" eaLnBrk="0" fontAlgn="base" hangingPunct="0">
        <a:spcBef>
          <a:spcPct val="20000"/>
        </a:spcBef>
        <a:spcAft>
          <a:spcPct val="0"/>
        </a:spcAft>
        <a:buClr>
          <a:srgbClr val="F9B639"/>
        </a:buClr>
        <a:buSzPct val="80000"/>
        <a:buFont typeface="Wingdings 2" panose="05020102010507070707" pitchFamily="18" charset="2"/>
        <a:buChar char=""/>
        <a:defRPr sz="2000" kern="1200">
          <a:solidFill>
            <a:srgbClr val="6C6C6C"/>
          </a:solidFill>
          <a:latin typeface="+mn-lt"/>
          <a:ea typeface="+mn-ea"/>
          <a:cs typeface="+mn-cs"/>
        </a:defRPr>
      </a:lvl4pPr>
      <a:lvl5pPr marL="1279525" indent="-228600" algn="l" rtl="0" eaLnBrk="0" fontAlgn="base" hangingPunct="0">
        <a:spcBef>
          <a:spcPts val="400"/>
        </a:spcBef>
        <a:spcAft>
          <a:spcPct val="0"/>
        </a:spcAft>
        <a:buClr>
          <a:srgbClr val="F9B639"/>
        </a:buClr>
        <a:buSzPct val="70000"/>
        <a:buFont typeface="Wingdings" panose="05000000000000000000" pitchFamily="2" charset="2"/>
        <a:buChar char="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7. Hafta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Kamusal alan ve kent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696799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516672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tr-TR" dirty="0" smtClean="0"/>
              <a:t>Roma Kenti Envanteri</a:t>
            </a:r>
            <a:endParaRPr lang="tr-TR" dirty="0"/>
          </a:p>
        </p:txBody>
      </p:sp>
      <p:sp>
        <p:nvSpPr>
          <p:cNvPr id="86019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981075"/>
            <a:ext cx="3521075" cy="5761038"/>
          </a:xfrm>
        </p:spPr>
        <p:txBody>
          <a:bodyPr/>
          <a:lstStyle/>
          <a:p>
            <a:r>
              <a:rPr lang="tr-TR" altLang="tr-TR" sz="1400" b="1" smtClean="0"/>
              <a:t>1790 saray</a:t>
            </a:r>
          </a:p>
          <a:p>
            <a:r>
              <a:rPr lang="tr-TR" altLang="tr-TR" sz="1400" b="1" smtClean="0"/>
              <a:t>46.602 konut</a:t>
            </a:r>
          </a:p>
          <a:p>
            <a:r>
              <a:rPr lang="tr-TR" altLang="tr-TR" sz="1400" b="1" smtClean="0"/>
              <a:t>10.000 heykel</a:t>
            </a:r>
          </a:p>
          <a:p>
            <a:r>
              <a:rPr lang="tr-TR" altLang="tr-TR" sz="1400" b="1" smtClean="0"/>
              <a:t>500 çeşme (Ör: fontana di Trevi)</a:t>
            </a:r>
          </a:p>
          <a:p>
            <a:r>
              <a:rPr lang="tr-TR" altLang="tr-TR" sz="1400" b="1" smtClean="0"/>
              <a:t>290 depo ve ambar</a:t>
            </a:r>
          </a:p>
          <a:p>
            <a:r>
              <a:rPr lang="tr-TR" altLang="tr-TR" sz="1400" b="1" smtClean="0"/>
              <a:t>254 Fırın </a:t>
            </a:r>
          </a:p>
          <a:p>
            <a:r>
              <a:rPr lang="tr-TR" altLang="tr-TR" sz="1400" b="1" smtClean="0"/>
              <a:t>37 geçit</a:t>
            </a:r>
          </a:p>
          <a:p>
            <a:r>
              <a:rPr lang="tr-TR" altLang="tr-TR" sz="1400" b="1" smtClean="0"/>
              <a:t>36 mermer kemer</a:t>
            </a:r>
          </a:p>
          <a:p>
            <a:r>
              <a:rPr lang="tr-TR" altLang="tr-TR" sz="1400" b="1" smtClean="0"/>
              <a:t>30 park/bahçe</a:t>
            </a:r>
          </a:p>
          <a:p>
            <a:r>
              <a:rPr lang="tr-TR" altLang="tr-TR" sz="1400" b="1" smtClean="0"/>
              <a:t>28 kütüphane</a:t>
            </a:r>
          </a:p>
          <a:p>
            <a:r>
              <a:rPr lang="tr-TR" altLang="tr-TR" sz="1400" b="1" smtClean="0"/>
              <a:t>19 su kanalı</a:t>
            </a:r>
          </a:p>
          <a:p>
            <a:r>
              <a:rPr lang="tr-TR" altLang="tr-TR" sz="1400" b="1" smtClean="0"/>
              <a:t>18 fora/meydan</a:t>
            </a:r>
          </a:p>
          <a:p>
            <a:r>
              <a:rPr lang="tr-TR" altLang="tr-TR" sz="1400" b="1" smtClean="0"/>
              <a:t>11 hamam</a:t>
            </a:r>
          </a:p>
          <a:p>
            <a:r>
              <a:rPr lang="tr-TR" altLang="tr-TR" sz="1400" b="1" smtClean="0"/>
              <a:t>8 köprü</a:t>
            </a:r>
          </a:p>
          <a:p>
            <a:r>
              <a:rPr lang="tr-TR" altLang="tr-TR" sz="1400" b="1" smtClean="0"/>
              <a:t>6 dikilitaş</a:t>
            </a:r>
          </a:p>
          <a:p>
            <a:r>
              <a:rPr lang="tr-TR" altLang="tr-TR" sz="1400" b="1" smtClean="0"/>
              <a:t>5 gölet (deniz savaşı gösterileri için)</a:t>
            </a:r>
          </a:p>
          <a:p>
            <a:r>
              <a:rPr lang="tr-TR" altLang="tr-TR" sz="1400" b="1" smtClean="0"/>
              <a:t>4 gladyatör okulu</a:t>
            </a:r>
          </a:p>
          <a:p>
            <a:r>
              <a:rPr lang="tr-TR" altLang="tr-TR" sz="1400" b="1" smtClean="0"/>
              <a:t>3 tiyatro</a:t>
            </a:r>
          </a:p>
          <a:p>
            <a:r>
              <a:rPr lang="tr-TR" altLang="tr-TR" sz="1400" b="1" smtClean="0"/>
              <a:t> 2 sirk </a:t>
            </a:r>
          </a:p>
          <a:p>
            <a:r>
              <a:rPr lang="tr-TR" altLang="tr-TR" sz="1400" b="1" smtClean="0"/>
              <a:t>2 amfiteatr</a:t>
            </a:r>
          </a:p>
          <a:p>
            <a:endParaRPr lang="tr-TR" altLang="tr-TR" sz="1600" smtClean="0"/>
          </a:p>
          <a:p>
            <a:endParaRPr lang="tr-TR" altLang="tr-TR" sz="1600" smtClean="0"/>
          </a:p>
          <a:p>
            <a:endParaRPr lang="tr-TR" altLang="tr-TR" sz="1600" smtClean="0"/>
          </a:p>
        </p:txBody>
      </p:sp>
      <p:pic>
        <p:nvPicPr>
          <p:cNvPr id="86020" name="İçerik Yer Tutucusu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41838" y="1268413"/>
            <a:ext cx="2794000" cy="4968875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66068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>
                <a:solidFill>
                  <a:schemeClr val="accent1"/>
                </a:solidFill>
              </a:rPr>
              <a:t>Roma </a:t>
            </a:r>
            <a:r>
              <a:rPr lang="tr-TR" dirty="0" err="1" smtClean="0">
                <a:solidFill>
                  <a:schemeClr val="accent1"/>
                </a:solidFill>
              </a:rPr>
              <a:t>uygarlIgI</a:t>
            </a:r>
            <a:endParaRPr lang="tr-TR" dirty="0">
              <a:solidFill>
                <a:schemeClr val="accent1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052513"/>
            <a:ext cx="7239000" cy="5403850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tr-TR" dirty="0" smtClean="0">
                <a:solidFill>
                  <a:schemeClr val="accent2">
                    <a:lumMod val="50000"/>
                  </a:schemeClr>
                </a:solidFill>
              </a:rPr>
              <a:t>M.Ö. 753 – M.Ö. 509 – Monarşi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tr-TR" dirty="0" smtClean="0">
                <a:solidFill>
                  <a:schemeClr val="accent2">
                    <a:lumMod val="50000"/>
                  </a:schemeClr>
                </a:solidFill>
              </a:rPr>
              <a:t>M.Ö. 509– M.Ö. 27 – Cumhuriyet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tr-TR" dirty="0" smtClean="0">
                <a:solidFill>
                  <a:schemeClr val="accent2">
                    <a:lumMod val="50000"/>
                  </a:schemeClr>
                </a:solidFill>
              </a:rPr>
              <a:t>M.Ö. 27 – M.S. 476 –İmparatorluk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endParaRPr lang="tr-TR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tr-TR" sz="2000" dirty="0" smtClean="0">
                <a:solidFill>
                  <a:schemeClr val="accent2">
                    <a:lumMod val="50000"/>
                  </a:schemeClr>
                </a:solidFill>
              </a:rPr>
              <a:t>M.S. 395 – Batı ve Doğu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tr-TR" sz="2000" dirty="0" smtClean="0">
                <a:solidFill>
                  <a:schemeClr val="accent2">
                    <a:lumMod val="50000"/>
                  </a:schemeClr>
                </a:solidFill>
              </a:rPr>
              <a:t>Batı Roma : M.S. 476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tr-TR" sz="2000" dirty="0" smtClean="0">
                <a:solidFill>
                  <a:schemeClr val="accent2">
                    <a:lumMod val="50000"/>
                  </a:schemeClr>
                </a:solidFill>
              </a:rPr>
              <a:t>Doğu Roma: M.S. 1453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endParaRPr lang="tr-TR" dirty="0"/>
          </a:p>
        </p:txBody>
      </p:sp>
      <p:pic>
        <p:nvPicPr>
          <p:cNvPr id="7172" name="6 Resim" descr="R 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8100" y="2781300"/>
            <a:ext cx="4937125" cy="376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292080" y="476672"/>
            <a:ext cx="3526018" cy="272372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2000" dirty="0" smtClean="0">
                <a:solidFill>
                  <a:schemeClr val="tx2">
                    <a:lumMod val="10000"/>
                  </a:schemeClr>
                </a:solidFill>
              </a:rPr>
              <a:t>İtalya, Fransa, ispanya, </a:t>
            </a:r>
            <a:r>
              <a:rPr lang="tr-TR" sz="2000" dirty="0" err="1" smtClean="0">
                <a:solidFill>
                  <a:schemeClr val="tx2">
                    <a:lumMod val="10000"/>
                  </a:schemeClr>
                </a:solidFill>
              </a:rPr>
              <a:t>portekiz</a:t>
            </a:r>
            <a:r>
              <a:rPr lang="tr-TR" sz="2000" dirty="0" smtClean="0">
                <a:solidFill>
                  <a:schemeClr val="tx2">
                    <a:lumMod val="10000"/>
                  </a:schemeClr>
                </a:solidFill>
              </a:rPr>
              <a:t>, </a:t>
            </a:r>
            <a:r>
              <a:rPr lang="tr-TR" sz="2000" dirty="0" err="1" smtClean="0">
                <a:solidFill>
                  <a:schemeClr val="tx2">
                    <a:lumMod val="10000"/>
                  </a:schemeClr>
                </a:solidFill>
              </a:rPr>
              <a:t>belçika</a:t>
            </a:r>
            <a:r>
              <a:rPr lang="tr-TR" sz="2000" dirty="0" smtClean="0">
                <a:solidFill>
                  <a:schemeClr val="tx2">
                    <a:lumMod val="10000"/>
                  </a:schemeClr>
                </a:solidFill>
              </a:rPr>
              <a:t>, </a:t>
            </a:r>
            <a:r>
              <a:rPr lang="tr-TR" sz="2000" dirty="0" err="1" smtClean="0">
                <a:solidFill>
                  <a:schemeClr val="tx2">
                    <a:lumMod val="10000"/>
                  </a:schemeClr>
                </a:solidFill>
              </a:rPr>
              <a:t>hollanda</a:t>
            </a:r>
            <a:r>
              <a:rPr lang="tr-TR" sz="2000" dirty="0" smtClean="0">
                <a:solidFill>
                  <a:schemeClr val="tx2">
                    <a:lumMod val="10000"/>
                  </a:schemeClr>
                </a:solidFill>
              </a:rPr>
              <a:t>, </a:t>
            </a:r>
            <a:r>
              <a:rPr lang="tr-TR" sz="2000" dirty="0" err="1" smtClean="0">
                <a:solidFill>
                  <a:schemeClr val="tx2">
                    <a:lumMod val="10000"/>
                  </a:schemeClr>
                </a:solidFill>
              </a:rPr>
              <a:t>isviçre</a:t>
            </a:r>
            <a:r>
              <a:rPr lang="tr-TR" sz="2000" dirty="0" smtClean="0">
                <a:solidFill>
                  <a:schemeClr val="tx2">
                    <a:lumMod val="10000"/>
                  </a:schemeClr>
                </a:solidFill>
              </a:rPr>
              <a:t>, </a:t>
            </a:r>
            <a:r>
              <a:rPr lang="tr-TR" sz="2000" dirty="0" err="1" smtClean="0">
                <a:solidFill>
                  <a:schemeClr val="tx2">
                    <a:lumMod val="10000"/>
                  </a:schemeClr>
                </a:solidFill>
              </a:rPr>
              <a:t>lüksemburg</a:t>
            </a:r>
            <a:r>
              <a:rPr lang="tr-TR" sz="2000" dirty="0" smtClean="0">
                <a:solidFill>
                  <a:schemeClr val="tx2">
                    <a:lumMod val="10000"/>
                  </a:schemeClr>
                </a:solidFill>
              </a:rPr>
              <a:t>, </a:t>
            </a:r>
            <a:r>
              <a:rPr lang="tr-TR" sz="2000" dirty="0" err="1" smtClean="0">
                <a:solidFill>
                  <a:schemeClr val="tx2">
                    <a:lumMod val="10000"/>
                  </a:schemeClr>
                </a:solidFill>
              </a:rPr>
              <a:t>avusturya</a:t>
            </a:r>
            <a:r>
              <a:rPr lang="tr-TR" sz="2000" dirty="0" smtClean="0">
                <a:solidFill>
                  <a:schemeClr val="tx2">
                    <a:lumMod val="10000"/>
                  </a:schemeClr>
                </a:solidFill>
              </a:rPr>
              <a:t>, </a:t>
            </a:r>
            <a:r>
              <a:rPr lang="tr-TR" sz="2000" dirty="0" err="1" smtClean="0">
                <a:solidFill>
                  <a:schemeClr val="tx2">
                    <a:lumMod val="10000"/>
                  </a:schemeClr>
                </a:solidFill>
              </a:rPr>
              <a:t>macaristan</a:t>
            </a:r>
            <a:r>
              <a:rPr lang="tr-TR" sz="2000" dirty="0" smtClean="0">
                <a:solidFill>
                  <a:schemeClr val="tx2">
                    <a:lumMod val="10000"/>
                  </a:schemeClr>
                </a:solidFill>
              </a:rPr>
              <a:t>, </a:t>
            </a:r>
            <a:r>
              <a:rPr lang="tr-TR" sz="2000" dirty="0" err="1" smtClean="0">
                <a:solidFill>
                  <a:schemeClr val="tx2">
                    <a:lumMod val="10000"/>
                  </a:schemeClr>
                </a:solidFill>
              </a:rPr>
              <a:t>slovakya</a:t>
            </a:r>
            <a:r>
              <a:rPr lang="tr-TR" sz="2000" dirty="0" smtClean="0">
                <a:solidFill>
                  <a:schemeClr val="tx2">
                    <a:lumMod val="10000"/>
                  </a:schemeClr>
                </a:solidFill>
              </a:rPr>
              <a:t>, </a:t>
            </a:r>
            <a:r>
              <a:rPr lang="tr-TR" sz="2000" dirty="0" err="1" smtClean="0">
                <a:solidFill>
                  <a:schemeClr val="tx2">
                    <a:lumMod val="10000"/>
                  </a:schemeClr>
                </a:solidFill>
              </a:rPr>
              <a:t>bosna</a:t>
            </a:r>
            <a:r>
              <a:rPr lang="tr-TR" sz="2000" dirty="0" smtClean="0">
                <a:solidFill>
                  <a:schemeClr val="tx2">
                    <a:lumMod val="10000"/>
                  </a:schemeClr>
                </a:solidFill>
              </a:rPr>
              <a:t>, </a:t>
            </a:r>
            <a:r>
              <a:rPr lang="tr-TR" sz="2000" dirty="0" err="1" smtClean="0">
                <a:solidFill>
                  <a:schemeClr val="tx2">
                    <a:lumMod val="10000"/>
                  </a:schemeClr>
                </a:solidFill>
              </a:rPr>
              <a:t>hırvatistan</a:t>
            </a:r>
            <a:r>
              <a:rPr lang="tr-TR" sz="2000" dirty="0" smtClean="0">
                <a:solidFill>
                  <a:schemeClr val="tx2">
                    <a:lumMod val="10000"/>
                  </a:schemeClr>
                </a:solidFill>
              </a:rPr>
              <a:t>, </a:t>
            </a:r>
            <a:r>
              <a:rPr lang="tr-TR" sz="2000" dirty="0" err="1" smtClean="0">
                <a:solidFill>
                  <a:schemeClr val="tx2">
                    <a:lumMod val="10000"/>
                  </a:schemeClr>
                </a:solidFill>
              </a:rPr>
              <a:t>macaristan</a:t>
            </a:r>
            <a:r>
              <a:rPr lang="tr-TR" sz="2000" dirty="0" smtClean="0">
                <a:solidFill>
                  <a:schemeClr val="tx2">
                    <a:lumMod val="10000"/>
                  </a:schemeClr>
                </a:solidFill>
              </a:rPr>
              <a:t>, </a:t>
            </a:r>
            <a:r>
              <a:rPr lang="tr-TR" sz="2000" dirty="0" err="1" smtClean="0">
                <a:solidFill>
                  <a:schemeClr val="tx2">
                    <a:lumMod val="10000"/>
                  </a:schemeClr>
                </a:solidFill>
              </a:rPr>
              <a:t>britanyanın</a:t>
            </a:r>
            <a:r>
              <a:rPr lang="tr-TR" sz="2000" dirty="0" smtClean="0">
                <a:solidFill>
                  <a:schemeClr val="tx2">
                    <a:lumMod val="10000"/>
                  </a:schemeClr>
                </a:solidFill>
              </a:rPr>
              <a:t> bir kısmı</a:t>
            </a:r>
            <a:endParaRPr lang="tr-TR" sz="2000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11267" name="2 Metin Yer Tutucusu"/>
          <p:cNvSpPr>
            <a:spLocks noGrp="1"/>
          </p:cNvSpPr>
          <p:nvPr>
            <p:ph type="body" sz="half" idx="2"/>
          </p:nvPr>
        </p:nvSpPr>
        <p:spPr>
          <a:xfrm>
            <a:off x="5389563" y="3282950"/>
            <a:ext cx="3429000" cy="1920875"/>
          </a:xfrm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tr-TR" altLang="tr-TR" sz="2000" b="1" smtClean="0"/>
              <a:t>SIRBİSTAN, ROMANYA, BULGARİSTAN, YUNANİSTAN, KOSOVA, MAKEDONYA, TÜRKİYE, SURİYE, LÜBNAN, IRAK, ÜRDÜN, MISIR</a:t>
            </a:r>
          </a:p>
        </p:txBody>
      </p:sp>
      <p:pic>
        <p:nvPicPr>
          <p:cNvPr id="7" name="6 Resim Yer Tutucusu" descr="R 1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15455" r="15455"/>
          <a:stretch>
            <a:fillRect/>
          </a:stretch>
        </p:blipFill>
        <p:spPr>
          <a:xfrm>
            <a:off x="683568" y="1097280"/>
            <a:ext cx="4206240" cy="4206240"/>
          </a:xfrm>
        </p:spPr>
      </p:pic>
      <p:sp>
        <p:nvSpPr>
          <p:cNvPr id="3" name="Metin kutusu 2"/>
          <p:cNvSpPr txBox="1"/>
          <p:nvPr/>
        </p:nvSpPr>
        <p:spPr>
          <a:xfrm>
            <a:off x="899592" y="5805264"/>
            <a:ext cx="7776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/>
              <a:t>Trajan</a:t>
            </a:r>
            <a:r>
              <a:rPr lang="tr-TR" dirty="0"/>
              <a:t> Döneminde En geniş sınırlara </a:t>
            </a:r>
            <a:r>
              <a:rPr lang="tr-TR" dirty="0" smtClean="0"/>
              <a:t>ulaşılmıştır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476671"/>
            <a:ext cx="7239000" cy="987003"/>
          </a:xfrm>
        </p:spPr>
        <p:txBody>
          <a:bodyPr/>
          <a:lstStyle/>
          <a:p>
            <a:pPr>
              <a:defRPr/>
            </a:pPr>
            <a:r>
              <a:rPr lang="tr-TR" dirty="0" err="1" smtClean="0"/>
              <a:t>Anadoludaki</a:t>
            </a:r>
            <a:r>
              <a:rPr lang="tr-TR" dirty="0" smtClean="0"/>
              <a:t> Roma Kentleri</a:t>
            </a:r>
            <a:endParaRPr lang="tr-TR" dirty="0"/>
          </a:p>
        </p:txBody>
      </p:sp>
      <p:pic>
        <p:nvPicPr>
          <p:cNvPr id="12291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75855" y="3553402"/>
            <a:ext cx="4601319" cy="2755323"/>
          </a:xfrm>
        </p:spPr>
      </p:pic>
      <p:sp>
        <p:nvSpPr>
          <p:cNvPr id="3" name="Metin kutusu 2"/>
          <p:cNvSpPr txBox="1"/>
          <p:nvPr/>
        </p:nvSpPr>
        <p:spPr>
          <a:xfrm>
            <a:off x="457200" y="1628800"/>
            <a:ext cx="735516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Kentler Roma hayatının merkezidir.</a:t>
            </a:r>
          </a:p>
          <a:p>
            <a:endParaRPr lang="tr-TR" dirty="0"/>
          </a:p>
          <a:p>
            <a:r>
              <a:rPr lang="tr-TR" dirty="0" smtClean="0"/>
              <a:t>«Ötelere uzanan dünyayı bir kent yaptınız» </a:t>
            </a:r>
          </a:p>
          <a:p>
            <a:r>
              <a:rPr lang="tr-TR" dirty="0" smtClean="0"/>
              <a:t>R. </a:t>
            </a:r>
            <a:r>
              <a:rPr lang="tr-TR" dirty="0" err="1" smtClean="0"/>
              <a:t>Namatianus</a:t>
            </a:r>
            <a:endParaRPr lang="tr-TR" dirty="0" smtClean="0"/>
          </a:p>
          <a:p>
            <a:endParaRPr lang="tr-TR" dirty="0"/>
          </a:p>
          <a:p>
            <a:r>
              <a:rPr lang="tr-TR" dirty="0" smtClean="0"/>
              <a:t>Kentlerdeki devasa yapılar aslında politik imgelerdir: Anıtlar, kamu binaları…ihtişamlı imgeler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Roma Cumhuriyeti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Senato: </a:t>
            </a:r>
            <a:r>
              <a:rPr lang="tr-TR" dirty="0" err="1" smtClean="0"/>
              <a:t>Patricilerden</a:t>
            </a:r>
            <a:r>
              <a:rPr lang="tr-TR" dirty="0" smtClean="0"/>
              <a:t> oluşuyor</a:t>
            </a:r>
          </a:p>
          <a:p>
            <a:r>
              <a:rPr lang="tr-TR" dirty="0" smtClean="0"/>
              <a:t>Konsey: </a:t>
            </a:r>
            <a:r>
              <a:rPr lang="tr-TR" dirty="0" err="1" smtClean="0"/>
              <a:t>Patriciler</a:t>
            </a:r>
            <a:r>
              <a:rPr lang="tr-TR" dirty="0" smtClean="0"/>
              <a:t> ve </a:t>
            </a:r>
            <a:r>
              <a:rPr lang="tr-TR" dirty="0" err="1" smtClean="0"/>
              <a:t>Plebler</a:t>
            </a:r>
            <a:endParaRPr lang="tr-TR" dirty="0" smtClean="0"/>
          </a:p>
          <a:p>
            <a:r>
              <a:rPr lang="tr-TR" dirty="0" err="1" smtClean="0"/>
              <a:t>Patriciler</a:t>
            </a:r>
            <a:r>
              <a:rPr lang="tr-TR" dirty="0" smtClean="0"/>
              <a:t>: Yönetici sınıf, aristokratlar. Senatörler, komutanlar, yöneticiler, rahipler</a:t>
            </a:r>
          </a:p>
          <a:p>
            <a:r>
              <a:rPr lang="tr-TR" dirty="0" smtClean="0"/>
              <a:t>Şövalyeler</a:t>
            </a:r>
          </a:p>
          <a:p>
            <a:r>
              <a:rPr lang="tr-TR" dirty="0" smtClean="0"/>
              <a:t>Avam (askerler) </a:t>
            </a:r>
          </a:p>
          <a:p>
            <a:endParaRPr lang="tr-TR" dirty="0"/>
          </a:p>
          <a:p>
            <a:endParaRPr lang="tr-TR" dirty="0"/>
          </a:p>
        </p:txBody>
      </p:sp>
      <p:pic>
        <p:nvPicPr>
          <p:cNvPr id="4" name="3 İçerik Yer Tutucusu" descr="colloseum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5129" y="3501008"/>
            <a:ext cx="4281421" cy="28807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5934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Roma 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Büyük bir imparatorluğu bir arada tutacak ve yönetebilecek yapıların ve kurumların geliştirilmesi gerekliliği</a:t>
            </a:r>
          </a:p>
          <a:p>
            <a:r>
              <a:rPr lang="tr-TR" dirty="0" smtClean="0"/>
              <a:t>Roma Ceza Hukuku</a:t>
            </a:r>
          </a:p>
          <a:p>
            <a:r>
              <a:rPr lang="tr-TR" dirty="0" smtClean="0"/>
              <a:t>Roma Medeni Hukuku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353775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51667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>
                <a:solidFill>
                  <a:schemeClr val="accent1"/>
                </a:solidFill>
              </a:rPr>
              <a:t>Forum </a:t>
            </a:r>
            <a:r>
              <a:rPr lang="tr-TR" dirty="0" err="1" smtClean="0">
                <a:solidFill>
                  <a:schemeClr val="accent1"/>
                </a:solidFill>
              </a:rPr>
              <a:t>romanum</a:t>
            </a:r>
            <a:endParaRPr lang="tr-TR" dirty="0">
              <a:solidFill>
                <a:schemeClr val="accent1"/>
              </a:solidFill>
            </a:endParaRPr>
          </a:p>
        </p:txBody>
      </p:sp>
      <p:pic>
        <p:nvPicPr>
          <p:cNvPr id="25603" name="3 İçerik Yer Tutucusu" descr="forum 1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59832" y="2868342"/>
            <a:ext cx="5041181" cy="3588021"/>
          </a:xfrm>
        </p:spPr>
      </p:pic>
      <p:sp>
        <p:nvSpPr>
          <p:cNvPr id="3" name="Metin kutusu 2"/>
          <p:cNvSpPr txBox="1"/>
          <p:nvPr/>
        </p:nvSpPr>
        <p:spPr>
          <a:xfrm>
            <a:off x="323528" y="980728"/>
            <a:ext cx="7632848" cy="1881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000" dirty="0"/>
              <a:t>Forum sadece açık bir meydan değildir. İbadethane ve tapınakların, mahkeme ve meclis binalarının, heybetli sıra sütunlarla çevrili açık alanların karmaşık bir tarzda yerleştirildiği bölgedir.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58868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/>
              <a:t>Forum </a:t>
            </a:r>
            <a:r>
              <a:rPr lang="tr-TR" dirty="0" err="1" smtClean="0"/>
              <a:t>romanum</a:t>
            </a:r>
            <a:endParaRPr lang="tr-TR" dirty="0"/>
          </a:p>
        </p:txBody>
      </p:sp>
      <p:pic>
        <p:nvPicPr>
          <p:cNvPr id="24579" name="5 İçerik Yer Tutucusu" descr="Forum 01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131840" y="3185121"/>
            <a:ext cx="5040610" cy="3292990"/>
          </a:xfrm>
        </p:spPr>
      </p:pic>
      <p:sp>
        <p:nvSpPr>
          <p:cNvPr id="3" name="Metin kutusu 2"/>
          <p:cNvSpPr txBox="1"/>
          <p:nvPr/>
        </p:nvSpPr>
        <p:spPr>
          <a:xfrm>
            <a:off x="457200" y="1052736"/>
            <a:ext cx="742716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000" dirty="0"/>
              <a:t>Pazar yeri olduğu kadar </a:t>
            </a:r>
            <a:r>
              <a:rPr lang="tr-TR" sz="2000" dirty="0" smtClean="0"/>
              <a:t>kamusal </a:t>
            </a:r>
            <a:r>
              <a:rPr lang="tr-TR" sz="2000" dirty="0"/>
              <a:t>yaşamın, politik toplantıların, mahkemelerin, sosyal yaşamın da bir alanı. Dini ve din dışı, resmi, sivil çeşitli etkinliklerin, gösterilerin de mekanı. </a:t>
            </a:r>
            <a:r>
              <a:rPr lang="tr-TR" sz="2000" dirty="0" smtClean="0"/>
              <a:t>Hatiplerin halka hitap ettiği yerlerdir. </a:t>
            </a:r>
          </a:p>
          <a:p>
            <a:pPr>
              <a:lnSpc>
                <a:spcPct val="150000"/>
              </a:lnSpc>
            </a:pPr>
            <a:endParaRPr lang="tr-TR" sz="2000" dirty="0" smtClean="0"/>
          </a:p>
          <a:p>
            <a:pPr>
              <a:lnSpc>
                <a:spcPct val="150000"/>
              </a:lnSpc>
            </a:pPr>
            <a:r>
              <a:rPr lang="tr-TR" sz="2000" dirty="0"/>
              <a:t>Önemli kamu binaları ile çevrilidir. </a:t>
            </a:r>
            <a:endParaRPr lang="tr-TR" sz="2000" dirty="0" smtClean="0"/>
          </a:p>
          <a:p>
            <a:pPr>
              <a:lnSpc>
                <a:spcPct val="150000"/>
              </a:lnSpc>
            </a:pPr>
            <a:r>
              <a:rPr lang="tr-TR" sz="2000" dirty="0" smtClean="0"/>
              <a:t>Ör: </a:t>
            </a:r>
            <a:r>
              <a:rPr lang="tr-TR" sz="2000" dirty="0" err="1" smtClean="0"/>
              <a:t>Basilica</a:t>
            </a:r>
            <a:r>
              <a:rPr lang="tr-TR" sz="2000" dirty="0" smtClean="0"/>
              <a:t>, Senato</a:t>
            </a:r>
            <a:endParaRPr lang="tr-TR" sz="2000" dirty="0"/>
          </a:p>
          <a:p>
            <a:pPr>
              <a:lnSpc>
                <a:spcPct val="150000"/>
              </a:lnSpc>
            </a:pPr>
            <a:endParaRPr lang="tr-TR" sz="2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58868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/>
              <a:t>Tiyatro</a:t>
            </a:r>
            <a:endParaRPr lang="tr-TR" dirty="0"/>
          </a:p>
        </p:txBody>
      </p:sp>
      <p:pic>
        <p:nvPicPr>
          <p:cNvPr id="63491" name="4 İçerik Yer Tutucusu" descr="t,yatro 3.jpg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1268413"/>
            <a:ext cx="3521075" cy="4824412"/>
          </a:xfrm>
        </p:spPr>
      </p:pic>
      <p:sp>
        <p:nvSpPr>
          <p:cNvPr id="3" name="İçerik Yer Tutucusu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tr-TR" dirty="0" smtClean="0"/>
              <a:t>Koro ve orkestra</a:t>
            </a:r>
          </a:p>
          <a:p>
            <a:r>
              <a:rPr lang="tr-TR" dirty="0" smtClean="0"/>
              <a:t>Şarkılar, danslar, gösteriler</a:t>
            </a:r>
          </a:p>
          <a:p>
            <a:r>
              <a:rPr lang="tr-TR" dirty="0" smtClean="0"/>
              <a:t>Tanrıları onurlandırma</a:t>
            </a:r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Zengin">
  <a:themeElements>
    <a:clrScheme name="Zengin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Zengin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Zengin">
    <a:dk1>
      <a:sysClr val="windowText" lastClr="000000"/>
    </a:dk1>
    <a:lt1>
      <a:sysClr val="window" lastClr="FFFFFF"/>
    </a:lt1>
    <a:dk2>
      <a:srgbClr val="B13F9A"/>
    </a:dk2>
    <a:lt2>
      <a:srgbClr val="F4E7ED"/>
    </a:lt2>
    <a:accent1>
      <a:srgbClr val="B83D68"/>
    </a:accent1>
    <a:accent2>
      <a:srgbClr val="AC66BB"/>
    </a:accent2>
    <a:accent3>
      <a:srgbClr val="DE6C36"/>
    </a:accent3>
    <a:accent4>
      <a:srgbClr val="F9B639"/>
    </a:accent4>
    <a:accent5>
      <a:srgbClr val="CF6DA4"/>
    </a:accent5>
    <a:accent6>
      <a:srgbClr val="FA8D3D"/>
    </a:accent6>
    <a:hlink>
      <a:srgbClr val="FFDE66"/>
    </a:hlink>
    <a:folHlink>
      <a:srgbClr val="D490C5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1578</TotalTime>
  <Words>351</Words>
  <Application>Microsoft Office PowerPoint</Application>
  <PresentationFormat>Ekran Gösterisi (4:3)</PresentationFormat>
  <Paragraphs>63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6" baseType="lpstr">
      <vt:lpstr>Arial</vt:lpstr>
      <vt:lpstr>Consolas</vt:lpstr>
      <vt:lpstr>Corbel</vt:lpstr>
      <vt:lpstr>Wingdings</vt:lpstr>
      <vt:lpstr>Wingdings 2</vt:lpstr>
      <vt:lpstr>Zengin</vt:lpstr>
      <vt:lpstr>7. Hafta</vt:lpstr>
      <vt:lpstr>Roma uygarlIgI</vt:lpstr>
      <vt:lpstr>İtalya, Fransa, ispanya, portekiz, belçika, hollanda, isviçre, lüksemburg, avusturya, macaristan, slovakya, bosna, hırvatistan, macaristan, britanyanın bir kısmı</vt:lpstr>
      <vt:lpstr>Anadoludaki Roma Kentleri</vt:lpstr>
      <vt:lpstr>Roma Cumhuriyeti </vt:lpstr>
      <vt:lpstr>Roma  </vt:lpstr>
      <vt:lpstr>Forum romanum</vt:lpstr>
      <vt:lpstr>Forum romanum</vt:lpstr>
      <vt:lpstr>Tiyatro</vt:lpstr>
      <vt:lpstr>Roma Kenti Envanteri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w</dc:creator>
  <cp:lastModifiedBy>user</cp:lastModifiedBy>
  <cp:revision>138</cp:revision>
  <dcterms:created xsi:type="dcterms:W3CDTF">2016-03-19T12:27:05Z</dcterms:created>
  <dcterms:modified xsi:type="dcterms:W3CDTF">2020-02-02T15:25:56Z</dcterms:modified>
</cp:coreProperties>
</file>