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5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6EECE75-F166-41A9-8F8A-7056BE3C2A6E}"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376223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EECE75-F166-41A9-8F8A-7056BE3C2A6E}"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370482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EECE75-F166-41A9-8F8A-7056BE3C2A6E}"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3364383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6EECE75-F166-41A9-8F8A-7056BE3C2A6E}"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157704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6EECE75-F166-41A9-8F8A-7056BE3C2A6E}" type="datetimeFigureOut">
              <a:rPr lang="tr-TR" smtClean="0"/>
              <a:t>13.2.2018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2899063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6EECE75-F166-41A9-8F8A-7056BE3C2A6E}"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258861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6EECE75-F166-41A9-8F8A-7056BE3C2A6E}" type="datetimeFigureOut">
              <a:rPr lang="tr-TR" smtClean="0"/>
              <a:t>13.2.2018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4282070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6EECE75-F166-41A9-8F8A-7056BE3C2A6E}" type="datetimeFigureOut">
              <a:rPr lang="tr-TR" smtClean="0"/>
              <a:t>13.2.2018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3125340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6EECE75-F166-41A9-8F8A-7056BE3C2A6E}" type="datetimeFigureOut">
              <a:rPr lang="tr-TR" smtClean="0"/>
              <a:t>13.2.2018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3364764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EECE75-F166-41A9-8F8A-7056BE3C2A6E}"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1113807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6EECE75-F166-41A9-8F8A-7056BE3C2A6E}" type="datetimeFigureOut">
              <a:rPr lang="tr-TR" smtClean="0"/>
              <a:t>13.2.2018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5CFAE49-9DED-45E4-A264-3745FEDBA924}" type="slidenum">
              <a:rPr lang="tr-TR" smtClean="0"/>
              <a:t>‹#›</a:t>
            </a:fld>
            <a:endParaRPr lang="tr-TR"/>
          </a:p>
        </p:txBody>
      </p:sp>
    </p:spTree>
    <p:extLst>
      <p:ext uri="{BB962C8B-B14F-4D97-AF65-F5344CB8AC3E}">
        <p14:creationId xmlns:p14="http://schemas.microsoft.com/office/powerpoint/2010/main" val="1495953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ECE75-F166-41A9-8F8A-7056BE3C2A6E}" type="datetimeFigureOut">
              <a:rPr lang="tr-TR" smtClean="0"/>
              <a:t>13.2.2018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FAE49-9DED-45E4-A264-3745FEDBA924}" type="slidenum">
              <a:rPr lang="tr-TR" smtClean="0"/>
              <a:t>‹#›</a:t>
            </a:fld>
            <a:endParaRPr lang="tr-TR"/>
          </a:p>
        </p:txBody>
      </p:sp>
    </p:spTree>
    <p:extLst>
      <p:ext uri="{BB962C8B-B14F-4D97-AF65-F5344CB8AC3E}">
        <p14:creationId xmlns:p14="http://schemas.microsoft.com/office/powerpoint/2010/main" val="2051094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altLang="tr-TR" dirty="0" smtClean="0">
                <a:effectLst>
                  <a:outerShdw blurRad="38100" dist="38100" dir="2700000" algn="tl">
                    <a:srgbClr val="000000"/>
                  </a:outerShdw>
                </a:effectLst>
              </a:rPr>
              <a:t>KARBOHİDRAT </a:t>
            </a:r>
            <a:br>
              <a:rPr lang="tr-TR" altLang="tr-TR" dirty="0" smtClean="0">
                <a:effectLst>
                  <a:outerShdw blurRad="38100" dist="38100" dir="2700000" algn="tl">
                    <a:srgbClr val="000000"/>
                  </a:outerShdw>
                </a:effectLst>
              </a:rPr>
            </a:br>
            <a:r>
              <a:rPr lang="tr-TR" altLang="tr-TR" dirty="0" smtClean="0">
                <a:effectLst>
                  <a:outerShdw blurRad="38100" dist="38100" dir="2700000" algn="tl">
                    <a:srgbClr val="000000"/>
                  </a:outerShdw>
                </a:effectLst>
              </a:rPr>
              <a:t>METABOLİZMASI-3</a:t>
            </a:r>
            <a:endParaRPr lang="tr-TR" dirty="0"/>
          </a:p>
        </p:txBody>
      </p:sp>
      <p:sp>
        <p:nvSpPr>
          <p:cNvPr id="3" name="Alt Başlık 2"/>
          <p:cNvSpPr>
            <a:spLocks noGrp="1"/>
          </p:cNvSpPr>
          <p:nvPr>
            <p:ph type="subTitle" idx="1"/>
          </p:nvPr>
        </p:nvSpPr>
        <p:spPr/>
        <p:txBody>
          <a:bodyPr/>
          <a:lstStyle/>
          <a:p>
            <a:pPr>
              <a:lnSpc>
                <a:spcPct val="80000"/>
              </a:lnSpc>
              <a:defRPr/>
            </a:pPr>
            <a:r>
              <a:rPr lang="tr-TR" dirty="0">
                <a:solidFill>
                  <a:schemeClr val="tx1"/>
                </a:solidFill>
                <a:effectLst>
                  <a:outerShdw blurRad="38100" dist="38100" dir="2700000" algn="tl">
                    <a:srgbClr val="000000">
                      <a:alpha val="43137"/>
                    </a:srgbClr>
                  </a:outerShdw>
                </a:effectLst>
              </a:rPr>
              <a:t>Prof. Dr. </a:t>
            </a:r>
            <a:r>
              <a:rPr lang="tr-TR" dirty="0" err="1">
                <a:solidFill>
                  <a:schemeClr val="tx1"/>
                </a:solidFill>
                <a:effectLst>
                  <a:outerShdw blurRad="38100" dist="38100" dir="2700000" algn="tl">
                    <a:srgbClr val="000000">
                      <a:alpha val="43137"/>
                    </a:srgbClr>
                  </a:outerShdw>
                </a:effectLst>
              </a:rPr>
              <a:t>Fügen</a:t>
            </a:r>
            <a:r>
              <a:rPr lang="tr-TR" dirty="0">
                <a:solidFill>
                  <a:schemeClr val="tx1"/>
                </a:solidFill>
                <a:effectLst>
                  <a:outerShdw blurRad="38100" dist="38100" dir="2700000" algn="tl">
                    <a:srgbClr val="000000">
                      <a:alpha val="43137"/>
                    </a:srgbClr>
                  </a:outerShdw>
                </a:effectLst>
              </a:rPr>
              <a:t> Aktan</a:t>
            </a:r>
          </a:p>
          <a:p>
            <a:pPr>
              <a:lnSpc>
                <a:spcPct val="80000"/>
              </a:lnSpc>
              <a:defRPr/>
            </a:pPr>
            <a:r>
              <a:rPr lang="tr-TR" dirty="0">
                <a:solidFill>
                  <a:schemeClr val="tx1"/>
                </a:solidFill>
                <a:effectLst>
                  <a:outerShdw blurRad="38100" dist="38100" dir="2700000" algn="tl">
                    <a:srgbClr val="000000">
                      <a:alpha val="43137"/>
                    </a:srgbClr>
                  </a:outerShdw>
                </a:effectLst>
              </a:rPr>
              <a:t>Biyokimya ABD</a:t>
            </a:r>
          </a:p>
          <a:p>
            <a:pPr>
              <a:lnSpc>
                <a:spcPct val="80000"/>
              </a:lnSpc>
              <a:defRPr/>
            </a:pPr>
            <a:r>
              <a:rPr lang="tr-TR" dirty="0">
                <a:solidFill>
                  <a:schemeClr val="tx1"/>
                </a:solidFill>
                <a:effectLst>
                  <a:outerShdw blurRad="38100" dist="38100" dir="2700000" algn="tl">
                    <a:srgbClr val="000000">
                      <a:alpha val="43137"/>
                    </a:srgbClr>
                  </a:outerShdw>
                </a:effectLst>
              </a:rPr>
              <a:t>Öğretim Üyesi</a:t>
            </a:r>
            <a:endParaRPr lang="en-US" dirty="0">
              <a:solidFill>
                <a:schemeClr val="tx1"/>
              </a:solidFill>
              <a:effectLst>
                <a:outerShdw blurRad="38100" dist="38100" dir="2700000" algn="tl">
                  <a:srgbClr val="000000">
                    <a:alpha val="43137"/>
                  </a:srgbClr>
                </a:outerShdw>
              </a:effectLst>
            </a:endParaRPr>
          </a:p>
          <a:p>
            <a:endParaRPr lang="tr-TR" dirty="0"/>
          </a:p>
        </p:txBody>
      </p:sp>
    </p:spTree>
    <p:extLst>
      <p:ext uri="{BB962C8B-B14F-4D97-AF65-F5344CB8AC3E}">
        <p14:creationId xmlns:p14="http://schemas.microsoft.com/office/powerpoint/2010/main" val="3536576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0" y="381000"/>
            <a:ext cx="8229600" cy="1371600"/>
          </a:xfrm>
          <a:solidFill>
            <a:schemeClr val="accent1">
              <a:lumMod val="90000"/>
            </a:schemeClr>
          </a:solidFill>
        </p:spPr>
        <p:txBody>
          <a:bodyPr/>
          <a:lstStyle/>
          <a:p>
            <a:pPr eaLnBrk="1" hangingPunct="1">
              <a:defRPr/>
            </a:pPr>
            <a:r>
              <a:rPr lang="tr-TR" dirty="0" err="1" smtClean="0">
                <a:effectLst>
                  <a:outerShdw blurRad="38100" dist="38100" dir="2700000" algn="tl">
                    <a:srgbClr val="000000"/>
                  </a:outerShdw>
                </a:effectLst>
              </a:rPr>
              <a:t>GLUKONEOGENEZ</a:t>
            </a:r>
            <a:endParaRPr lang="en-US" dirty="0">
              <a:effectLst>
                <a:outerShdw blurRad="38100" dist="38100" dir="2700000" algn="tl">
                  <a:srgbClr val="000000"/>
                </a:outerShdw>
              </a:effectLst>
            </a:endParaRPr>
          </a:p>
        </p:txBody>
      </p:sp>
      <p:sp>
        <p:nvSpPr>
          <p:cNvPr id="73731" name="Rectangle 3"/>
          <p:cNvSpPr>
            <a:spLocks noGrp="1" noChangeArrowheads="1"/>
          </p:cNvSpPr>
          <p:nvPr>
            <p:ph type="body" idx="4294967295"/>
          </p:nvPr>
        </p:nvSpPr>
        <p:spPr>
          <a:xfrm>
            <a:off x="0" y="1981200"/>
            <a:ext cx="8229600" cy="4114800"/>
          </a:xfrm>
          <a:solidFill>
            <a:schemeClr val="accent1">
              <a:lumMod val="75000"/>
            </a:schemeClr>
          </a:solidFill>
        </p:spPr>
        <p:txBody>
          <a:bodyPr/>
          <a:lstStyle/>
          <a:p>
            <a:pPr algn="ctr" eaLnBrk="1" hangingPunct="1">
              <a:buFont typeface="Wingdings" pitchFamily="2" charset="2"/>
              <a:buNone/>
              <a:defRPr/>
            </a:pPr>
            <a:endParaRPr lang="tr-TR" sz="4400" dirty="0" smtClean="0">
              <a:effectLst>
                <a:outerShdw blurRad="38100" dist="38100" dir="2700000" algn="tl">
                  <a:srgbClr val="000000"/>
                </a:outerShdw>
              </a:effectLst>
            </a:endParaRPr>
          </a:p>
          <a:p>
            <a:pPr algn="ctr" eaLnBrk="1" hangingPunct="1">
              <a:buFont typeface="Wingdings" pitchFamily="2" charset="2"/>
              <a:buNone/>
              <a:defRPr/>
            </a:pPr>
            <a:endParaRPr lang="tr-TR" sz="4400" dirty="0">
              <a:effectLst>
                <a:outerShdw blurRad="38100" dist="38100" dir="2700000" algn="tl">
                  <a:srgbClr val="000000"/>
                </a:outerShdw>
              </a:effectLst>
            </a:endParaRPr>
          </a:p>
          <a:p>
            <a:pPr algn="ctr" eaLnBrk="1" hangingPunct="1">
              <a:buFont typeface="Wingdings" pitchFamily="2" charset="2"/>
              <a:buNone/>
              <a:defRPr/>
            </a:pPr>
            <a:r>
              <a:rPr lang="tr-TR" sz="4400" dirty="0" err="1" smtClean="0">
                <a:effectLst>
                  <a:outerShdw blurRad="38100" dist="38100" dir="2700000" algn="tl">
                    <a:srgbClr val="000000"/>
                  </a:outerShdw>
                </a:effectLst>
              </a:rPr>
              <a:t>GLİKOJENESİS</a:t>
            </a:r>
            <a:endParaRPr lang="tr-TR" sz="4400" dirty="0" smtClean="0">
              <a:effectLst>
                <a:outerShdw blurRad="38100" dist="38100" dir="2700000" algn="tl">
                  <a:srgbClr val="000000"/>
                </a:outerShdw>
              </a:effectLst>
            </a:endParaRPr>
          </a:p>
          <a:p>
            <a:pPr algn="ctr" eaLnBrk="1" hangingPunct="1">
              <a:buFont typeface="Wingdings" pitchFamily="2" charset="2"/>
              <a:buNone/>
              <a:defRPr/>
            </a:pPr>
            <a:endParaRPr lang="tr-TR" sz="4400" dirty="0">
              <a:effectLst>
                <a:outerShdw blurRad="38100" dist="38100" dir="2700000" algn="tl">
                  <a:srgbClr val="000000"/>
                </a:outerShdw>
              </a:effectLst>
            </a:endParaRPr>
          </a:p>
          <a:p>
            <a:pPr algn="ctr" eaLnBrk="1" hangingPunct="1">
              <a:buFont typeface="Wingdings" pitchFamily="2" charset="2"/>
              <a:buNone/>
              <a:defRPr/>
            </a:pPr>
            <a:endParaRPr lang="en-US" sz="4400" dirty="0">
              <a:effectLst>
                <a:outerShdw blurRad="38100" dist="38100" dir="2700000" algn="tl">
                  <a:srgbClr val="000000"/>
                </a:outerShdw>
              </a:effectLst>
            </a:endParaRPr>
          </a:p>
        </p:txBody>
      </p:sp>
    </p:spTree>
    <p:extLst>
      <p:ext uri="{BB962C8B-B14F-4D97-AF65-F5344CB8AC3E}">
        <p14:creationId xmlns:p14="http://schemas.microsoft.com/office/powerpoint/2010/main" val="1036291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a:xfrm>
            <a:off x="0" y="381000"/>
            <a:ext cx="8229600" cy="1371600"/>
          </a:xfrm>
          <a:solidFill>
            <a:schemeClr val="accent2">
              <a:lumMod val="40000"/>
              <a:lumOff val="60000"/>
            </a:schemeClr>
          </a:solidFill>
        </p:spPr>
        <p:txBody>
          <a:bodyPr/>
          <a:lstStyle/>
          <a:p>
            <a:pPr eaLnBrk="1" hangingPunct="1">
              <a:defRPr/>
            </a:pPr>
            <a:r>
              <a:rPr lang="tr-TR" sz="4000">
                <a:effectLst>
                  <a:outerShdw blurRad="38100" dist="38100" dir="2700000" algn="tl">
                    <a:srgbClr val="000000"/>
                  </a:outerShdw>
                </a:effectLst>
              </a:rPr>
              <a:t>Karbohidratlarla ilgili anabolik yolaklar</a:t>
            </a:r>
          </a:p>
        </p:txBody>
      </p:sp>
      <p:sp>
        <p:nvSpPr>
          <p:cNvPr id="74755" name="Rectangle 3"/>
          <p:cNvSpPr>
            <a:spLocks noGrp="1" noChangeArrowheads="1"/>
          </p:cNvSpPr>
          <p:nvPr>
            <p:ph type="body" idx="4294967295"/>
          </p:nvPr>
        </p:nvSpPr>
        <p:spPr>
          <a:xfrm>
            <a:off x="0" y="1981200"/>
            <a:ext cx="8229600" cy="4114800"/>
          </a:xfrm>
          <a:solidFill>
            <a:schemeClr val="accent2">
              <a:lumMod val="60000"/>
              <a:lumOff val="40000"/>
            </a:schemeClr>
          </a:solidFill>
        </p:spPr>
        <p:txBody>
          <a:bodyPr/>
          <a:lstStyle/>
          <a:p>
            <a:pPr eaLnBrk="1" hangingPunct="1">
              <a:lnSpc>
                <a:spcPct val="90000"/>
              </a:lnSpc>
              <a:defRPr/>
            </a:pPr>
            <a:r>
              <a:rPr lang="tr-TR">
                <a:effectLst>
                  <a:outerShdw blurRad="38100" dist="38100" dir="2700000" algn="tl">
                    <a:srgbClr val="000000"/>
                  </a:outerShdw>
                </a:effectLst>
              </a:rPr>
              <a:t>Anabolik yolaklar genellikle oksidatif değil, redüktiftir. Genel olarak, anabolik yolaklarda, ATP, NADH/NADPH şeklindeki kimyasal enerji kullanılarak basit öncül moleküllerden hücre bileşenlerinin sentezi yapılır. Yıkım ve sentez reaksiyonlarında, bir çok ortak reaksiyon paylaşılmış olsa da; her metabolik yola özgü geri dönüşümsüz (irreversibl) reaksiyonlar vardır. </a:t>
            </a:r>
          </a:p>
        </p:txBody>
      </p:sp>
    </p:spTree>
    <p:extLst>
      <p:ext uri="{BB962C8B-B14F-4D97-AF65-F5344CB8AC3E}">
        <p14:creationId xmlns:p14="http://schemas.microsoft.com/office/powerpoint/2010/main" val="30395387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5" name="Rectangle 5"/>
          <p:cNvSpPr>
            <a:spLocks noChangeArrowheads="1"/>
          </p:cNvSpPr>
          <p:nvPr/>
        </p:nvSpPr>
        <p:spPr bwMode="auto">
          <a:xfrm>
            <a:off x="468313" y="908050"/>
            <a:ext cx="8064500" cy="485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20000"/>
              </a:spcBef>
              <a:buClr>
                <a:schemeClr val="hlink"/>
              </a:buClr>
              <a:buSzPct val="65000"/>
              <a:buFont typeface="Wingdings" pitchFamily="2" charset="2"/>
              <a:buNone/>
              <a:defRPr/>
            </a:pPr>
            <a:r>
              <a:rPr lang="tr-TR" sz="2800">
                <a:effectLst>
                  <a:outerShdw blurRad="38100" dist="38100" dir="2700000" algn="tl">
                    <a:srgbClr val="000000"/>
                  </a:outerShdw>
                </a:effectLst>
              </a:rPr>
              <a:t>Tüm memelilerde, beyin ve sinir sisteminin yanısıra, eritrositler, testisler, renal medulla ve embriyonik dokular için tek ve ana yakıt kaynağı olarak kan glukozu kullanıldığından  glukoz biyosentezi şarttır. </a:t>
            </a: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r>
              <a:rPr lang="tr-TR" sz="2800">
                <a:effectLst>
                  <a:outerShdw blurRad="38100" dist="38100" dir="2700000" algn="tl">
                    <a:srgbClr val="000000"/>
                  </a:outerShdw>
                </a:effectLst>
              </a:rPr>
              <a:t>İnsan beyni tek başına günde 120 gramdan fazla glukoz kullanır.</a:t>
            </a: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endParaRPr lang="en-US" sz="280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defRPr/>
            </a:pPr>
            <a:r>
              <a:rPr lang="en-US" altLang="tr-TR" sz="3600" b="1">
                <a:solidFill>
                  <a:schemeClr val="tx2"/>
                </a:solidFill>
                <a:effectLst>
                  <a:outerShdw blurRad="38100" dist="38100" dir="2700000" algn="tl">
                    <a:srgbClr val="000000"/>
                  </a:outerShdw>
                </a:effectLst>
              </a:rPr>
              <a:t>       </a:t>
            </a:r>
            <a:r>
              <a:rPr lang="tr-TR" altLang="tr-TR" sz="3600" b="1">
                <a:solidFill>
                  <a:schemeClr val="tx2"/>
                </a:solidFill>
                <a:effectLst>
                  <a:outerShdw blurRad="38100" dist="38100" dir="2700000" algn="tl">
                    <a:srgbClr val="000000"/>
                  </a:outerShdw>
                </a:effectLst>
              </a:rPr>
              <a:t>Glukoneogenez gerekli</a:t>
            </a:r>
            <a:r>
              <a:rPr lang="en-US" altLang="tr-TR" sz="3600" b="1">
                <a:solidFill>
                  <a:schemeClr val="tx2"/>
                </a:solidFill>
                <a:effectLst>
                  <a:outerShdw blurRad="38100" dist="38100" dir="2700000" algn="tl">
                    <a:srgbClr val="000000"/>
                  </a:outerShdw>
                </a:effectLst>
              </a:rPr>
              <a:t>dir.</a:t>
            </a:r>
            <a:endParaRPr lang="tr-TR" sz="3600" b="1">
              <a:solidFill>
                <a:schemeClr val="tx2"/>
              </a:solidFill>
              <a:effectLst>
                <a:outerShdw blurRad="38100" dist="38100" dir="2700000" algn="tl">
                  <a:srgbClr val="000000"/>
                </a:outerShdw>
              </a:effectLst>
            </a:endParaRPr>
          </a:p>
        </p:txBody>
      </p:sp>
    </p:spTree>
    <p:extLst>
      <p:ext uri="{BB962C8B-B14F-4D97-AF65-F5344CB8AC3E}">
        <p14:creationId xmlns:p14="http://schemas.microsoft.com/office/powerpoint/2010/main" val="2517527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9" name="Rectangle 3"/>
          <p:cNvSpPr>
            <a:spLocks noGrp="1" noChangeArrowheads="1"/>
          </p:cNvSpPr>
          <p:nvPr>
            <p:ph idx="1"/>
          </p:nvPr>
        </p:nvSpPr>
        <p:spPr>
          <a:xfrm>
            <a:off x="611188" y="1052513"/>
            <a:ext cx="8229600" cy="4752975"/>
          </a:xfrm>
        </p:spPr>
        <p:txBody>
          <a:bodyPr/>
          <a:lstStyle/>
          <a:p>
            <a:pPr eaLnBrk="1" hangingPunct="1">
              <a:lnSpc>
                <a:spcPct val="90000"/>
              </a:lnSpc>
              <a:defRPr/>
            </a:pPr>
            <a:r>
              <a:rPr lang="tr-TR" altLang="tr-TR" sz="2800" smtClean="0">
                <a:effectLst>
                  <a:outerShdw blurRad="38100" dist="38100" dir="2700000" algn="tl">
                    <a:srgbClr val="000000"/>
                  </a:outerShdw>
                </a:effectLst>
              </a:rPr>
              <a:t>Glukoneogenez, büyük ölçüde karaciğerde, az miktarda böbrek korteksinde gerçekleşir. Beyin, iskelet kasları ve kalpte ise çok çok azdır. Özellikle açlıkta ve yoğun eksersizde gerçekleşen endergonik bir reaksiyondur.</a:t>
            </a:r>
          </a:p>
          <a:p>
            <a:pPr>
              <a:lnSpc>
                <a:spcPct val="90000"/>
              </a:lnSpc>
              <a:defRPr/>
            </a:pPr>
            <a:endParaRPr lang="tr-TR" altLang="tr-TR" sz="2800" smtClean="0">
              <a:effectLst>
                <a:outerShdw blurRad="38100" dist="38100" dir="2700000" algn="tl">
                  <a:srgbClr val="000000"/>
                </a:outerShdw>
              </a:effectLst>
            </a:endParaRPr>
          </a:p>
          <a:p>
            <a:pPr eaLnBrk="1" hangingPunct="1">
              <a:lnSpc>
                <a:spcPct val="90000"/>
              </a:lnSpc>
              <a:defRPr/>
            </a:pPr>
            <a:r>
              <a:rPr lang="tr-TR" altLang="tr-TR" sz="2800" smtClean="0">
                <a:effectLst>
                  <a:outerShdw blurRad="38100" dist="38100" dir="2700000" algn="tl">
                    <a:srgbClr val="000000"/>
                  </a:outerShdw>
                </a:effectLst>
              </a:rPr>
              <a:t>Glukoneogenez, şeker olmayan karbon substratlarından glukoz oluşumudur. </a:t>
            </a:r>
            <a:endParaRPr lang="en-US" altLang="tr-TR" sz="2800" smtClean="0">
              <a:effectLst>
                <a:outerShdw blurRad="38100" dist="38100" dir="2700000" algn="tl">
                  <a:srgbClr val="000000"/>
                </a:outerShdw>
              </a:effectLst>
            </a:endParaRPr>
          </a:p>
          <a:p>
            <a:pPr eaLnBrk="1" hangingPunct="1">
              <a:lnSpc>
                <a:spcPct val="90000"/>
              </a:lnSpc>
              <a:defRPr/>
            </a:pPr>
            <a:endParaRPr lang="en-US" altLang="tr-TR" sz="2800" smtClean="0">
              <a:effectLst>
                <a:outerShdw blurRad="38100" dist="38100" dir="2700000" algn="tl">
                  <a:srgbClr val="000000"/>
                </a:outerShdw>
              </a:effectLst>
            </a:endParaRPr>
          </a:p>
          <a:p>
            <a:pPr lvl="1" eaLnBrk="1" hangingPunct="1">
              <a:lnSpc>
                <a:spcPct val="90000"/>
              </a:lnSpc>
              <a:defRPr/>
            </a:pPr>
            <a:r>
              <a:rPr lang="tr-TR" altLang="tr-TR" sz="2400" smtClean="0">
                <a:effectLst>
                  <a:outerShdw blurRad="38100" dist="38100" dir="2700000" algn="tl">
                    <a:srgbClr val="000000"/>
                  </a:outerShdw>
                </a:effectLst>
              </a:rPr>
              <a:t>piruvat, laktat, gliserol,oksalasetat,ve glikojenik amino asitlerden (alanin ve glutamin gibi)</a:t>
            </a:r>
            <a:endParaRPr lang="en-US" altLang="tr-TR" sz="2400" smtClean="0">
              <a:effectLst>
                <a:outerShdw blurRad="38100" dist="38100" dir="2700000" algn="tl">
                  <a:srgbClr val="000000"/>
                </a:outerShdw>
              </a:effectLst>
            </a:endParaRPr>
          </a:p>
          <a:p>
            <a:pPr lvl="1" eaLnBrk="1" hangingPunct="1">
              <a:lnSpc>
                <a:spcPct val="90000"/>
              </a:lnSpc>
              <a:buFont typeface="Wingdings" pitchFamily="2" charset="2"/>
              <a:buNone/>
              <a:defRPr/>
            </a:pPr>
            <a:endParaRPr lang="tr-TR" altLang="tr-TR" sz="2400" smtClean="0">
              <a:effectLst>
                <a:outerShdw blurRad="38100" dist="38100" dir="2700000" algn="tl">
                  <a:srgbClr val="000000"/>
                </a:outerShdw>
              </a:effectLst>
            </a:endParaRPr>
          </a:p>
        </p:txBody>
      </p:sp>
    </p:spTree>
    <p:extLst>
      <p:ext uri="{BB962C8B-B14F-4D97-AF65-F5344CB8AC3E}">
        <p14:creationId xmlns:p14="http://schemas.microsoft.com/office/powerpoint/2010/main" val="5187699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468313" y="765175"/>
            <a:ext cx="8229600" cy="5111750"/>
          </a:xfrm>
          <a:noFill/>
        </p:spPr>
        <p:txBody>
          <a:bodyPr/>
          <a:lstStyle/>
          <a:p>
            <a:r>
              <a:rPr lang="tr-TR" altLang="tr-TR" sz="2800" smtClean="0"/>
              <a:t>Glukoneogenezde, açlıkta veya karbohidrat açlığında , piruvat ve oksalasetatın  ana kaynağı amino asit katabolizmasıdır. </a:t>
            </a:r>
          </a:p>
          <a:p>
            <a:endParaRPr lang="tr-TR" altLang="tr-TR" sz="2800" smtClean="0"/>
          </a:p>
          <a:p>
            <a:r>
              <a:rPr lang="tr-TR" altLang="tr-TR" sz="2800" smtClean="0"/>
              <a:t>Kas proteinleri, bu amino asitleri desteklemek amacı ile parçalanır ve meydana gelen bu amino asitler özel şekilde karaciğere taşınır. </a:t>
            </a:r>
          </a:p>
          <a:p>
            <a:endParaRPr lang="en-US" altLang="tr-TR" sz="2800" smtClean="0"/>
          </a:p>
          <a:p>
            <a:r>
              <a:rPr lang="tr-TR" altLang="tr-TR" sz="2800" smtClean="0"/>
              <a:t>Gliserol</a:t>
            </a:r>
            <a:r>
              <a:rPr lang="en-US" altLang="tr-TR" sz="2800" smtClean="0"/>
              <a:t>, </a:t>
            </a:r>
            <a:r>
              <a:rPr lang="tr-TR" altLang="tr-TR" sz="2800" smtClean="0"/>
              <a:t>yağ hücrelerinde triaçil gliserollerin  (TAG) hidrolizi ile meydana gelir.</a:t>
            </a:r>
          </a:p>
          <a:p>
            <a:endParaRPr lang="en-US" sz="2800" smtClean="0"/>
          </a:p>
        </p:txBody>
      </p:sp>
    </p:spTree>
    <p:extLst>
      <p:ext uri="{BB962C8B-B14F-4D97-AF65-F5344CB8AC3E}">
        <p14:creationId xmlns:p14="http://schemas.microsoft.com/office/powerpoint/2010/main" val="3984347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4294967295"/>
          </p:nvPr>
        </p:nvSpPr>
        <p:spPr>
          <a:xfrm>
            <a:off x="0" y="1981200"/>
            <a:ext cx="8229600" cy="4114800"/>
          </a:xfrm>
        </p:spPr>
        <p:txBody>
          <a:bodyPr/>
          <a:lstStyle/>
          <a:p>
            <a:pPr eaLnBrk="1" hangingPunct="1">
              <a:defRPr/>
            </a:pPr>
            <a:endParaRPr lang="tr-TR" altLang="tr-TR" sz="4000" smtClean="0">
              <a:effectLst>
                <a:outerShdw blurRad="38100" dist="38100" dir="2700000" algn="tl">
                  <a:srgbClr val="000000"/>
                </a:outerShdw>
              </a:effectLst>
            </a:endParaRPr>
          </a:p>
          <a:p>
            <a:pPr eaLnBrk="1" hangingPunct="1">
              <a:defRPr/>
            </a:pPr>
            <a:r>
              <a:rPr lang="tr-TR" altLang="tr-TR" sz="2800" smtClean="0">
                <a:effectLst>
                  <a:outerShdw blurRad="38100" dist="38100" dir="2700000" algn="tl">
                    <a:srgbClr val="000000"/>
                  </a:outerShdw>
                </a:effectLst>
              </a:rPr>
              <a:t>Glukoneogenez, kavramsal olarak anaerobik glikolizin tersidir.</a:t>
            </a:r>
          </a:p>
          <a:p>
            <a:pPr eaLnBrk="1" hangingPunct="1">
              <a:defRPr/>
            </a:pPr>
            <a:endParaRPr lang="tr-TR" altLang="tr-TR" sz="2800" smtClean="0">
              <a:effectLst>
                <a:outerShdw blurRad="38100" dist="38100" dir="2700000" algn="tl">
                  <a:srgbClr val="000000"/>
                </a:outerShdw>
              </a:effectLst>
            </a:endParaRPr>
          </a:p>
          <a:p>
            <a:pPr eaLnBrk="1" hangingPunct="1">
              <a:buFont typeface="Wingdings" pitchFamily="2" charset="2"/>
              <a:buNone/>
              <a:defRPr/>
            </a:pPr>
            <a:r>
              <a:rPr lang="tr-TR" altLang="tr-TR" sz="2800" smtClean="0">
                <a:effectLst>
                  <a:outerShdw blurRad="38100" dist="38100" dir="2700000" algn="tl">
                    <a:srgbClr val="000000"/>
                  </a:outerShdw>
                </a:effectLst>
              </a:rPr>
              <a:t>   Ancak, yolaklarda bazı farklılıklar vardır. Hem mitokondrial, hem de sitozolik enzimler kullanılır.</a:t>
            </a:r>
            <a:r>
              <a:rPr lang="tr-TR" altLang="tr-TR" sz="4000" smtClean="0">
                <a:solidFill>
                  <a:srgbClr val="00B050"/>
                </a:solidFill>
                <a:effectLst>
                  <a:outerShdw blurRad="38100" dist="38100" dir="2700000" algn="tl">
                    <a:srgbClr val="000000"/>
                  </a:outerShdw>
                </a:effectLst>
              </a:rPr>
              <a:t> </a:t>
            </a:r>
          </a:p>
        </p:txBody>
      </p:sp>
    </p:spTree>
    <p:extLst>
      <p:ext uri="{BB962C8B-B14F-4D97-AF65-F5344CB8AC3E}">
        <p14:creationId xmlns:p14="http://schemas.microsoft.com/office/powerpoint/2010/main" val="2505560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Content Placeholder 2"/>
          <p:cNvSpPr>
            <a:spLocks noGrp="1"/>
          </p:cNvSpPr>
          <p:nvPr>
            <p:ph idx="4294967295"/>
          </p:nvPr>
        </p:nvSpPr>
        <p:spPr>
          <a:xfrm>
            <a:off x="0" y="1981200"/>
            <a:ext cx="8229600" cy="4114800"/>
          </a:xfrm>
        </p:spPr>
        <p:txBody>
          <a:bodyPr/>
          <a:lstStyle/>
          <a:p>
            <a:pPr eaLnBrk="1" hangingPunct="1">
              <a:defRPr/>
            </a:pPr>
            <a:r>
              <a:rPr lang="tr-TR" altLang="tr-TR" smtClean="0">
                <a:effectLst>
                  <a:outerShdw blurRad="38100" dist="38100" dir="2700000" algn="tl">
                    <a:srgbClr val="000000"/>
                  </a:outerShdw>
                </a:effectLst>
              </a:rPr>
              <a:t>Gluconeogenesis:</a:t>
            </a:r>
            <a:endParaRPr lang="en-US" altLang="tr-TR" smtClean="0">
              <a:effectLst>
                <a:outerShdw blurRad="38100" dist="38100" dir="2700000" algn="tl">
                  <a:srgbClr val="000000"/>
                </a:outerShdw>
              </a:effectLst>
            </a:endParaRPr>
          </a:p>
          <a:p>
            <a:pPr eaLnBrk="1" hangingPunct="1">
              <a:buFont typeface="Wingdings" pitchFamily="2" charset="2"/>
              <a:buNone/>
              <a:defRPr/>
            </a:pPr>
            <a:endParaRPr lang="tr-TR" altLang="tr-TR" smtClean="0">
              <a:effectLst>
                <a:outerShdw blurRad="38100" dist="38100" dir="2700000" algn="tl">
                  <a:srgbClr val="000000"/>
                </a:outerShdw>
              </a:effectLst>
            </a:endParaRPr>
          </a:p>
          <a:p>
            <a:pPr eaLnBrk="1" hangingPunct="1">
              <a:defRPr/>
            </a:pPr>
            <a:r>
              <a:rPr lang="pt-BR" altLang="tr-TR" smtClean="0">
                <a:effectLst>
                  <a:outerShdw blurRad="38100" dist="38100" dir="2700000" algn="tl">
                    <a:srgbClr val="000000"/>
                  </a:outerShdw>
                </a:effectLst>
              </a:rPr>
              <a:t>2Pyruvate + 2NADH + 4H+ + 4ATP + 2GTP + 6H2O </a:t>
            </a:r>
            <a:r>
              <a:rPr lang="tr-TR" altLang="tr-TR" smtClean="0">
                <a:effectLst>
                  <a:outerShdw blurRad="38100" dist="38100" dir="2700000" algn="tl">
                    <a:srgbClr val="000000"/>
                  </a:outerShdw>
                </a:effectLst>
              </a:rPr>
              <a:t>------------</a:t>
            </a:r>
            <a:r>
              <a:rPr lang="pl-PL" altLang="tr-TR" smtClean="0">
                <a:effectLst>
                  <a:outerShdw blurRad="38100" dist="38100" dir="2700000" algn="tl">
                    <a:srgbClr val="000000"/>
                  </a:outerShdw>
                </a:effectLst>
              </a:rPr>
              <a:t>glucose + 2NAD+ + 4ADP + 2GDP + 6Pi</a:t>
            </a:r>
            <a:endParaRPr lang="tr-TR" altLang="tr-TR" smtClean="0">
              <a:effectLst>
                <a:outerShdw blurRad="38100" dist="38100" dir="2700000" algn="tl">
                  <a:srgbClr val="000000"/>
                </a:outerShdw>
              </a:effectLst>
            </a:endParaRPr>
          </a:p>
        </p:txBody>
      </p:sp>
    </p:spTree>
    <p:extLst>
      <p:ext uri="{BB962C8B-B14F-4D97-AF65-F5344CB8AC3E}">
        <p14:creationId xmlns:p14="http://schemas.microsoft.com/office/powerpoint/2010/main" val="1936467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3" name="Rectangle 3"/>
          <p:cNvSpPr>
            <a:spLocks noGrp="1" noChangeArrowheads="1"/>
          </p:cNvSpPr>
          <p:nvPr>
            <p:ph idx="1"/>
          </p:nvPr>
        </p:nvSpPr>
        <p:spPr>
          <a:xfrm>
            <a:off x="457200" y="620713"/>
            <a:ext cx="8229600" cy="5475287"/>
          </a:xfrm>
        </p:spPr>
        <p:txBody>
          <a:bodyPr/>
          <a:lstStyle/>
          <a:p>
            <a:pPr>
              <a:defRPr/>
            </a:pPr>
            <a:r>
              <a:rPr lang="tr-TR" altLang="tr-TR" sz="2400" b="1" smtClean="0">
                <a:effectLst>
                  <a:outerShdw blurRad="38100" dist="38100" dir="2700000" algn="tl">
                    <a:srgbClr val="000000"/>
                  </a:outerShdw>
                </a:effectLst>
              </a:rPr>
              <a:t>Glukoneogenezle, glikoliz arasında farklı ve çok önemli 3 reaksiyon vardır.</a:t>
            </a:r>
            <a:endParaRPr lang="en-US" altLang="tr-TR" sz="2400" b="1" smtClean="0">
              <a:effectLst>
                <a:outerShdw blurRad="38100" dist="38100" dir="2700000" algn="tl">
                  <a:srgbClr val="000000"/>
                </a:outerShdw>
              </a:effectLst>
            </a:endParaRPr>
          </a:p>
          <a:p>
            <a:pPr>
              <a:defRPr/>
            </a:pPr>
            <a:endParaRPr lang="en-US" sz="2400" b="1" smtClean="0">
              <a:effectLst>
                <a:outerShdw blurRad="38100" dist="38100" dir="2700000" algn="tl">
                  <a:srgbClr val="000000"/>
                </a:outerShdw>
              </a:effectLst>
            </a:endParaRPr>
          </a:p>
          <a:p>
            <a:pPr>
              <a:defRPr/>
            </a:pPr>
            <a:r>
              <a:rPr lang="en-US" altLang="tr-TR" sz="2400" b="1" smtClean="0">
                <a:effectLst>
                  <a:outerShdw blurRad="38100" dist="38100" dir="2700000" algn="tl">
                    <a:srgbClr val="000000"/>
                  </a:outerShdw>
                </a:effectLst>
              </a:rPr>
              <a:t>G</a:t>
            </a:r>
            <a:r>
              <a:rPr lang="tr-TR" altLang="tr-TR" sz="2400" b="1" smtClean="0">
                <a:effectLst>
                  <a:outerShdw blurRad="38100" dist="38100" dir="2700000" algn="tl">
                    <a:srgbClr val="000000"/>
                  </a:outerShdw>
                </a:effectLst>
              </a:rPr>
              <a:t>lukokinaz, fosfofruktokinaz, piruvat kinaz,</a:t>
            </a:r>
            <a:r>
              <a:rPr lang="tr-TR" altLang="tr-TR" sz="2400" smtClean="0">
                <a:effectLst>
                  <a:outerShdw blurRad="38100" dist="38100" dir="2700000" algn="tl">
                    <a:srgbClr val="000000"/>
                  </a:outerShdw>
                </a:effectLst>
              </a:rPr>
              <a:t> geri dönüşümsüz reaksiyonları katalizlemektedir.</a:t>
            </a:r>
            <a:endParaRPr lang="en-US" altLang="tr-TR" sz="2400" smtClean="0">
              <a:effectLst>
                <a:outerShdw blurRad="38100" dist="38100" dir="2700000" algn="tl">
                  <a:srgbClr val="000000"/>
                </a:outerShdw>
              </a:effectLst>
            </a:endParaRPr>
          </a:p>
          <a:p>
            <a:pPr>
              <a:defRPr/>
            </a:pPr>
            <a:endParaRPr lang="en-US" sz="2400" smtClean="0">
              <a:effectLst>
                <a:outerShdw blurRad="38100" dist="38100" dir="2700000" algn="tl">
                  <a:srgbClr val="000000"/>
                </a:outerShdw>
              </a:effectLst>
            </a:endParaRPr>
          </a:p>
          <a:p>
            <a:pPr>
              <a:defRPr/>
            </a:pPr>
            <a:r>
              <a:rPr lang="en-US" altLang="tr-TR" sz="2400" smtClean="0">
                <a:effectLst>
                  <a:outerShdw blurRad="38100" dist="38100" dir="2700000" algn="tl">
                    <a:srgbClr val="000000"/>
                  </a:outerShdw>
                </a:effectLst>
              </a:rPr>
              <a:t>B</a:t>
            </a:r>
            <a:r>
              <a:rPr lang="tr-TR" altLang="tr-TR" sz="2400" smtClean="0">
                <a:effectLst>
                  <a:outerShdw blurRad="38100" dist="38100" dir="2700000" algn="tl">
                    <a:srgbClr val="000000"/>
                  </a:outerShdw>
                </a:effectLst>
              </a:rPr>
              <a:t>u enzimlerin yerini, mitokondride, </a:t>
            </a:r>
            <a:r>
              <a:rPr lang="tr-TR" altLang="tr-TR" sz="2400" b="1" smtClean="0">
                <a:effectLst>
                  <a:outerShdw blurRad="38100" dist="38100" dir="2700000" algn="tl">
                    <a:srgbClr val="000000"/>
                  </a:outerShdw>
                </a:effectLst>
              </a:rPr>
              <a:t>piruvat karboksilaz(PC), mitokondri ve sitozolde fosfoenolpiruvat karboksikinaz ( PEPCK), sitozolde fruktoz 1-6 bifosfataz ( F1-6 BPase) ve yine sitozolde glukoz 6 fosfataz (G 6 Pase) almıştır.</a:t>
            </a:r>
            <a:endParaRPr lang="en-US" sz="2400" b="1" smtClean="0">
              <a:effectLst>
                <a:outerShdw blurRad="38100" dist="38100" dir="2700000" algn="tl">
                  <a:srgbClr val="000000"/>
                </a:outerShdw>
              </a:effectLst>
            </a:endParaRPr>
          </a:p>
        </p:txBody>
      </p:sp>
    </p:spTree>
    <p:extLst>
      <p:ext uri="{BB962C8B-B14F-4D97-AF65-F5344CB8AC3E}">
        <p14:creationId xmlns:p14="http://schemas.microsoft.com/office/powerpoint/2010/main" val="37937689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9" name="Rectangle 3"/>
          <p:cNvSpPr>
            <a:spLocks noGrp="1" noChangeArrowheads="1"/>
          </p:cNvSpPr>
          <p:nvPr>
            <p:ph idx="1"/>
          </p:nvPr>
        </p:nvSpPr>
        <p:spPr>
          <a:xfrm>
            <a:off x="457200" y="908050"/>
            <a:ext cx="8229600" cy="5187950"/>
          </a:xfrm>
        </p:spPr>
        <p:txBody>
          <a:bodyPr/>
          <a:lstStyle/>
          <a:p>
            <a:pPr eaLnBrk="1" hangingPunct="1">
              <a:lnSpc>
                <a:spcPct val="90000"/>
              </a:lnSpc>
              <a:defRPr/>
            </a:pPr>
            <a:r>
              <a:rPr lang="tr-TR" sz="2800" smtClean="0">
                <a:effectLst>
                  <a:outerShdw blurRad="38100" dist="38100" dir="2700000" algn="tl">
                    <a:srgbClr val="000000"/>
                  </a:outerShdw>
                </a:effectLst>
              </a:rPr>
              <a:t>Glukoneogenik yolakla </a:t>
            </a:r>
            <a:r>
              <a:rPr lang="tr-TR" sz="2800" b="1" smtClean="0">
                <a:effectLst>
                  <a:outerShdw blurRad="38100" dist="38100" dir="2700000" algn="tl">
                    <a:srgbClr val="000000"/>
                  </a:outerShdw>
                </a:effectLst>
              </a:rPr>
              <a:t>piruvat glukoza </a:t>
            </a:r>
            <a:r>
              <a:rPr lang="tr-TR" sz="2800" smtClean="0">
                <a:effectLst>
                  <a:outerShdw blurRad="38100" dist="38100" dir="2700000" algn="tl">
                    <a:srgbClr val="000000"/>
                  </a:outerShdw>
                </a:effectLst>
              </a:rPr>
              <a:t>çevrilir. </a:t>
            </a:r>
            <a:r>
              <a:rPr lang="en-US" sz="2800" smtClean="0">
                <a:effectLst>
                  <a:outerShdw blurRad="38100" dist="38100" dir="2700000" algn="tl">
                    <a:srgbClr val="000000"/>
                  </a:outerShdw>
                </a:effectLst>
              </a:rPr>
              <a:t>L</a:t>
            </a:r>
            <a:r>
              <a:rPr lang="tr-TR" sz="2800" smtClean="0">
                <a:effectLst>
                  <a:outerShdw blurRad="38100" dist="38100" dir="2700000" algn="tl">
                    <a:srgbClr val="000000"/>
                  </a:outerShdw>
                </a:effectLst>
              </a:rPr>
              <a:t>aktat önce piruvata ya da, oksalasetat, dihidroksi aseton fosfat gibi ara ürünlere dönüştürülmelidir.</a:t>
            </a:r>
            <a:endParaRPr lang="en-US" sz="2800" smtClean="0">
              <a:effectLst>
                <a:outerShdw blurRad="38100" dist="38100" dir="2700000" algn="tl">
                  <a:srgbClr val="000000"/>
                </a:outerShdw>
              </a:effectLst>
            </a:endParaRPr>
          </a:p>
          <a:p>
            <a:pPr eaLnBrk="1" hangingPunct="1">
              <a:lnSpc>
                <a:spcPct val="90000"/>
              </a:lnSpc>
              <a:defRPr/>
            </a:pPr>
            <a:endParaRPr lang="tr-TR" sz="2800" smtClean="0">
              <a:effectLst>
                <a:outerShdw blurRad="38100" dist="38100" dir="2700000" algn="tl">
                  <a:srgbClr val="000000"/>
                </a:outerShdw>
              </a:effectLst>
            </a:endParaRPr>
          </a:p>
          <a:p>
            <a:pPr eaLnBrk="1" hangingPunct="1">
              <a:lnSpc>
                <a:spcPct val="90000"/>
              </a:lnSpc>
              <a:buFont typeface="Wingdings" pitchFamily="2" charset="2"/>
              <a:buNone/>
              <a:defRPr/>
            </a:pPr>
            <a:r>
              <a:rPr lang="tr-TR" sz="2800" smtClean="0">
                <a:effectLst>
                  <a:outerShdw blurRad="38100" dist="38100" dir="2700000" algn="tl">
                    <a:srgbClr val="000000"/>
                  </a:outerShdw>
                </a:effectLst>
              </a:rPr>
              <a:t>    Aktif iskelet kaslarında glikoliz sonucu meydana gelen laktat, laktat dehidrogenazla pirüvata dönüştürülür. Amino asitlerin kaynağı, çizgili kaslardaki protein ve gliserolün kaynağı ise, yağ asidi hücrelerindeki triaçilgliseroldür. Gliserol glukoneogenez yolağına, dihidroksi aseton fosfat şeklinde girer. </a:t>
            </a:r>
            <a:endParaRPr lang="en-US" sz="2800" smtClean="0">
              <a:effectLst>
                <a:outerShdw blurRad="38100" dist="38100" dir="2700000" algn="tl">
                  <a:srgbClr val="000000"/>
                </a:outerShdw>
              </a:effectLst>
            </a:endParaRPr>
          </a:p>
          <a:p>
            <a:pPr>
              <a:lnSpc>
                <a:spcPct val="90000"/>
              </a:lnSpc>
              <a:defRPr/>
            </a:pPr>
            <a:endParaRPr lang="en-US" sz="2800" smtClean="0"/>
          </a:p>
        </p:txBody>
      </p:sp>
    </p:spTree>
    <p:extLst>
      <p:ext uri="{BB962C8B-B14F-4D97-AF65-F5344CB8AC3E}">
        <p14:creationId xmlns:p14="http://schemas.microsoft.com/office/powerpoint/2010/main" val="31541956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Content Placeholder 4"/>
          <p:cNvSpPr>
            <a:spLocks noGrp="1"/>
          </p:cNvSpPr>
          <p:nvPr>
            <p:ph idx="4294967295"/>
          </p:nvPr>
        </p:nvSpPr>
        <p:spPr>
          <a:xfrm>
            <a:off x="914400" y="765175"/>
            <a:ext cx="8229600" cy="5616575"/>
          </a:xfrm>
        </p:spPr>
        <p:txBody>
          <a:bodyPr/>
          <a:lstStyle/>
          <a:p>
            <a:pPr eaLnBrk="1" hangingPunct="1">
              <a:buFont typeface="Wingdings" pitchFamily="2" charset="2"/>
              <a:buNone/>
              <a:defRPr/>
            </a:pPr>
            <a:r>
              <a:rPr lang="tr-TR" altLang="tr-TR" sz="24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Piruvat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a iki basamakta çevrilir.</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4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Pirüvat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biyotin</a:t>
            </a:r>
            <a:r>
              <a:rPr lang="tr-TR" altLang="tr-TR" sz="2000" dirty="0" smtClean="0">
                <a:effectLst>
                  <a:outerShdw blurRad="38100" dist="38100" dir="2700000" algn="tl">
                    <a:srgbClr val="000000"/>
                  </a:outerShdw>
                </a:effectLst>
              </a:rPr>
              <a:t> içeren bir mitokondri enzimi olan </a:t>
            </a:r>
            <a:r>
              <a:rPr lang="tr-TR" altLang="tr-TR" sz="2400" b="1" dirty="0" err="1" smtClean="0">
                <a:effectLst>
                  <a:outerShdw blurRad="38100" dist="38100" dir="2700000" algn="tl">
                    <a:srgbClr val="000000"/>
                  </a:outerShdw>
                </a:effectLst>
              </a:rPr>
              <a:t>pirüvat</a:t>
            </a:r>
            <a:r>
              <a:rPr lang="tr-TR" altLang="tr-TR" sz="2400" b="1" dirty="0" smtClean="0">
                <a:effectLst>
                  <a:outerShdw blurRad="38100" dist="38100" dir="2700000" algn="tl">
                    <a:srgbClr val="000000"/>
                  </a:outerShdw>
                </a:effectLst>
              </a:rPr>
              <a:t> </a:t>
            </a:r>
            <a:r>
              <a:rPr lang="tr-TR" altLang="tr-TR" sz="2400" b="1" dirty="0" err="1" smtClean="0">
                <a:effectLst>
                  <a:outerShdw blurRad="38100" dist="38100" dir="2700000" algn="tl">
                    <a:srgbClr val="000000"/>
                  </a:outerShdw>
                </a:effectLst>
              </a:rPr>
              <a:t>karboksilazla</a:t>
            </a:r>
            <a:r>
              <a:rPr lang="tr-TR" altLang="tr-TR" sz="2400" b="1" dirty="0" smtClean="0">
                <a:effectLst>
                  <a:outerShdw blurRad="38100" dist="38100" dir="2700000" algn="tl">
                    <a:srgbClr val="000000"/>
                  </a:outerShdw>
                </a:effectLst>
              </a:rPr>
              <a:t> </a:t>
            </a:r>
            <a:r>
              <a:rPr lang="tr-TR" altLang="tr-TR" sz="2000" dirty="0" smtClean="0">
                <a:effectLst>
                  <a:outerShdw blurRad="38100" dist="38100" dir="2700000" algn="tl">
                    <a:srgbClr val="000000"/>
                  </a:outerShdw>
                </a:effectLst>
              </a:rPr>
              <a:t>(1. bay-</a:t>
            </a:r>
            <a:r>
              <a:rPr lang="tr-TR" altLang="tr-TR" sz="2000" dirty="0" err="1" smtClean="0">
                <a:effectLst>
                  <a:outerShdw blurRad="38100" dist="38100" dir="2700000" algn="tl">
                    <a:srgbClr val="000000"/>
                  </a:outerShdw>
                </a:effectLst>
              </a:rPr>
              <a:t>pass</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a dönüştürülür.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iki yolla mitokondriden </a:t>
            </a:r>
            <a:r>
              <a:rPr lang="tr-TR" altLang="tr-TR" sz="2000" dirty="0" err="1" smtClean="0">
                <a:effectLst>
                  <a:outerShdw blurRad="38100" dist="38100" dir="2700000" algn="tl">
                    <a:srgbClr val="000000"/>
                  </a:outerShdw>
                </a:effectLst>
              </a:rPr>
              <a:t>sitozole</a:t>
            </a:r>
            <a:r>
              <a:rPr lang="tr-TR" altLang="tr-TR" sz="2000" dirty="0" smtClean="0">
                <a:effectLst>
                  <a:outerShdw blurRad="38100" dist="38100" dir="2700000" algn="tl">
                    <a:srgbClr val="000000"/>
                  </a:outerShdw>
                </a:effectLst>
              </a:rPr>
              <a:t> taşınır. 1. </a:t>
            </a:r>
            <a:r>
              <a:rPr lang="tr-TR" altLang="tr-TR" sz="2000" dirty="0" err="1" smtClean="0">
                <a:effectLst>
                  <a:outerShdw blurRad="38100" dist="38100" dir="2700000" algn="tl">
                    <a:srgbClr val="000000"/>
                  </a:outerShdw>
                </a:effectLst>
              </a:rPr>
              <a:t>mitokondrial</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malat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dehidrogenazla</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malata</a:t>
            </a:r>
            <a:r>
              <a:rPr lang="tr-TR" altLang="tr-TR" sz="2000" dirty="0" smtClean="0">
                <a:effectLst>
                  <a:outerShdw blurRad="38100" dist="38100" dir="2700000" algn="tl">
                    <a:srgbClr val="000000"/>
                  </a:outerShdw>
                </a:effectLst>
              </a:rPr>
              <a:t> indirgenir. </a:t>
            </a:r>
            <a:r>
              <a:rPr lang="tr-TR" altLang="tr-TR" sz="2000" dirty="0" err="1" smtClean="0">
                <a:effectLst>
                  <a:outerShdw blurRad="38100" dist="38100" dir="2700000" algn="tl">
                    <a:srgbClr val="000000"/>
                  </a:outerShdw>
                </a:effectLst>
              </a:rPr>
              <a:t>Malat</a:t>
            </a:r>
            <a:r>
              <a:rPr lang="tr-TR" altLang="tr-TR" sz="2000" dirty="0" smtClean="0">
                <a:effectLst>
                  <a:outerShdw blurRad="38100" dist="38100" dir="2700000" algn="tl">
                    <a:srgbClr val="000000"/>
                  </a:outerShdw>
                </a:effectLst>
              </a:rPr>
              <a:t> mitokondriyi </a:t>
            </a:r>
            <a:r>
              <a:rPr lang="tr-TR" altLang="tr-TR" sz="2000" dirty="0" err="1" smtClean="0">
                <a:effectLst>
                  <a:outerShdw blurRad="38100" dist="38100" dir="2700000" algn="tl">
                    <a:srgbClr val="000000"/>
                  </a:outerShdw>
                </a:effectLst>
              </a:rPr>
              <a:t>terkeder</a:t>
            </a:r>
            <a:r>
              <a:rPr lang="tr-TR" altLang="tr-TR" sz="2000" dirty="0" smtClean="0">
                <a:effectLst>
                  <a:outerShdw blurRad="38100" dist="38100" dir="2700000" algn="tl">
                    <a:srgbClr val="000000"/>
                  </a:outerShdw>
                </a:effectLst>
              </a:rPr>
              <a:t>(</a:t>
            </a:r>
            <a:r>
              <a:rPr lang="tr-TR" altLang="tr-TR" sz="2000" dirty="0" err="1" smtClean="0">
                <a:effectLst>
                  <a:outerShdw blurRad="38100" dist="38100" dir="2700000" algn="tl">
                    <a:srgbClr val="000000"/>
                  </a:outerShdw>
                </a:effectLst>
              </a:rPr>
              <a:t>malat-aspartat</a:t>
            </a:r>
            <a:r>
              <a:rPr lang="tr-TR" altLang="tr-TR" sz="2000" dirty="0" smtClean="0">
                <a:effectLst>
                  <a:outerShdw blurRad="38100" dist="38100" dir="2700000" algn="tl">
                    <a:srgbClr val="000000"/>
                  </a:outerShdw>
                </a:effectLst>
              </a:rPr>
              <a:t> mekiği ile) ve </a:t>
            </a:r>
            <a:r>
              <a:rPr lang="tr-TR" altLang="tr-TR" sz="2000" dirty="0" err="1" smtClean="0">
                <a:effectLst>
                  <a:outerShdw blurRad="38100" dist="38100" dir="2700000" algn="tl">
                    <a:srgbClr val="000000"/>
                  </a:outerShdw>
                </a:effectLst>
              </a:rPr>
              <a:t>sitozolde</a:t>
            </a:r>
            <a:r>
              <a:rPr lang="tr-TR" altLang="tr-TR" sz="2000" dirty="0" smtClean="0">
                <a:effectLst>
                  <a:outerShdw blurRad="38100" dist="38100" dir="2700000" algn="tl">
                    <a:srgbClr val="000000"/>
                  </a:outerShdw>
                </a:effectLst>
              </a:rPr>
              <a:t> aynı enzimle </a:t>
            </a: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a </a:t>
            </a:r>
            <a:r>
              <a:rPr lang="tr-TR" altLang="tr-TR" sz="2000" dirty="0" err="1" smtClean="0">
                <a:effectLst>
                  <a:outerShdw blurRad="38100" dist="38100" dir="2700000" algn="tl">
                    <a:srgbClr val="000000"/>
                  </a:outerShdw>
                </a:effectLst>
              </a:rPr>
              <a:t>yukseltgenirken</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NADH+H</a:t>
            </a:r>
            <a:r>
              <a:rPr lang="tr-TR" altLang="tr-TR" sz="2000" dirty="0" smtClean="0">
                <a:effectLst>
                  <a:outerShdw blurRad="38100" dist="38100" dir="2700000" algn="tl">
                    <a:srgbClr val="000000"/>
                  </a:outerShdw>
                </a:effectLst>
              </a:rPr>
              <a:t> oluşur. </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0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OAA</a:t>
            </a:r>
            <a:r>
              <a:rPr lang="tr-TR" altLang="tr-TR" sz="2000" dirty="0" smtClean="0">
                <a:effectLst>
                  <a:outerShdw blurRad="38100" dist="38100" dir="2700000" algn="tl">
                    <a:srgbClr val="000000"/>
                  </a:outerShdw>
                </a:effectLst>
              </a:rPr>
              <a:t> sonra </a:t>
            </a:r>
            <a:r>
              <a:rPr lang="tr-TR" altLang="tr-TR" sz="2000" b="1" dirty="0" err="1" smtClean="0">
                <a:effectLst>
                  <a:outerShdw blurRad="38100" dist="38100" dir="2700000" algn="tl">
                    <a:srgbClr val="000000"/>
                  </a:outerShdw>
                </a:effectLst>
              </a:rPr>
              <a:t>fosfoenolpirüvat</a:t>
            </a:r>
            <a:r>
              <a:rPr lang="tr-TR" altLang="tr-TR" sz="2000" b="1" dirty="0" smtClean="0">
                <a:effectLst>
                  <a:outerShdw blurRad="38100" dist="38100" dir="2700000" algn="tl">
                    <a:srgbClr val="000000"/>
                  </a:outerShdw>
                </a:effectLst>
              </a:rPr>
              <a:t> (</a:t>
            </a:r>
            <a:r>
              <a:rPr lang="tr-TR" altLang="tr-TR" sz="2000" b="1" dirty="0" err="1" smtClean="0">
                <a:effectLst>
                  <a:outerShdw blurRad="38100" dist="38100" dir="2700000" algn="tl">
                    <a:srgbClr val="000000"/>
                  </a:outerShdw>
                </a:effectLst>
              </a:rPr>
              <a:t>PEP</a:t>
            </a:r>
            <a:r>
              <a:rPr lang="tr-TR" altLang="tr-TR" sz="2000" b="1" dirty="0" smtClean="0">
                <a:effectLst>
                  <a:outerShdw blurRad="38100" dist="38100" dir="2700000" algn="tl">
                    <a:srgbClr val="000000"/>
                  </a:outerShdw>
                </a:effectLst>
              </a:rPr>
              <a:t>) </a:t>
            </a:r>
            <a:r>
              <a:rPr lang="tr-TR" altLang="tr-TR" sz="2000" b="1" dirty="0" err="1" smtClean="0">
                <a:effectLst>
                  <a:outerShdw blurRad="38100" dist="38100" dir="2700000" algn="tl">
                    <a:srgbClr val="000000"/>
                  </a:outerShdw>
                </a:effectLst>
              </a:rPr>
              <a:t>karboksikinazla</a:t>
            </a:r>
            <a:r>
              <a:rPr lang="tr-TR" altLang="tr-TR" sz="2000" b="1"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e çevrilir. 2. İnsanlarda, mitokondride </a:t>
            </a:r>
            <a:r>
              <a:rPr lang="tr-TR" altLang="tr-TR" sz="2000" dirty="0" err="1" smtClean="0">
                <a:effectLst>
                  <a:outerShdw blurRad="38100" dist="38100" dir="2700000" algn="tl">
                    <a:srgbClr val="000000"/>
                  </a:outerShdw>
                </a:effectLst>
              </a:rPr>
              <a:t>PEPkarboksi</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kinazın</a:t>
            </a:r>
            <a:r>
              <a:rPr lang="tr-TR" altLang="tr-TR" sz="2000" dirty="0" smtClean="0">
                <a:effectLst>
                  <a:outerShdw blurRad="38100" dist="38100" dir="2700000" algn="tl">
                    <a:srgbClr val="000000"/>
                  </a:outerShdw>
                </a:effectLst>
              </a:rPr>
              <a:t> katalizörlüğünde oluşan </a:t>
            </a: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in aynı zamanda  </a:t>
            </a:r>
            <a:r>
              <a:rPr lang="tr-TR" altLang="tr-TR" sz="2000" dirty="0" err="1" smtClean="0">
                <a:effectLst>
                  <a:outerShdw blurRad="38100" dist="38100" dir="2700000" algn="tl">
                    <a:srgbClr val="000000"/>
                  </a:outerShdw>
                </a:effectLst>
              </a:rPr>
              <a:t>sitozole</a:t>
            </a:r>
            <a:r>
              <a:rPr lang="tr-TR" altLang="tr-TR" sz="2000" dirty="0" smtClean="0">
                <a:effectLst>
                  <a:outerShdw blurRad="38100" dist="38100" dir="2700000" algn="tl">
                    <a:srgbClr val="000000"/>
                  </a:outerShdw>
                </a:effectLst>
              </a:rPr>
              <a:t> taşınması mümkündür. </a:t>
            </a:r>
            <a:endParaRPr lang="en-US" altLang="tr-TR" sz="2000" dirty="0" smtClean="0">
              <a:effectLst>
                <a:outerShdw blurRad="38100" dist="38100" dir="2700000" algn="tl">
                  <a:srgbClr val="000000"/>
                </a:outerShdw>
              </a:effectLst>
            </a:endParaRPr>
          </a:p>
          <a:p>
            <a:pPr eaLnBrk="1" hangingPunct="1">
              <a:buFont typeface="Wingdings" pitchFamily="2" charset="2"/>
              <a:buNone/>
              <a:defRPr/>
            </a:pPr>
            <a:endParaRPr lang="en-US" altLang="tr-TR" sz="2000" dirty="0" smtClean="0">
              <a:effectLst>
                <a:outerShdw blurRad="38100" dist="38100" dir="2700000" algn="tl">
                  <a:srgbClr val="000000"/>
                </a:outerShdw>
              </a:effectLst>
            </a:endParaRPr>
          </a:p>
          <a:p>
            <a:pPr eaLnBrk="1" hangingPunct="1">
              <a:buFont typeface="Wingdings" pitchFamily="2" charset="2"/>
              <a:buNone/>
              <a:defRPr/>
            </a:pPr>
            <a:r>
              <a:rPr lang="tr-TR" altLang="tr-TR" sz="2000" dirty="0" err="1" smtClean="0">
                <a:effectLst>
                  <a:outerShdw blurRad="38100" dist="38100" dir="2700000" algn="tl">
                    <a:srgbClr val="000000"/>
                  </a:outerShdw>
                </a:effectLst>
              </a:rPr>
              <a:t>PEP</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karboksikinaz</a:t>
            </a:r>
            <a:r>
              <a:rPr lang="en-US" altLang="tr-TR" sz="2000" dirty="0" smtClean="0">
                <a:effectLst>
                  <a:outerShdw blurRad="38100" dist="38100" dir="2700000" algn="tl">
                    <a:srgbClr val="000000"/>
                  </a:outerShdw>
                </a:effectLst>
              </a:rPr>
              <a:t>,</a:t>
            </a:r>
            <a:r>
              <a:rPr lang="tr-TR" altLang="tr-TR" sz="2000" dirty="0" smtClean="0">
                <a:effectLst>
                  <a:outerShdw blurRad="38100" dist="38100" dir="2700000" algn="tl">
                    <a:srgbClr val="000000"/>
                  </a:outerShdw>
                </a:effectLst>
              </a:rPr>
              <a:t> </a:t>
            </a:r>
            <a:r>
              <a:rPr lang="tr-TR" altLang="tr-TR" sz="2000" dirty="0" err="1" smtClean="0">
                <a:effectLst>
                  <a:outerShdw blurRad="38100" dist="38100" dir="2700000" algn="tl">
                    <a:srgbClr val="000000"/>
                  </a:outerShdw>
                </a:effectLst>
              </a:rPr>
              <a:t>Fruktoz</a:t>
            </a:r>
            <a:r>
              <a:rPr lang="tr-TR" altLang="tr-TR" sz="2000" dirty="0" smtClean="0">
                <a:effectLst>
                  <a:outerShdw blurRad="38100" dist="38100" dir="2700000" algn="tl">
                    <a:srgbClr val="000000"/>
                  </a:outerShdw>
                </a:effectLst>
              </a:rPr>
              <a:t> 1-6 </a:t>
            </a:r>
            <a:r>
              <a:rPr lang="tr-TR" altLang="tr-TR" sz="2000" dirty="0" err="1" smtClean="0">
                <a:effectLst>
                  <a:outerShdw blurRad="38100" dist="38100" dir="2700000" algn="tl">
                    <a:srgbClr val="000000"/>
                  </a:outerShdw>
                </a:effectLst>
              </a:rPr>
              <a:t>bifosfataz</a:t>
            </a:r>
            <a:r>
              <a:rPr lang="tr-TR" altLang="tr-TR" sz="2000" dirty="0" smtClean="0">
                <a:effectLst>
                  <a:outerShdw blurRad="38100" dist="38100" dir="2700000" algn="tl">
                    <a:srgbClr val="000000"/>
                  </a:outerShdw>
                </a:effectLst>
              </a:rPr>
              <a:t> ve </a:t>
            </a:r>
            <a:r>
              <a:rPr lang="tr-TR" altLang="tr-TR" sz="2000" dirty="0" err="1" smtClean="0">
                <a:effectLst>
                  <a:outerShdw blurRad="38100" dist="38100" dir="2700000" algn="tl">
                    <a:srgbClr val="000000"/>
                  </a:outerShdw>
                </a:effectLst>
              </a:rPr>
              <a:t>glukoz</a:t>
            </a:r>
            <a:r>
              <a:rPr lang="tr-TR" altLang="tr-TR" sz="2000" dirty="0" smtClean="0">
                <a:effectLst>
                  <a:outerShdw blurRad="38100" dist="38100" dir="2700000" algn="tl">
                    <a:srgbClr val="000000"/>
                  </a:outerShdw>
                </a:effectLst>
              </a:rPr>
              <a:t> 6-fosfataz bay-</a:t>
            </a:r>
            <a:r>
              <a:rPr lang="tr-TR" altLang="tr-TR" sz="2000" dirty="0" err="1" smtClean="0">
                <a:effectLst>
                  <a:outerShdw blurRad="38100" dist="38100" dir="2700000" algn="tl">
                    <a:srgbClr val="000000"/>
                  </a:outerShdw>
                </a:effectLst>
              </a:rPr>
              <a:t>pass</a:t>
            </a:r>
            <a:r>
              <a:rPr lang="tr-TR" altLang="tr-TR" sz="2000" dirty="0" smtClean="0">
                <a:effectLst>
                  <a:outerShdw blurRad="38100" dist="38100" dir="2700000" algn="tl">
                    <a:srgbClr val="000000"/>
                  </a:outerShdw>
                </a:effectLst>
              </a:rPr>
              <a:t> reaksiyonlarını katalizler.</a:t>
            </a:r>
          </a:p>
        </p:txBody>
      </p:sp>
    </p:spTree>
    <p:extLst>
      <p:ext uri="{BB962C8B-B14F-4D97-AF65-F5344CB8AC3E}">
        <p14:creationId xmlns:p14="http://schemas.microsoft.com/office/powerpoint/2010/main" val="219778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914400" y="2708275"/>
            <a:ext cx="8229600" cy="1371600"/>
          </a:xfrm>
        </p:spPr>
        <p:txBody>
          <a:bodyPr/>
          <a:lstStyle/>
          <a:p>
            <a:pPr eaLnBrk="1" hangingPunct="1">
              <a:defRPr/>
            </a:pPr>
            <a:r>
              <a:rPr lang="tr-TR" altLang="tr-TR" sz="7200" dirty="0" err="1">
                <a:effectLst>
                  <a:outerShdw blurRad="38100" dist="38100" dir="2700000" algn="tl">
                    <a:srgbClr val="000000"/>
                  </a:outerShdw>
                </a:effectLst>
              </a:rPr>
              <a:t>Glikojenoliz</a:t>
            </a:r>
            <a:endParaRPr lang="tr-TR" sz="7200" dirty="0">
              <a:effectLst>
                <a:outerShdw blurRad="38100" dist="38100" dir="2700000" algn="tl">
                  <a:srgbClr val="000000"/>
                </a:outerShdw>
              </a:effectLst>
            </a:endParaRPr>
          </a:p>
        </p:txBody>
      </p:sp>
    </p:spTree>
    <p:extLst>
      <p:ext uri="{BB962C8B-B14F-4D97-AF65-F5344CB8AC3E}">
        <p14:creationId xmlns:p14="http://schemas.microsoft.com/office/powerpoint/2010/main" val="2485619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7" name="Rectangle 3"/>
          <p:cNvSpPr>
            <a:spLocks noGrp="1" noChangeArrowheads="1"/>
          </p:cNvSpPr>
          <p:nvPr>
            <p:ph idx="1"/>
          </p:nvPr>
        </p:nvSpPr>
        <p:spPr>
          <a:xfrm>
            <a:off x="457200" y="1052513"/>
            <a:ext cx="8229600" cy="5043487"/>
          </a:xfrm>
        </p:spPr>
        <p:txBody>
          <a:bodyPr/>
          <a:lstStyle/>
          <a:p>
            <a:pPr>
              <a:defRPr/>
            </a:pPr>
            <a:r>
              <a:rPr lang="tr-TR" altLang="tr-TR" sz="2800" smtClean="0">
                <a:effectLst>
                  <a:outerShdw blurRad="38100" dist="38100" dir="2700000" algn="tl">
                    <a:srgbClr val="000000"/>
                  </a:outerShdw>
                </a:effectLst>
              </a:rPr>
              <a:t>Piruvattan fosfoenol piruvatın oluşumu, piruvat karboksilaz ve fosfoenolpiruvat karboksikinazın katalizörlüğünde  önce piruvata ATP varlığında CO2 fiksasyonu ile oksalasetat meydana gelir, sonra oksalasetat, GTP varlığında PEP a dönüştürülür. Daha sonra, fruktoz 1-6 bifosfatın, fruktoz1-6 bifosfataz  katalizörlüğünde, hidrolizi ile, fruktoz 6-fosfat meydana gelir. Son by-pass reaksiyonu, glukoz 6-fosfatın ( glukoz 6-fosfataz ile)hidrolizidir.</a:t>
            </a:r>
            <a:endParaRPr lang="en-US" sz="2800" smtClean="0">
              <a:effectLst>
                <a:outerShdw blurRad="38100" dist="38100" dir="2700000" algn="tl">
                  <a:srgbClr val="000000"/>
                </a:outerShdw>
              </a:effectLst>
            </a:endParaRPr>
          </a:p>
        </p:txBody>
      </p:sp>
    </p:spTree>
    <p:extLst>
      <p:ext uri="{BB962C8B-B14F-4D97-AF65-F5344CB8AC3E}">
        <p14:creationId xmlns:p14="http://schemas.microsoft.com/office/powerpoint/2010/main" val="21291547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1 Başlık"/>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CORİ DÖNGÜSÜ</a:t>
            </a:r>
          </a:p>
        </p:txBody>
      </p:sp>
      <p:sp>
        <p:nvSpPr>
          <p:cNvPr id="137219" name="2 İçerik Yer Tutucusu"/>
          <p:cNvSpPr>
            <a:spLocks noGrp="1"/>
          </p:cNvSpPr>
          <p:nvPr>
            <p:ph idx="4294967295"/>
          </p:nvPr>
        </p:nvSpPr>
        <p:spPr>
          <a:xfrm>
            <a:off x="0" y="1981200"/>
            <a:ext cx="8229600" cy="4114800"/>
          </a:xfrm>
        </p:spPr>
        <p:txBody>
          <a:bodyPr/>
          <a:lstStyle/>
          <a:p>
            <a:pPr eaLnBrk="1" hangingPunct="1">
              <a:defRPr/>
            </a:pPr>
            <a:r>
              <a:rPr lang="tr-TR" altLang="tr-TR" sz="2400" smtClean="0">
                <a:effectLst>
                  <a:outerShdw blurRad="38100" dist="38100" dir="2700000" algn="tl">
                    <a:srgbClr val="000000"/>
                  </a:outerShdw>
                </a:effectLst>
              </a:rPr>
              <a:t>Karaciğer glikojeni kan gl</a:t>
            </a:r>
            <a:r>
              <a:rPr lang="en-US" altLang="tr-TR" sz="2400" smtClean="0">
                <a:effectLst>
                  <a:outerShdw blurRad="38100" dist="38100" dir="2700000" algn="tl">
                    <a:srgbClr val="000000"/>
                  </a:outerShdw>
                </a:effectLst>
              </a:rPr>
              <a:t>u</a:t>
            </a:r>
            <a:r>
              <a:rPr lang="tr-TR" altLang="tr-TR" sz="2400" smtClean="0">
                <a:effectLst>
                  <a:outerShdw blurRad="38100" dist="38100" dir="2700000" algn="tl">
                    <a:srgbClr val="000000"/>
                  </a:outerShdw>
                </a:effectLst>
              </a:rPr>
              <a:t>kozunun normal seviyede tutulması için kana gl</a:t>
            </a:r>
            <a:r>
              <a:rPr lang="en-US" altLang="tr-TR" sz="2400" smtClean="0">
                <a:effectLst>
                  <a:outerShdw blurRad="38100" dist="38100" dir="2700000" algn="tl">
                    <a:srgbClr val="000000"/>
                  </a:outerShdw>
                </a:effectLst>
              </a:rPr>
              <a:t>u</a:t>
            </a:r>
            <a:r>
              <a:rPr lang="tr-TR" altLang="tr-TR" sz="2400" smtClean="0">
                <a:effectLst>
                  <a:outerShdw blurRad="38100" dist="38100" dir="2700000" algn="tl">
                    <a:srgbClr val="000000"/>
                  </a:outerShdw>
                </a:effectLst>
              </a:rPr>
              <a:t>koz veren, kas glikojeni de kas kasılması için gerekli enerjiyi kolaylıkla sağlayan kaynaklardır. Kas çalışması net</a:t>
            </a:r>
            <a:r>
              <a:rPr lang="en-US" altLang="tr-TR" sz="2400" smtClean="0">
                <a:effectLst>
                  <a:outerShdw blurRad="38100" dist="38100" dir="2700000" algn="tl">
                    <a:srgbClr val="000000"/>
                  </a:outerShdw>
                </a:effectLst>
              </a:rPr>
              <a:t>i</a:t>
            </a:r>
            <a:r>
              <a:rPr lang="tr-TR" altLang="tr-TR" sz="2400" smtClean="0">
                <a:effectLst>
                  <a:outerShdw blurRad="38100" dist="38100" dir="2700000" algn="tl">
                    <a:srgbClr val="000000"/>
                  </a:outerShdw>
                </a:effectLst>
              </a:rPr>
              <a:t>cesinde glikojenin yakılmasından meydana gelen laktik asi</a:t>
            </a:r>
            <a:r>
              <a:rPr lang="en-US" altLang="tr-TR" sz="2400" smtClean="0">
                <a:effectLst>
                  <a:outerShdw blurRad="38100" dist="38100" dir="2700000" algn="tl">
                    <a:srgbClr val="000000"/>
                  </a:outerShdw>
                </a:effectLst>
              </a:rPr>
              <a:t>t</a:t>
            </a:r>
            <a:r>
              <a:rPr lang="tr-TR" altLang="tr-TR" sz="2400" smtClean="0">
                <a:effectLst>
                  <a:outerShdw blurRad="38100" dist="38100" dir="2700000" algn="tl">
                    <a:srgbClr val="000000"/>
                  </a:outerShdw>
                </a:effectLst>
              </a:rPr>
              <a:t>, karaciğere taşınır ve burada glikojene çevrilir. Kas hücreleri eksilen glikozlarını kandan alırlar. Karaciğer glikojeninden kan glikozunun, kan glikozundan kas glikojeninin, kas glikojeninden laktik asidin ve tekrar karaciğer glikojeninin teşekkülü bir siklus (devir) şeklindedir. Buna cori siklusu denir.</a:t>
            </a:r>
            <a:br>
              <a:rPr lang="tr-TR" altLang="tr-TR" sz="2400" smtClean="0">
                <a:effectLst>
                  <a:outerShdw blurRad="38100" dist="38100" dir="2700000" algn="tl">
                    <a:srgbClr val="000000"/>
                  </a:outerShdw>
                </a:effectLst>
              </a:rPr>
            </a:br>
            <a:endParaRPr lang="tr-TR" altLang="tr-TR" sz="2400" smtClean="0">
              <a:effectLst>
                <a:outerShdw blurRad="38100" dist="38100" dir="2700000" algn="tl">
                  <a:srgbClr val="000000"/>
                </a:outerShdw>
              </a:effectLst>
            </a:endParaRPr>
          </a:p>
        </p:txBody>
      </p:sp>
    </p:spTree>
    <p:extLst>
      <p:ext uri="{BB962C8B-B14F-4D97-AF65-F5344CB8AC3E}">
        <p14:creationId xmlns:p14="http://schemas.microsoft.com/office/powerpoint/2010/main" val="4164535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idx="4294967295"/>
          </p:nvPr>
        </p:nvSpPr>
        <p:spPr>
          <a:xfrm>
            <a:off x="0" y="381000"/>
            <a:ext cx="8229600" cy="1371600"/>
          </a:xfrm>
        </p:spPr>
        <p:txBody>
          <a:bodyPr/>
          <a:lstStyle/>
          <a:p>
            <a:pPr eaLnBrk="1" hangingPunct="1">
              <a:defRPr/>
            </a:pPr>
            <a:r>
              <a:rPr lang="tr-TR" altLang="tr-TR" sz="2800" smtClean="0">
                <a:effectLst>
                  <a:outerShdw blurRad="38100" dist="38100" dir="2700000" algn="tl">
                    <a:srgbClr val="000000"/>
                  </a:outerShdw>
                </a:effectLst>
              </a:rPr>
              <a:t>GLUKOZ-ALANİN DÖNGÜSÜ</a:t>
            </a:r>
          </a:p>
        </p:txBody>
      </p:sp>
      <p:sp>
        <p:nvSpPr>
          <p:cNvPr id="136195" name="Content Placeholder 2"/>
          <p:cNvSpPr>
            <a:spLocks noGrp="1"/>
          </p:cNvSpPr>
          <p:nvPr>
            <p:ph idx="4294967295"/>
          </p:nvPr>
        </p:nvSpPr>
        <p:spPr>
          <a:xfrm>
            <a:off x="0" y="1981200"/>
            <a:ext cx="8229600" cy="4114800"/>
          </a:xfrm>
        </p:spPr>
        <p:txBody>
          <a:bodyPr/>
          <a:lstStyle/>
          <a:p>
            <a:pPr eaLnBrk="1" hangingPunct="1">
              <a:defRPr/>
            </a:pPr>
            <a:endParaRPr lang="tr-TR" altLang="tr-TR" sz="2400" smtClean="0">
              <a:effectLst>
                <a:outerShdw blurRad="38100" dist="38100" dir="2700000" algn="tl">
                  <a:srgbClr val="000000"/>
                </a:outerShdw>
              </a:effectLst>
            </a:endParaRPr>
          </a:p>
          <a:p>
            <a:pPr eaLnBrk="1" hangingPunct="1">
              <a:defRPr/>
            </a:pPr>
            <a:r>
              <a:rPr lang="tr-TR" altLang="tr-TR" sz="2400" smtClean="0">
                <a:effectLst>
                  <a:outerShdw blurRad="38100" dist="38100" dir="2700000" algn="tl">
                    <a:srgbClr val="000000"/>
                  </a:outerShdw>
                </a:effectLst>
              </a:rPr>
              <a:t>Kaslardan alanin salıverildiğinde(periferik dokulardan karaciğere amino grubunu taşıyan temel amino asitlerden birisi) karaciğere gelen alanin amin grupları ayrılır ve karbon iskeletleri glukoneogeneze yönlendirilir.</a:t>
            </a:r>
          </a:p>
        </p:txBody>
      </p:sp>
    </p:spTree>
    <p:extLst>
      <p:ext uri="{BB962C8B-B14F-4D97-AF65-F5344CB8AC3E}">
        <p14:creationId xmlns:p14="http://schemas.microsoft.com/office/powerpoint/2010/main" val="7609717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Content Placeholder 2"/>
          <p:cNvSpPr>
            <a:spLocks noGrp="1"/>
          </p:cNvSpPr>
          <p:nvPr>
            <p:ph idx="4294967295"/>
          </p:nvPr>
        </p:nvSpPr>
        <p:spPr>
          <a:xfrm>
            <a:off x="914400" y="620713"/>
            <a:ext cx="8229600" cy="5545137"/>
          </a:xfrm>
        </p:spPr>
        <p:txBody>
          <a:bodyPr/>
          <a:lstStyle/>
          <a:p>
            <a:pPr eaLnBrk="1" hangingPunct="1">
              <a:defRPr/>
            </a:pPr>
            <a:endParaRPr lang="tr-TR" altLang="tr-TR" dirty="0" smtClean="0">
              <a:effectLst>
                <a:outerShdw blurRad="38100" dist="38100" dir="2700000" algn="tl">
                  <a:srgbClr val="000000"/>
                </a:outerShdw>
              </a:effectLst>
            </a:endParaRPr>
          </a:p>
          <a:p>
            <a:pPr eaLnBrk="1" hangingPunct="1">
              <a:defRPr/>
            </a:pP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tek sayıda C atomu ihtiva eden </a:t>
            </a:r>
          </a:p>
          <a:p>
            <a:pPr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smtClean="0">
                <a:solidFill>
                  <a:schemeClr val="bg2"/>
                </a:solidFill>
                <a:effectLst>
                  <a:outerShdw blurRad="38100" dist="38100" dir="2700000" algn="tl">
                    <a:srgbClr val="000000"/>
                  </a:outerShdw>
                </a:effectLst>
              </a:rPr>
              <a:t>yağ asitlerinden</a:t>
            </a:r>
            <a:r>
              <a:rPr lang="tr-TR" altLang="tr-TR" dirty="0" smtClean="0">
                <a:solidFill>
                  <a:srgbClr val="FF0000"/>
                </a:solidFill>
                <a:effectLst>
                  <a:outerShdw blurRad="38100" dist="38100" dir="2700000" algn="tl">
                    <a:srgbClr val="000000"/>
                  </a:outerShdw>
                </a:effectLst>
              </a:rPr>
              <a:t> </a:t>
            </a:r>
            <a:r>
              <a:rPr lang="tr-TR" altLang="tr-TR" dirty="0" smtClean="0">
                <a:effectLst>
                  <a:outerShdw blurRad="38100" dist="38100" dir="2700000" algn="tl">
                    <a:srgbClr val="000000"/>
                  </a:outerShdw>
                </a:effectLst>
              </a:rPr>
              <a:t>(YA---</a:t>
            </a:r>
            <a:r>
              <a:rPr lang="tr-TR" altLang="tr-TR" dirty="0" err="1" smtClean="0">
                <a:effectLst>
                  <a:outerShdw blurRad="38100" dist="38100" dir="2700000" algn="tl">
                    <a:srgbClr val="000000"/>
                  </a:outerShdw>
                </a:effectLst>
              </a:rPr>
              <a:t>Propiyonil</a:t>
            </a:r>
            <a:r>
              <a:rPr lang="tr-TR" altLang="tr-TR" dirty="0" smtClean="0">
                <a:effectLst>
                  <a:outerShdw blurRad="38100" dist="38100" dir="2700000" algn="tl">
                    <a:srgbClr val="000000"/>
                  </a:outerShdw>
                </a:effectLst>
              </a:rPr>
              <a:t> </a:t>
            </a:r>
            <a:r>
              <a:rPr lang="tr-TR" altLang="tr-TR" dirty="0" err="1" smtClean="0">
                <a:effectLst>
                  <a:outerShdw blurRad="38100" dist="38100" dir="2700000" algn="tl">
                    <a:srgbClr val="000000"/>
                  </a:outerShdw>
                </a:effectLst>
              </a:rPr>
              <a:t>KoA</a:t>
            </a:r>
            <a:r>
              <a:rPr lang="tr-TR" altLang="tr-TR" dirty="0" smtClean="0">
                <a:effectLst>
                  <a:outerShdw blurRad="38100" dist="38100" dir="2700000" algn="tl">
                    <a:srgbClr val="000000"/>
                  </a:outerShdw>
                </a:effectLst>
              </a:rPr>
              <a:t>---</a:t>
            </a:r>
            <a:r>
              <a:rPr lang="tr-TR" altLang="tr-TR" dirty="0" err="1" smtClean="0">
                <a:effectLst>
                  <a:outerShdw blurRad="38100" dist="38100" dir="2700000" algn="tl">
                    <a:srgbClr val="000000"/>
                  </a:outerShdw>
                </a:effectLst>
              </a:rPr>
              <a:t>OAA</a:t>
            </a:r>
            <a:r>
              <a:rPr lang="tr-TR" altLang="tr-TR" dirty="0" smtClean="0">
                <a:effectLst>
                  <a:outerShdw blurRad="38100" dist="38100" dir="2700000" algn="tl">
                    <a:srgbClr val="000000"/>
                  </a:outerShdw>
                </a:effectLst>
              </a:rPr>
              <a:t>---1/2 </a:t>
            </a: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a:t>
            </a:r>
          </a:p>
          <a:p>
            <a:pPr lvl="1"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err="1" smtClean="0">
                <a:solidFill>
                  <a:schemeClr val="bg2"/>
                </a:solidFill>
                <a:effectLst>
                  <a:outerShdw blurRad="38100" dist="38100" dir="2700000" algn="tl">
                    <a:srgbClr val="000000"/>
                  </a:outerShdw>
                </a:effectLst>
              </a:rPr>
              <a:t>gliserolden</a:t>
            </a:r>
            <a:r>
              <a:rPr lang="tr-TR" altLang="tr-TR" dirty="0" smtClean="0">
                <a:effectLst>
                  <a:outerShdw blurRad="38100" dist="38100" dir="2700000" algn="tl">
                    <a:srgbClr val="000000"/>
                  </a:outerShdw>
                </a:effectLst>
              </a:rPr>
              <a:t> (</a:t>
            </a:r>
            <a:r>
              <a:rPr lang="tr-TR" altLang="tr-TR" dirty="0" err="1" smtClean="0">
                <a:effectLst>
                  <a:outerShdw blurRad="38100" dist="38100" dir="2700000" algn="tl">
                    <a:srgbClr val="000000"/>
                  </a:outerShdw>
                </a:effectLst>
              </a:rPr>
              <a:t>gliserol</a:t>
            </a:r>
            <a:r>
              <a:rPr lang="tr-TR" altLang="tr-TR" dirty="0" smtClean="0">
                <a:effectLst>
                  <a:outerShdw blurRad="38100" dist="38100" dir="2700000" algn="tl">
                    <a:srgbClr val="000000"/>
                  </a:outerShdw>
                </a:effectLst>
              </a:rPr>
              <a:t>---gliserol-3-P---</a:t>
            </a:r>
            <a:r>
              <a:rPr lang="tr-TR" altLang="tr-TR" dirty="0" err="1" smtClean="0">
                <a:effectLst>
                  <a:outerShdw blurRad="38100" dist="38100" dir="2700000" algn="tl">
                    <a:srgbClr val="000000"/>
                  </a:outerShdw>
                </a:effectLst>
              </a:rPr>
              <a:t>DHAP</a:t>
            </a:r>
            <a:r>
              <a:rPr lang="tr-TR" altLang="tr-TR" dirty="0" smtClean="0">
                <a:effectLst>
                  <a:outerShdw blurRad="38100" dist="38100" dir="2700000" algn="tl">
                    <a:srgbClr val="000000"/>
                  </a:outerShdw>
                </a:effectLst>
              </a:rPr>
              <a:t>---1/2 </a:t>
            </a:r>
            <a:r>
              <a:rPr lang="tr-TR" altLang="tr-TR" dirty="0" err="1" smtClean="0">
                <a:effectLst>
                  <a:outerShdw blurRad="38100" dist="38100" dir="2700000" algn="tl">
                    <a:srgbClr val="000000"/>
                  </a:outerShdw>
                </a:effectLst>
              </a:rPr>
              <a:t>glukoz</a:t>
            </a:r>
            <a:r>
              <a:rPr lang="tr-TR" altLang="tr-TR" dirty="0" smtClean="0">
                <a:effectLst>
                  <a:outerShdw blurRad="38100" dist="38100" dir="2700000" algn="tl">
                    <a:srgbClr val="000000"/>
                  </a:outerShdw>
                </a:effectLst>
              </a:rPr>
              <a:t>) </a:t>
            </a:r>
          </a:p>
          <a:p>
            <a:pPr lvl="1" eaLnBrk="1" hangingPunct="1">
              <a:defRPr/>
            </a:pPr>
            <a:endParaRPr lang="tr-TR" altLang="tr-TR" dirty="0" smtClean="0">
              <a:effectLst>
                <a:outerShdw blurRad="38100" dist="38100" dir="2700000" algn="tl">
                  <a:srgbClr val="000000"/>
                </a:outerShdw>
              </a:effectLst>
            </a:endParaRPr>
          </a:p>
          <a:p>
            <a:pPr lvl="1" eaLnBrk="1" hangingPunct="1">
              <a:defRPr/>
            </a:pPr>
            <a:r>
              <a:rPr lang="tr-TR" altLang="tr-TR" dirty="0" err="1" smtClean="0">
                <a:solidFill>
                  <a:schemeClr val="bg2"/>
                </a:solidFill>
                <a:effectLst>
                  <a:outerShdw blurRad="38100" dist="38100" dir="2700000" algn="tl">
                    <a:srgbClr val="000000"/>
                  </a:outerShdw>
                </a:effectLst>
              </a:rPr>
              <a:t>fruktozdan</a:t>
            </a:r>
            <a:r>
              <a:rPr lang="tr-TR" altLang="tr-TR" dirty="0" smtClean="0">
                <a:effectLst>
                  <a:outerShdw blurRad="38100" dist="38100" dir="2700000" algn="tl">
                    <a:srgbClr val="000000"/>
                  </a:outerShdw>
                </a:effectLst>
              </a:rPr>
              <a:t> da sentezlenir.</a:t>
            </a:r>
          </a:p>
        </p:txBody>
      </p:sp>
    </p:spTree>
    <p:extLst>
      <p:ext uri="{BB962C8B-B14F-4D97-AF65-F5344CB8AC3E}">
        <p14:creationId xmlns:p14="http://schemas.microsoft.com/office/powerpoint/2010/main" val="39209247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4" name="Rectangle 4"/>
          <p:cNvSpPr>
            <a:spLocks noGrp="1" noChangeArrowheads="1"/>
          </p:cNvSpPr>
          <p:nvPr>
            <p:ph type="ctrTitle"/>
          </p:nvPr>
        </p:nvSpPr>
        <p:spPr/>
        <p:txBody>
          <a:bodyPr/>
          <a:lstStyle/>
          <a:p>
            <a:pPr>
              <a:defRPr/>
            </a:pPr>
            <a:r>
              <a:rPr lang="tr-TR" sz="4800" smtClean="0">
                <a:effectLst>
                  <a:outerShdw blurRad="38100" dist="38100" dir="2700000" algn="tl">
                    <a:srgbClr val="000000"/>
                  </a:outerShdw>
                </a:effectLst>
              </a:rPr>
              <a:t>GLİKOJENEZ</a:t>
            </a:r>
            <a:endParaRPr lang="en-US" sz="4800" smtClean="0">
              <a:effectLst>
                <a:outerShdw blurRad="38100" dist="38100" dir="2700000" algn="tl">
                  <a:srgbClr val="000000"/>
                </a:outerShdw>
              </a:effectLst>
            </a:endParaRPr>
          </a:p>
        </p:txBody>
      </p:sp>
    </p:spTree>
    <p:extLst>
      <p:ext uri="{BB962C8B-B14F-4D97-AF65-F5344CB8AC3E}">
        <p14:creationId xmlns:p14="http://schemas.microsoft.com/office/powerpoint/2010/main" val="19682585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1" name="Rectangle 3"/>
          <p:cNvSpPr>
            <a:spLocks noGrp="1" noChangeArrowheads="1"/>
          </p:cNvSpPr>
          <p:nvPr>
            <p:ph idx="1"/>
          </p:nvPr>
        </p:nvSpPr>
        <p:spPr>
          <a:xfrm>
            <a:off x="457200" y="765175"/>
            <a:ext cx="8229600" cy="5616575"/>
          </a:xfrm>
        </p:spPr>
        <p:txBody>
          <a:bodyPr/>
          <a:lstStyle/>
          <a:p>
            <a:pPr eaLnBrk="1" hangingPunct="1">
              <a:lnSpc>
                <a:spcPct val="80000"/>
              </a:lnSpc>
              <a:defRPr/>
            </a:pPr>
            <a:r>
              <a:rPr lang="tr-TR" altLang="tr-TR" sz="2400" smtClean="0">
                <a:effectLst>
                  <a:outerShdw blurRad="38100" dist="38100" dir="2700000" algn="tl">
                    <a:srgbClr val="000000"/>
                  </a:outerShdw>
                </a:effectLst>
              </a:rPr>
              <a:t>Glikojen sentezi neredeyse, tüm hayvansal dokularda görülür. Ancak, karaciğer ve kaslarda glikojen sentezi çok fazladır.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Glikojen karaciğerde glukozun depo şeklidir, diğer dokulara dağılmak üzere sentezlenir ve kolaylıkla kan glukozuna çevrilir.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Kaslarda glikojenin yıkımından oluşan glukoz, glikoliz sayesinde kas kasılması için gerekli olan ATP yi oluşturur.Bir başka ifadeyle,kas glikojeni bu dokuda ATP sentezi için bir yakıt deposu olarak görev yaparken, karaciğer glikojeni, kan gl konsantrasyonunun korunmasında glukoz deposu olarak görev yapar.</a:t>
            </a:r>
          </a:p>
          <a:p>
            <a:pPr eaLnBrk="1" hangingPunct="1">
              <a:lnSpc>
                <a:spcPct val="80000"/>
              </a:lnSpc>
              <a:defRPr/>
            </a:pPr>
            <a:endParaRPr lang="tr-TR" altLang="tr-TR" sz="2400" smtClean="0">
              <a:effectLst>
                <a:outerShdw blurRad="38100" dist="38100" dir="2700000" algn="tl">
                  <a:srgbClr val="000000"/>
                </a:outerShdw>
              </a:effectLst>
            </a:endParaRPr>
          </a:p>
          <a:p>
            <a:pPr>
              <a:lnSpc>
                <a:spcPct val="80000"/>
              </a:lnSpc>
              <a:defRPr/>
            </a:pPr>
            <a:endParaRPr lang="en-US" sz="2000" smtClean="0"/>
          </a:p>
        </p:txBody>
      </p:sp>
    </p:spTree>
    <p:extLst>
      <p:ext uri="{BB962C8B-B14F-4D97-AF65-F5344CB8AC3E}">
        <p14:creationId xmlns:p14="http://schemas.microsoft.com/office/powerpoint/2010/main" val="26440209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3"/>
          <p:cNvSpPr>
            <a:spLocks noGrp="1" noChangeArrowheads="1"/>
          </p:cNvSpPr>
          <p:nvPr>
            <p:ph idx="1"/>
          </p:nvPr>
        </p:nvSpPr>
        <p:spPr>
          <a:xfrm>
            <a:off x="457200" y="620713"/>
            <a:ext cx="8229600" cy="5475287"/>
          </a:xfrm>
        </p:spPr>
        <p:txBody>
          <a:bodyPr>
            <a:normAutofit lnSpcReduction="10000"/>
          </a:bodyPr>
          <a:lstStyle/>
          <a:p>
            <a:pPr eaLnBrk="1" hangingPunct="1">
              <a:lnSpc>
                <a:spcPct val="80000"/>
              </a:lnSpc>
              <a:defRPr/>
            </a:pPr>
            <a:r>
              <a:rPr lang="tr-TR" altLang="tr-TR" sz="2400" smtClean="0">
                <a:effectLst>
                  <a:outerShdw blurRad="38100" dist="38100" dir="2700000" algn="tl">
                    <a:srgbClr val="000000"/>
                  </a:outerShdw>
                </a:effectLst>
              </a:rPr>
              <a:t>Glikojen sentezi başlangıç maddesi gl-6-fosfattır. Daha sonra fosfoglukomutazla, G-6-P----- G1P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b="1" smtClean="0">
                <a:effectLst>
                  <a:outerShdw blurRad="38100" dist="38100" dir="2700000" algn="tl">
                    <a:srgbClr val="000000"/>
                  </a:outerShdw>
                </a:effectLst>
              </a:rPr>
              <a:t>UDP-glukoz pirofosforilazın</a:t>
            </a:r>
            <a:r>
              <a:rPr lang="tr-TR" altLang="tr-TR" sz="2400" smtClean="0">
                <a:effectLst>
                  <a:outerShdw blurRad="38100" dist="38100" dir="2700000" algn="tl">
                    <a:srgbClr val="000000"/>
                  </a:outerShdw>
                </a:effectLst>
              </a:rPr>
              <a:t> etkisiyle, G1P + UTP ----UDP gl (glikojen biyosentezinde anahtar reaksiyondur).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b="1" smtClean="0">
                <a:effectLst>
                  <a:outerShdw blurRad="38100" dist="38100" dir="2700000" algn="tl">
                    <a:srgbClr val="000000"/>
                  </a:outerShdw>
                </a:effectLst>
              </a:rPr>
              <a:t>glikojen sentazla</a:t>
            </a:r>
            <a:r>
              <a:rPr lang="tr-TR" altLang="tr-TR" sz="2400" smtClean="0">
                <a:effectLst>
                  <a:outerShdw blurRad="38100" dist="38100" dir="2700000" algn="tl">
                    <a:srgbClr val="000000"/>
                  </a:outerShdw>
                </a:effectLst>
              </a:rPr>
              <a:t> (aktif formu defosforile haldedir) UDP-glukoz--- glikojen. Enzim, UDP-glukozdaki glukozun, glikojen molekülünün indirgen olmayan ucuna transferini sağlar. Glikojen sentaz başlatıcı olarak, bir(alfa1-4) poliglukoz zincirine veya en az 8 gl molekülü bulunan bir glikojen dalına (glikojen core, primer) ihtiyaç duyar. Glikojen sentaz, glikojen molekülünün dallanma noktalarında bulunan alfa1-6 bağlarını sentezleyemez. </a:t>
            </a:r>
          </a:p>
          <a:p>
            <a:pPr eaLnBrk="1" hangingPunct="1">
              <a:lnSpc>
                <a:spcPct val="80000"/>
              </a:lnSpc>
              <a:defRPr/>
            </a:pPr>
            <a:endParaRPr lang="tr-TR" altLang="tr-TR" sz="2400" smtClean="0">
              <a:effectLst>
                <a:outerShdw blurRad="38100" dist="38100" dir="2700000" algn="tl">
                  <a:srgbClr val="000000"/>
                </a:outerShdw>
              </a:effectLst>
            </a:endParaRPr>
          </a:p>
          <a:p>
            <a:pPr eaLnBrk="1" hangingPunct="1">
              <a:lnSpc>
                <a:spcPct val="80000"/>
              </a:lnSpc>
              <a:defRPr/>
            </a:pPr>
            <a:r>
              <a:rPr lang="tr-TR" altLang="tr-TR" sz="2400" smtClean="0">
                <a:effectLst>
                  <a:outerShdw blurRad="38100" dist="38100" dir="2700000" algn="tl">
                    <a:srgbClr val="000000"/>
                  </a:outerShdw>
                </a:effectLst>
              </a:rPr>
              <a:t>Bu bağlar, amilo(1-4)----- (1-6) transglikozilaz yada glikozil (4-6) transferaz olarak adlandırılan </a:t>
            </a:r>
            <a:r>
              <a:rPr lang="tr-TR" altLang="tr-TR" sz="2400" b="1" smtClean="0">
                <a:effectLst>
                  <a:outerShdw blurRad="38100" dist="38100" dir="2700000" algn="tl">
                    <a:srgbClr val="000000"/>
                  </a:outerShdw>
                </a:effectLst>
              </a:rPr>
              <a:t>glikojen dallanma enzimi </a:t>
            </a:r>
            <a:r>
              <a:rPr lang="tr-TR" altLang="tr-TR" sz="2400" smtClean="0">
                <a:effectLst>
                  <a:outerShdw blurRad="38100" dist="38100" dir="2700000" algn="tl">
                    <a:srgbClr val="000000"/>
                  </a:outerShdw>
                </a:effectLst>
              </a:rPr>
              <a:t>ile oluşturulur. </a:t>
            </a:r>
          </a:p>
          <a:p>
            <a:pPr>
              <a:lnSpc>
                <a:spcPct val="80000"/>
              </a:lnSpc>
              <a:buFont typeface="Wingdings" pitchFamily="2" charset="2"/>
              <a:buNone/>
              <a:defRPr/>
            </a:pPr>
            <a:endParaRPr lang="en-US" sz="2400" smtClean="0"/>
          </a:p>
        </p:txBody>
      </p:sp>
    </p:spTree>
    <p:extLst>
      <p:ext uri="{BB962C8B-B14F-4D97-AF65-F5344CB8AC3E}">
        <p14:creationId xmlns:p14="http://schemas.microsoft.com/office/powerpoint/2010/main" val="3901809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Rectangle 3"/>
          <p:cNvSpPr>
            <a:spLocks noGrp="1" noChangeArrowheads="1"/>
          </p:cNvSpPr>
          <p:nvPr>
            <p:ph idx="1"/>
          </p:nvPr>
        </p:nvSpPr>
        <p:spPr>
          <a:xfrm>
            <a:off x="457200" y="404813"/>
            <a:ext cx="8229600" cy="6048375"/>
          </a:xfrm>
        </p:spPr>
        <p:txBody>
          <a:bodyPr/>
          <a:lstStyle/>
          <a:p>
            <a:pPr>
              <a:lnSpc>
                <a:spcPct val="90000"/>
              </a:lnSpc>
              <a:defRPr/>
            </a:pPr>
            <a:r>
              <a:rPr lang="tr-TR" altLang="tr-TR" sz="2400" smtClean="0">
                <a:effectLst>
                  <a:outerShdw blurRad="38100" dist="38100" dir="2700000" algn="tl">
                    <a:srgbClr val="000000"/>
                  </a:outerShdw>
                </a:effectLst>
              </a:rPr>
              <a:t>Glikojen dallanma enzimi, en az 11 glukoz molekülü bulunan bir glikojen dalının indirgen olmayan ucundan 6-7 glukoz zinciri içeren bir terminal parçanın aynı veya başka bir glikojen molekülünün daha iç tarafında bulunan bir glukoz molekülünün 6.C undaki OH gurubuna transfer ederek yeni bir dal oluşmasını sağlar. Yeni dalın ucuna glikojen sentazla başka glukoz molekülleri bağlanabilir. </a:t>
            </a:r>
          </a:p>
          <a:p>
            <a:pPr>
              <a:lnSpc>
                <a:spcPct val="90000"/>
              </a:lnSpc>
              <a:defRPr/>
            </a:pPr>
            <a:endParaRPr lang="tr-TR" altLang="tr-TR" sz="2400" smtClean="0">
              <a:effectLst>
                <a:outerShdw blurRad="38100" dist="38100" dir="2700000" algn="tl">
                  <a:srgbClr val="000000"/>
                </a:outerShdw>
              </a:effectLst>
            </a:endParaRPr>
          </a:p>
          <a:p>
            <a:pPr>
              <a:lnSpc>
                <a:spcPct val="90000"/>
              </a:lnSpc>
              <a:defRPr/>
            </a:pPr>
            <a:r>
              <a:rPr lang="tr-TR" altLang="tr-TR" sz="2400" smtClean="0">
                <a:effectLst>
                  <a:outerShdw blurRad="38100" dist="38100" dir="2700000" algn="tl">
                    <a:srgbClr val="000000"/>
                  </a:outerShdw>
                </a:effectLst>
              </a:rPr>
              <a:t>Dallanmanın artması, glikojenin suda çözünürlüğünü artırdığı gibi, indirgen olmayan uçların sayısını da artırır. Böylece, glkojen sentaz ve glikojen fosforilazın bağlanma yerlerinin sayısı artar. </a:t>
            </a:r>
          </a:p>
          <a:p>
            <a:pPr>
              <a:lnSpc>
                <a:spcPct val="90000"/>
              </a:lnSpc>
              <a:defRPr/>
            </a:pPr>
            <a:endParaRPr lang="tr-TR" altLang="tr-TR" sz="2400" smtClean="0">
              <a:effectLst>
                <a:outerShdw blurRad="38100" dist="38100" dir="2700000" algn="tl">
                  <a:srgbClr val="000000"/>
                </a:outerShdw>
              </a:effectLst>
            </a:endParaRPr>
          </a:p>
          <a:p>
            <a:pPr>
              <a:lnSpc>
                <a:spcPct val="90000"/>
              </a:lnSpc>
              <a:defRPr/>
            </a:pPr>
            <a:r>
              <a:rPr lang="tr-TR" altLang="tr-TR" sz="2400" smtClean="0">
                <a:effectLst>
                  <a:outerShdw blurRad="38100" dist="38100" dir="2700000" algn="tl">
                    <a:srgbClr val="000000"/>
                  </a:outerShdw>
                </a:effectLst>
              </a:rPr>
              <a:t>Glikojen sentaz enziminin yeni glikojen molekülünü sentezleyebilmesi için gerekli olan primer, bağlanmaları katalize etmek üzere, aynı zamanda enzim görevi yapan glikojenin adı verilen bir proteindir.</a:t>
            </a:r>
            <a:endParaRPr lang="en-US" sz="2400" smtClean="0">
              <a:effectLst>
                <a:outerShdw blurRad="38100" dist="38100" dir="2700000" algn="tl">
                  <a:srgbClr val="000000"/>
                </a:outerShdw>
              </a:effectLst>
            </a:endParaRPr>
          </a:p>
        </p:txBody>
      </p:sp>
    </p:spTree>
    <p:extLst>
      <p:ext uri="{BB962C8B-B14F-4D97-AF65-F5344CB8AC3E}">
        <p14:creationId xmlns:p14="http://schemas.microsoft.com/office/powerpoint/2010/main" val="2928280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pPr>
              <a:defRPr/>
            </a:pPr>
            <a:r>
              <a:rPr lang="tr-TR" altLang="tr-TR" smtClean="0">
                <a:effectLst>
                  <a:outerShdw blurRad="38100" dist="38100" dir="2700000" algn="tl">
                    <a:srgbClr val="000000"/>
                  </a:outerShdw>
                </a:effectLst>
              </a:rPr>
              <a:t>Hormonal Kontrol</a:t>
            </a:r>
            <a:endParaRPr lang="en-US" smtClean="0">
              <a:effectLst>
                <a:outerShdw blurRad="38100" dist="38100" dir="2700000" algn="tl">
                  <a:srgbClr val="000000"/>
                </a:outerShdw>
              </a:effectLst>
            </a:endParaRPr>
          </a:p>
        </p:txBody>
      </p:sp>
      <p:sp>
        <p:nvSpPr>
          <p:cNvPr id="232451" name="Rectangle 3"/>
          <p:cNvSpPr>
            <a:spLocks noGrp="1" noChangeArrowheads="1"/>
          </p:cNvSpPr>
          <p:nvPr>
            <p:ph idx="1"/>
          </p:nvPr>
        </p:nvSpPr>
        <p:spPr/>
        <p:txBody>
          <a:bodyPr/>
          <a:lstStyle/>
          <a:p>
            <a:pPr>
              <a:defRPr/>
            </a:pPr>
            <a:r>
              <a:rPr lang="tr-TR" altLang="tr-TR" sz="3600" smtClean="0">
                <a:effectLst>
                  <a:outerShdw blurRad="38100" dist="38100" dir="2700000" algn="tl">
                    <a:srgbClr val="000000"/>
                  </a:outerShdw>
                </a:effectLst>
              </a:rPr>
              <a:t>Karaciğerde glikojen sentezi ve yıkımı arasındaki denge- glikojen sentaz ve fosforilaz enzimleri- glukagon ve insülin ile kontrol edilir. Epinefrin de glukagon benzeri etki gösterir ancak, bunun hedefi öncelikli olarak kas hücreleridir.</a:t>
            </a:r>
            <a:endParaRPr lang="en-US" sz="3600" smtClean="0">
              <a:effectLst>
                <a:outerShdw blurRad="38100" dist="38100" dir="2700000" algn="tl">
                  <a:srgbClr val="000000"/>
                </a:outerShdw>
              </a:effectLst>
            </a:endParaRPr>
          </a:p>
        </p:txBody>
      </p:sp>
    </p:spTree>
    <p:extLst>
      <p:ext uri="{BB962C8B-B14F-4D97-AF65-F5344CB8AC3E}">
        <p14:creationId xmlns:p14="http://schemas.microsoft.com/office/powerpoint/2010/main" val="5536976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normAutofit/>
          </a:bodyPr>
          <a:lstStyle/>
          <a:p>
            <a:r>
              <a:rPr lang="tr-TR" sz="2400" dirty="0" err="1"/>
              <a:t>Principles</a:t>
            </a:r>
            <a:r>
              <a:rPr lang="tr-TR" sz="2400" dirty="0"/>
              <a:t> of </a:t>
            </a:r>
            <a:r>
              <a:rPr lang="tr-TR" sz="2400" dirty="0" err="1"/>
              <a:t>Biochemistry</a:t>
            </a:r>
            <a:r>
              <a:rPr lang="tr-TR" sz="2400" dirty="0"/>
              <a:t>, </a:t>
            </a:r>
            <a:r>
              <a:rPr lang="tr-TR" sz="2400" dirty="0" err="1"/>
              <a:t>Voet</a:t>
            </a:r>
            <a:r>
              <a:rPr lang="tr-TR" sz="2400" dirty="0"/>
              <a:t> DJ, </a:t>
            </a:r>
            <a:r>
              <a:rPr lang="tr-TR" sz="2400" dirty="0" err="1"/>
              <a:t>Voet</a:t>
            </a:r>
            <a:r>
              <a:rPr lang="tr-TR" sz="2400" dirty="0"/>
              <a:t> JG, </a:t>
            </a:r>
            <a:r>
              <a:rPr lang="tr-TR" sz="2400" dirty="0" err="1"/>
              <a:t>Pratt</a:t>
            </a:r>
            <a:r>
              <a:rPr lang="tr-TR" sz="2400" dirty="0"/>
              <a:t> CW, 3rd Ed. 2008, </a:t>
            </a:r>
            <a:r>
              <a:rPr lang="tr-TR" sz="2400" dirty="0" err="1"/>
              <a:t>Wiley</a:t>
            </a:r>
            <a:r>
              <a:rPr lang="tr-TR" sz="2400" dirty="0"/>
              <a:t>.</a:t>
            </a:r>
          </a:p>
          <a:p>
            <a:r>
              <a:rPr lang="tr-TR" sz="2400" dirty="0" err="1"/>
              <a:t>Lippincott's</a:t>
            </a:r>
            <a:r>
              <a:rPr lang="tr-TR" sz="2400" dirty="0"/>
              <a:t> </a:t>
            </a:r>
            <a:r>
              <a:rPr lang="tr-TR" sz="2400" dirty="0" err="1"/>
              <a:t>Illustrated</a:t>
            </a:r>
            <a:r>
              <a:rPr lang="tr-TR" sz="2400" dirty="0"/>
              <a:t> </a:t>
            </a:r>
            <a:r>
              <a:rPr lang="tr-TR" sz="2400" dirty="0" err="1"/>
              <a:t>Reviews</a:t>
            </a:r>
            <a:r>
              <a:rPr lang="tr-TR" sz="2400" dirty="0"/>
              <a:t> Serisinden : Biyokimya 3. baskı, 2007, Seri Ed. </a:t>
            </a:r>
            <a:r>
              <a:rPr lang="tr-TR" sz="2400" dirty="0" err="1"/>
              <a:t>Harvey</a:t>
            </a:r>
            <a:r>
              <a:rPr lang="tr-TR" sz="2400" dirty="0"/>
              <a:t> RA, </a:t>
            </a:r>
            <a:r>
              <a:rPr lang="tr-TR" sz="2400" dirty="0" err="1"/>
              <a:t>Chape</a:t>
            </a:r>
            <a:r>
              <a:rPr lang="tr-TR" sz="2400" dirty="0"/>
              <a:t> PC, Çeviri </a:t>
            </a:r>
            <a:r>
              <a:rPr lang="tr-TR" sz="2400" dirty="0" err="1"/>
              <a:t>ed.Engin</a:t>
            </a:r>
            <a:r>
              <a:rPr lang="tr-TR" sz="2400" dirty="0"/>
              <a:t> </a:t>
            </a:r>
            <a:r>
              <a:rPr lang="tr-TR" sz="2400" dirty="0" err="1"/>
              <a:t>Ulukaya,Nobel</a:t>
            </a:r>
            <a:r>
              <a:rPr lang="tr-TR" sz="2400" dirty="0"/>
              <a:t> Tıp Kitapevi.</a:t>
            </a:r>
            <a:endParaRPr lang="tr-TR" sz="2400" dirty="0"/>
          </a:p>
        </p:txBody>
      </p:sp>
    </p:spTree>
    <p:extLst>
      <p:ext uri="{BB962C8B-B14F-4D97-AF65-F5344CB8AC3E}">
        <p14:creationId xmlns:p14="http://schemas.microsoft.com/office/powerpoint/2010/main" val="331554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260350"/>
            <a:ext cx="8229600" cy="6337300"/>
          </a:xfrm>
        </p:spPr>
        <p:txBody>
          <a:bodyPr/>
          <a:lstStyle/>
          <a:p>
            <a:pPr eaLnBrk="1" hangingPunct="1">
              <a:defRPr/>
            </a:pPr>
            <a:r>
              <a:rPr lang="tr-TR" altLang="tr-TR" sz="2800" dirty="0">
                <a:effectLst>
                  <a:outerShdw blurRad="38100" dist="38100" dir="2700000" algn="tl">
                    <a:srgbClr val="000000"/>
                  </a:outerShdw>
                </a:effectLst>
              </a:rPr>
              <a:t>Glikojen, alfa(1-4) </a:t>
            </a:r>
            <a:r>
              <a:rPr lang="tr-TR" altLang="tr-TR" sz="2800" dirty="0" err="1">
                <a:effectLst>
                  <a:outerShdw blurRad="38100" dist="38100" dir="2700000" algn="tl">
                    <a:srgbClr val="000000"/>
                  </a:outerShdw>
                </a:effectLst>
              </a:rPr>
              <a:t>glikozidik</a:t>
            </a:r>
            <a:r>
              <a:rPr lang="tr-TR" altLang="tr-TR" sz="2800" dirty="0">
                <a:effectLst>
                  <a:outerShdw blurRad="38100" dist="38100" dir="2700000" algn="tl">
                    <a:srgbClr val="000000"/>
                  </a:outerShdw>
                </a:effectLst>
              </a:rPr>
              <a:t> bağlarla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ünitelerinin bağlanması ile oluşan bir polimerdir. Ayrıca, dallanma noktalarında (her 8-14 kalıntıda bir) alfa(1-6)bağları bulunur. </a:t>
            </a:r>
          </a:p>
          <a:p>
            <a:pPr eaLnBrk="1" hangingPunct="1">
              <a:defRPr/>
            </a:pPr>
            <a:endParaRPr lang="tr-TR" altLang="tr-TR" sz="2800" dirty="0">
              <a:effectLst>
                <a:outerShdw blurRad="38100" dist="38100" dir="2700000" algn="tl">
                  <a:srgbClr val="000000"/>
                </a:outerShdw>
              </a:effectLst>
            </a:endParaRPr>
          </a:p>
          <a:p>
            <a:pPr eaLnBrk="1" hangingPunct="1">
              <a:defRPr/>
            </a:pPr>
            <a:r>
              <a:rPr lang="tr-TR" altLang="tr-TR" sz="2800" dirty="0">
                <a:effectLst>
                  <a:outerShdw blurRad="38100" dist="38100" dir="2700000" algn="tl">
                    <a:srgbClr val="000000"/>
                  </a:outerShdw>
                </a:effectLst>
              </a:rPr>
              <a:t>Glikojenin,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ya da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6-fosfata parçalanması </a:t>
            </a:r>
            <a:r>
              <a:rPr lang="tr-TR" altLang="tr-TR" sz="2800" dirty="0" err="1">
                <a:effectLst>
                  <a:outerShdw blurRad="38100" dist="38100" dir="2700000" algn="tl">
                    <a:srgbClr val="000000"/>
                  </a:outerShdw>
                </a:effectLst>
              </a:rPr>
              <a:t>glikojenoliz</a:t>
            </a:r>
            <a:r>
              <a:rPr lang="tr-TR" altLang="tr-TR" sz="2800" dirty="0">
                <a:effectLst>
                  <a:outerShdw blurRad="38100" dist="38100" dir="2700000" algn="tl">
                    <a:srgbClr val="000000"/>
                  </a:outerShdw>
                </a:effectLst>
              </a:rPr>
              <a:t> olarak </a:t>
            </a:r>
            <a:r>
              <a:rPr lang="tr-TR" altLang="tr-TR" sz="2800" dirty="0" err="1">
                <a:effectLst>
                  <a:outerShdw blurRad="38100" dist="38100" dir="2700000" algn="tl">
                    <a:srgbClr val="000000"/>
                  </a:outerShdw>
                </a:effectLst>
              </a:rPr>
              <a:t>ifadelendirilir</a:t>
            </a:r>
            <a:r>
              <a:rPr lang="tr-TR" altLang="tr-TR" sz="2800" dirty="0">
                <a:effectLst>
                  <a:outerShdw blurRad="38100" dist="38100" dir="2700000" algn="tl">
                    <a:srgbClr val="000000"/>
                  </a:outerShdw>
                </a:effectLst>
              </a:rPr>
              <a:t>.  Bu olay, çizgili kaslarda ve karaciğerde gerçekleşir. Kaslarda glikojen </a:t>
            </a:r>
            <a:r>
              <a:rPr lang="tr-TR" altLang="tr-TR" sz="2800" dirty="0" err="1">
                <a:effectLst>
                  <a:outerShdw blurRad="38100" dist="38100" dir="2700000" algn="tl">
                    <a:srgbClr val="000000"/>
                  </a:outerShdw>
                </a:effectLst>
              </a:rPr>
              <a:t>ATP</a:t>
            </a:r>
            <a:r>
              <a:rPr lang="tr-TR" altLang="tr-TR" sz="2800" dirty="0">
                <a:effectLst>
                  <a:outerShdw blurRad="38100" dist="38100" dir="2700000" algn="tl">
                    <a:srgbClr val="000000"/>
                  </a:outerShdw>
                </a:effectLst>
              </a:rPr>
              <a:t> üretimi için, karaciğerde ise, kan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düzeyinin sürekliliği için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rezervi olarak bulunur. Karaciğerde yemeklerden hemen sonra miktarı yükselir, sonra kan </a:t>
            </a:r>
            <a:r>
              <a:rPr lang="tr-TR" altLang="tr-TR" sz="2800" dirty="0" err="1">
                <a:effectLst>
                  <a:outerShdw blurRad="38100" dist="38100" dir="2700000" algn="tl">
                    <a:srgbClr val="000000"/>
                  </a:outerShdw>
                </a:effectLst>
              </a:rPr>
              <a:t>glukozunu</a:t>
            </a:r>
            <a:r>
              <a:rPr lang="tr-TR" altLang="tr-TR" sz="2800" dirty="0">
                <a:effectLst>
                  <a:outerShdw blurRad="38100" dist="38100" dir="2700000" algn="tl">
                    <a:srgbClr val="000000"/>
                  </a:outerShdw>
                </a:effectLst>
              </a:rPr>
              <a:t> desteklemek için düşer.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18761307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idx="4294967295"/>
          </p:nvPr>
        </p:nvSpPr>
        <p:spPr>
          <a:xfrm>
            <a:off x="914400" y="836613"/>
            <a:ext cx="8229600" cy="1371600"/>
          </a:xfrm>
        </p:spPr>
        <p:txBody>
          <a:bodyPr/>
          <a:lstStyle/>
          <a:p>
            <a:pPr eaLnBrk="1" hangingPunct="1">
              <a:defRPr/>
            </a:pPr>
            <a:r>
              <a:rPr lang="tr-TR" altLang="tr-TR" dirty="0" err="1">
                <a:effectLst>
                  <a:outerShdw blurRad="38100" dist="38100" dir="2700000" algn="tl">
                    <a:srgbClr val="000000"/>
                  </a:outerShdw>
                </a:effectLst>
              </a:rPr>
              <a:t>Glikojenoliz</a:t>
            </a:r>
            <a:r>
              <a:rPr lang="tr-TR" altLang="tr-TR" dirty="0">
                <a:effectLst>
                  <a:outerShdw blurRad="38100" dist="38100" dir="2700000" algn="tl">
                    <a:srgbClr val="000000"/>
                  </a:outerShdw>
                </a:effectLst>
              </a:rPr>
              <a:t> enzimleri</a:t>
            </a:r>
          </a:p>
        </p:txBody>
      </p:sp>
      <p:sp>
        <p:nvSpPr>
          <p:cNvPr id="110595" name="Content Placeholder 2"/>
          <p:cNvSpPr>
            <a:spLocks noGrp="1"/>
          </p:cNvSpPr>
          <p:nvPr>
            <p:ph idx="4294967295"/>
          </p:nvPr>
        </p:nvSpPr>
        <p:spPr>
          <a:xfrm>
            <a:off x="0" y="2565400"/>
            <a:ext cx="8229600" cy="3530600"/>
          </a:xfrm>
        </p:spPr>
        <p:txBody>
          <a:bodyPr/>
          <a:lstStyle/>
          <a:p>
            <a:pPr eaLnBrk="1" hangingPunct="1">
              <a:defRPr/>
            </a:pPr>
            <a:r>
              <a:rPr lang="tr-TR" altLang="tr-TR" dirty="0">
                <a:effectLst>
                  <a:outerShdw blurRad="38100" dist="38100" dir="2700000" algn="tl">
                    <a:srgbClr val="000000"/>
                  </a:outerShdw>
                </a:effectLst>
              </a:rPr>
              <a:t>Glikojen </a:t>
            </a:r>
            <a:r>
              <a:rPr lang="tr-TR" altLang="tr-TR" dirty="0" err="1">
                <a:effectLst>
                  <a:outerShdw blurRad="38100" dist="38100" dir="2700000" algn="tl">
                    <a:srgbClr val="000000"/>
                  </a:outerShdw>
                </a:effectLst>
              </a:rPr>
              <a:t>fosforilaz</a:t>
            </a:r>
            <a:endParaRPr lang="tr-TR" altLang="tr-TR" dirty="0">
              <a:effectLst>
                <a:outerShdw blurRad="38100" dist="38100" dir="2700000" algn="tl">
                  <a:srgbClr val="000000"/>
                </a:outerShdw>
              </a:effectLst>
            </a:endParaRPr>
          </a:p>
          <a:p>
            <a:pPr eaLnBrk="1" hangingPunct="1">
              <a:defRPr/>
            </a:pPr>
            <a:r>
              <a:rPr lang="tr-TR" altLang="tr-TR" dirty="0">
                <a:effectLst>
                  <a:outerShdw blurRad="38100" dist="38100" dir="2700000" algn="tl">
                    <a:srgbClr val="000000"/>
                  </a:outerShdw>
                </a:effectLst>
              </a:rPr>
              <a:t>Dallanmayı bozan enzim</a:t>
            </a:r>
          </a:p>
          <a:p>
            <a:pPr eaLnBrk="1" hangingPunct="1">
              <a:defRPr/>
            </a:pPr>
            <a:r>
              <a:rPr lang="tr-TR" altLang="tr-TR" dirty="0" err="1">
                <a:effectLst>
                  <a:outerShdw blurRad="38100" dist="38100" dir="2700000" algn="tl">
                    <a:srgbClr val="000000"/>
                  </a:outerShdw>
                </a:effectLst>
              </a:rPr>
              <a:t>Fosfoglukomutaz</a:t>
            </a:r>
            <a:endParaRPr lang="tr-TR" altLang="tr-TR" dirty="0">
              <a:effectLst>
                <a:outerShdw blurRad="38100" dist="38100" dir="2700000" algn="tl">
                  <a:srgbClr val="000000"/>
                </a:outerShdw>
              </a:effectLst>
            </a:endParaRPr>
          </a:p>
        </p:txBody>
      </p:sp>
    </p:spTree>
    <p:extLst>
      <p:ext uri="{BB962C8B-B14F-4D97-AF65-F5344CB8AC3E}">
        <p14:creationId xmlns:p14="http://schemas.microsoft.com/office/powerpoint/2010/main" val="3815616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914400" y="476250"/>
            <a:ext cx="8229600" cy="5976938"/>
          </a:xfrm>
        </p:spPr>
        <p:txBody>
          <a:bodyPr/>
          <a:lstStyle/>
          <a:p>
            <a:pPr eaLnBrk="1" hangingPunct="1">
              <a:lnSpc>
                <a:spcPct val="90000"/>
              </a:lnSpc>
              <a:defRPr/>
            </a:pPr>
            <a:r>
              <a:rPr lang="tr-TR" altLang="tr-TR" dirty="0">
                <a:effectLst>
                  <a:outerShdw blurRad="38100" dist="38100" dir="2700000" algn="tl">
                    <a:srgbClr val="000000"/>
                  </a:outerShdw>
                </a:effectLst>
              </a:rPr>
              <a:t>Glikojen </a:t>
            </a:r>
            <a:r>
              <a:rPr lang="tr-TR" altLang="tr-TR" dirty="0" err="1">
                <a:effectLst>
                  <a:outerShdw blurRad="38100" dist="38100" dir="2700000" algn="tl">
                    <a:srgbClr val="000000"/>
                  </a:outerShdw>
                </a:effectLst>
              </a:rPr>
              <a:t>fosforilaz</a:t>
            </a:r>
            <a:r>
              <a:rPr lang="tr-TR" altLang="tr-TR" dirty="0">
                <a:effectLst>
                  <a:outerShdw blurRad="38100" dist="38100" dir="2700000" algn="tl">
                    <a:srgbClr val="000000"/>
                  </a:outerShdw>
                </a:effectLst>
              </a:rPr>
              <a:t>, glikojende indirgen olmayan uçtaki  alfa(1-4) bağlarını parçalar ve sonuçta,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üniteleri açığa çıkar. </a:t>
            </a:r>
          </a:p>
          <a:p>
            <a:pPr lvl="1" eaLnBrk="1" hangingPunct="1">
              <a:lnSpc>
                <a:spcPct val="90000"/>
              </a:lnSpc>
              <a:defRPr/>
            </a:pPr>
            <a:r>
              <a:rPr lang="tr-TR" altLang="tr-TR" dirty="0">
                <a:effectLst>
                  <a:outerShdw blurRad="38100" dist="38100" dir="2700000" algn="tl">
                    <a:srgbClr val="000000"/>
                  </a:outerShdw>
                </a:effectLst>
              </a:rPr>
              <a:t>Glikojen(n sayıda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kalıntısı)+Pi--------glikojen(n-1 kalıntı)+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a:t>
            </a:r>
          </a:p>
          <a:p>
            <a:pPr eaLnBrk="1" hangingPunct="1">
              <a:lnSpc>
                <a:spcPct val="90000"/>
              </a:lnSpc>
              <a:defRPr/>
            </a:pPr>
            <a:endParaRPr lang="tr-TR" altLang="tr-TR" dirty="0">
              <a:effectLst>
                <a:outerShdw blurRad="38100" dist="38100" dir="2700000" algn="tl">
                  <a:srgbClr val="000000"/>
                </a:outerShdw>
              </a:effectLst>
            </a:endParaRPr>
          </a:p>
          <a:p>
            <a:pPr eaLnBrk="1" hangingPunct="1">
              <a:lnSpc>
                <a:spcPct val="90000"/>
              </a:lnSpc>
              <a:defRPr/>
            </a:pPr>
            <a:r>
              <a:rPr lang="tr-TR" altLang="tr-TR" dirty="0">
                <a:effectLst>
                  <a:outerShdw blurRad="38100" dist="38100" dir="2700000" algn="tl">
                    <a:srgbClr val="000000"/>
                  </a:outerShdw>
                </a:effectLst>
              </a:rPr>
              <a:t>Enzim, glikojendeki alfa (1-4) bağlarını,(1-6) bağlanma noktalarına 4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kalıntısı kalana kadar parçalayabilir. Dolayısıyla, bu durum, ‘’ limit </a:t>
            </a:r>
            <a:r>
              <a:rPr lang="tr-TR" altLang="tr-TR" dirty="0" err="1">
                <a:effectLst>
                  <a:outerShdw blurRad="38100" dist="38100" dir="2700000" algn="tl">
                    <a:srgbClr val="000000"/>
                  </a:outerShdw>
                </a:effectLst>
              </a:rPr>
              <a:t>branch</a:t>
            </a:r>
            <a:r>
              <a:rPr lang="tr-TR" altLang="tr-TR" dirty="0">
                <a:effectLst>
                  <a:outerShdw blurRad="38100" dist="38100" dir="2700000" algn="tl">
                    <a:srgbClr val="000000"/>
                  </a:outerShdw>
                </a:effectLst>
              </a:rPr>
              <a:t> ‘’ olarak adlandırılır. Daha sonra, dallanmayı bozan enzimin görevi başlar.</a:t>
            </a: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927142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0" y="381000"/>
            <a:ext cx="8229600" cy="1371600"/>
          </a:xfrm>
        </p:spPr>
        <p:txBody>
          <a:bodyPr/>
          <a:lstStyle/>
          <a:p>
            <a:pPr eaLnBrk="1" hangingPunct="1">
              <a:defRPr/>
            </a:pPr>
            <a:r>
              <a:rPr lang="tr-TR" altLang="tr-TR" dirty="0">
                <a:effectLst>
                  <a:outerShdw blurRad="38100" dist="38100" dir="2700000" algn="tl">
                    <a:srgbClr val="000000"/>
                  </a:outerShdw>
                </a:effectLst>
              </a:rPr>
              <a:t>Dallanmayı bozan enzim</a:t>
            </a:r>
            <a:endParaRPr lang="tr-TR" dirty="0">
              <a:effectLst>
                <a:outerShdw blurRad="38100" dist="38100" dir="2700000" algn="tl">
                  <a:srgbClr val="000000"/>
                </a:outerShdw>
              </a:effectLst>
            </a:endParaRPr>
          </a:p>
        </p:txBody>
      </p:sp>
      <p:sp>
        <p:nvSpPr>
          <p:cNvPr id="3" name="İçerik Yer Tutucusu 2"/>
          <p:cNvSpPr>
            <a:spLocks noGrp="1"/>
          </p:cNvSpPr>
          <p:nvPr>
            <p:ph idx="4294967295"/>
          </p:nvPr>
        </p:nvSpPr>
        <p:spPr>
          <a:xfrm>
            <a:off x="914400" y="1916113"/>
            <a:ext cx="8229600" cy="4467225"/>
          </a:xfrm>
        </p:spPr>
        <p:txBody>
          <a:bodyPr/>
          <a:lstStyle/>
          <a:p>
            <a:pPr eaLnBrk="1" hangingPunct="1">
              <a:lnSpc>
                <a:spcPct val="80000"/>
              </a:lnSpc>
              <a:defRPr/>
            </a:pPr>
            <a:r>
              <a:rPr lang="tr-TR" altLang="tr-TR" sz="2800" dirty="0">
                <a:effectLst>
                  <a:outerShdw blurRad="38100" dist="38100" dir="2700000" algn="tl">
                    <a:srgbClr val="000000"/>
                  </a:outerShdw>
                </a:effectLst>
              </a:rPr>
              <a:t>Bu enzimin iki aktivitesi vardır. </a:t>
            </a:r>
            <a:r>
              <a:rPr lang="tr-TR" altLang="tr-TR" sz="2800" b="1" dirty="0" err="1">
                <a:effectLst>
                  <a:outerShdw blurRad="38100" dist="38100" dir="2700000" algn="tl">
                    <a:srgbClr val="000000"/>
                  </a:outerShdw>
                </a:effectLst>
              </a:rPr>
              <a:t>Transferaz</a:t>
            </a:r>
            <a:r>
              <a:rPr lang="tr-TR" altLang="tr-TR" sz="2800" dirty="0">
                <a:effectLst>
                  <a:outerShdw blurRad="38100" dist="38100" dir="2700000" algn="tl">
                    <a:srgbClr val="000000"/>
                  </a:outerShdw>
                </a:effectLst>
              </a:rPr>
              <a:t> (4-alfa-D-glukanotranferaz) (alfa-1-4 </a:t>
            </a:r>
            <a:r>
              <a:rPr lang="tr-TR" altLang="tr-TR" sz="2800" dirty="0" err="1">
                <a:effectLst>
                  <a:outerShdw blurRad="38100" dist="38100" dir="2700000" algn="tl">
                    <a:srgbClr val="000000"/>
                  </a:outerShdw>
                </a:effectLst>
              </a:rPr>
              <a:t>transglikozilaz</a:t>
            </a:r>
            <a:r>
              <a:rPr lang="tr-TR" altLang="tr-TR" sz="2800" dirty="0">
                <a:effectLst>
                  <a:outerShdw blurRad="38100" dist="38100" dir="2700000" algn="tl">
                    <a:srgbClr val="000000"/>
                  </a:outerShdw>
                </a:effectLst>
              </a:rPr>
              <a:t>) aktivitesi ile, limit daldaki 4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kalıntısından üçünü yanındaki bir başka dalın indirgen olmayan ucuna taşır.</a:t>
            </a:r>
          </a:p>
          <a:p>
            <a:pPr eaLnBrk="1" hangingPunct="1">
              <a:lnSpc>
                <a:spcPct val="80000"/>
              </a:lnSpc>
              <a:defRPr/>
            </a:pPr>
            <a:endParaRPr lang="tr-TR" altLang="tr-TR" sz="2800" dirty="0">
              <a:effectLst>
                <a:outerShdw blurRad="38100" dist="38100" dir="2700000" algn="tl">
                  <a:srgbClr val="000000"/>
                </a:outerShdw>
              </a:effectLst>
            </a:endParaRPr>
          </a:p>
          <a:p>
            <a:pPr eaLnBrk="1" hangingPunct="1">
              <a:lnSpc>
                <a:spcPct val="80000"/>
              </a:lnSpc>
              <a:defRPr/>
            </a:pPr>
            <a:r>
              <a:rPr lang="tr-TR" altLang="tr-TR" sz="2800" dirty="0" err="1">
                <a:effectLst>
                  <a:outerShdw blurRad="38100" dist="38100" dir="2700000" algn="tl">
                    <a:srgbClr val="000000"/>
                  </a:outerShdw>
                </a:effectLst>
              </a:rPr>
              <a:t>Amilo</a:t>
            </a:r>
            <a:r>
              <a:rPr lang="tr-TR" altLang="tr-TR" sz="2800" dirty="0">
                <a:effectLst>
                  <a:outerShdw blurRad="38100" dist="38100" dir="2700000" algn="tl">
                    <a:srgbClr val="000000"/>
                  </a:outerShdw>
                </a:effectLst>
              </a:rPr>
              <a:t>(1-6) </a:t>
            </a:r>
            <a:r>
              <a:rPr lang="tr-TR" altLang="tr-TR" sz="2800" b="1" dirty="0" err="1">
                <a:effectLst>
                  <a:outerShdw blurRad="38100" dist="38100" dir="2700000" algn="tl">
                    <a:srgbClr val="000000"/>
                  </a:outerShdw>
                </a:effectLst>
              </a:rPr>
              <a:t>glikozidaz</a:t>
            </a:r>
            <a:r>
              <a:rPr lang="tr-TR" altLang="tr-TR" sz="2800" dirty="0">
                <a:effectLst>
                  <a:outerShdw blurRad="38100" dist="38100" dir="2700000" algn="tl">
                    <a:srgbClr val="000000"/>
                  </a:outerShdw>
                </a:effectLst>
              </a:rPr>
              <a:t> aktivitesi ile, </a:t>
            </a:r>
            <a:r>
              <a:rPr lang="tr-TR" altLang="tr-TR" sz="2800" dirty="0" err="1">
                <a:effectLst>
                  <a:outerShdw blurRad="38100" dist="38100" dir="2700000" algn="tl">
                    <a:srgbClr val="000000"/>
                  </a:outerShdw>
                </a:effectLst>
              </a:rPr>
              <a:t>glukoz</a:t>
            </a:r>
            <a:r>
              <a:rPr lang="tr-TR" altLang="tr-TR" sz="2800" dirty="0">
                <a:effectLst>
                  <a:outerShdw blurRad="38100" dist="38100" dir="2700000" algn="tl">
                    <a:srgbClr val="000000"/>
                  </a:outerShdw>
                </a:effectLst>
              </a:rPr>
              <a:t> verecek şekilde alfa (1-6) bağlarının hidrolizini katalizler. </a:t>
            </a:r>
          </a:p>
          <a:p>
            <a:pPr eaLnBrk="1" hangingPunct="1">
              <a:lnSpc>
                <a:spcPct val="80000"/>
              </a:lnSpc>
              <a:defRPr/>
            </a:pPr>
            <a:endParaRPr lang="tr-TR" altLang="tr-TR" sz="2400" dirty="0">
              <a:effectLst>
                <a:outerShdw blurRad="38100" dist="38100" dir="2700000" algn="tl">
                  <a:srgbClr val="000000"/>
                </a:outerShdw>
              </a:effectLst>
            </a:endParaRPr>
          </a:p>
          <a:p>
            <a:pPr eaLnBrk="1" hangingPunct="1">
              <a:defRPr/>
            </a:pPr>
            <a:endParaRPr lang="tr-TR" dirty="0">
              <a:effectLst>
                <a:outerShdw blurRad="38100" dist="38100" dir="2700000" algn="tl">
                  <a:srgbClr val="000000"/>
                </a:outerShdw>
              </a:effectLst>
            </a:endParaRPr>
          </a:p>
        </p:txBody>
      </p:sp>
    </p:spTree>
    <p:extLst>
      <p:ext uri="{BB962C8B-B14F-4D97-AF65-F5344CB8AC3E}">
        <p14:creationId xmlns:p14="http://schemas.microsoft.com/office/powerpoint/2010/main" val="2231736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981200"/>
            <a:ext cx="8229600" cy="4114800"/>
          </a:xfrm>
        </p:spPr>
        <p:txBody>
          <a:bodyPr/>
          <a:lstStyle/>
          <a:p>
            <a:pPr eaLnBrk="1" hangingPunct="1">
              <a:lnSpc>
                <a:spcPct val="80000"/>
              </a:lnSpc>
              <a:defRPr/>
            </a:pPr>
            <a:r>
              <a:rPr lang="tr-TR" altLang="tr-TR" dirty="0">
                <a:effectLst>
                  <a:outerShdw blurRad="38100" dist="38100" dir="2700000" algn="tl">
                    <a:srgbClr val="000000"/>
                  </a:outerShdw>
                </a:effectLst>
              </a:rPr>
              <a:t>Böylece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açığa çıkmış olur.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1-fosfat, </a:t>
            </a:r>
            <a:r>
              <a:rPr lang="tr-TR" altLang="tr-TR" b="1" dirty="0" err="1">
                <a:effectLst>
                  <a:outerShdw blurRad="38100" dist="38100" dir="2700000" algn="tl">
                    <a:srgbClr val="000000"/>
                  </a:outerShdw>
                </a:effectLst>
              </a:rPr>
              <a:t>fosfoglukomutazla</a:t>
            </a:r>
            <a:r>
              <a:rPr lang="tr-TR" altLang="tr-TR" dirty="0">
                <a:effectLst>
                  <a:outerShdw blurRad="38100" dist="38100" dir="2700000" algn="tl">
                    <a:srgbClr val="000000"/>
                  </a:outerShdw>
                </a:effectLst>
              </a:rPr>
              <a:t> glukoz-6-fosfata dönüştürülür. Bu ürün, karaciğerde </a:t>
            </a:r>
            <a:r>
              <a:rPr lang="tr-TR" altLang="tr-TR" dirty="0" err="1">
                <a:effectLst>
                  <a:outerShdw blurRad="38100" dist="38100" dir="2700000" algn="tl">
                    <a:srgbClr val="000000"/>
                  </a:outerShdw>
                </a:effectLst>
              </a:rPr>
              <a:t>glikoliz</a:t>
            </a:r>
            <a:r>
              <a:rPr lang="tr-TR" altLang="tr-TR" dirty="0">
                <a:effectLst>
                  <a:outerShdw blurRad="38100" dist="38100" dir="2700000" algn="tl">
                    <a:srgbClr val="000000"/>
                  </a:outerShdw>
                </a:effectLst>
              </a:rPr>
              <a:t> ve </a:t>
            </a:r>
            <a:r>
              <a:rPr lang="tr-TR" altLang="tr-TR" dirty="0" err="1">
                <a:effectLst>
                  <a:outerShdw blurRad="38100" dist="38100" dir="2700000" algn="tl">
                    <a:srgbClr val="000000"/>
                  </a:outerShdw>
                </a:effectLst>
              </a:rPr>
              <a:t>pentozfosfat</a:t>
            </a:r>
            <a:r>
              <a:rPr lang="tr-TR" altLang="tr-TR" dirty="0">
                <a:effectLst>
                  <a:outerShdw blurRad="38100" dist="38100" dir="2700000" algn="tl">
                    <a:srgbClr val="000000"/>
                  </a:outerShdw>
                </a:effectLst>
              </a:rPr>
              <a:t> reaksiyonlarına girdiği gibi, </a:t>
            </a:r>
            <a:r>
              <a:rPr lang="tr-TR" altLang="tr-TR" dirty="0" err="1">
                <a:effectLst>
                  <a:outerShdw blurRad="38100" dist="38100" dir="2700000" algn="tl">
                    <a:srgbClr val="000000"/>
                  </a:outerShdw>
                </a:effectLst>
              </a:rPr>
              <a:t>defosforile</a:t>
            </a:r>
            <a:r>
              <a:rPr lang="tr-TR" altLang="tr-TR" dirty="0">
                <a:effectLst>
                  <a:outerShdw blurRad="38100" dist="38100" dir="2700000" algn="tl">
                    <a:srgbClr val="000000"/>
                  </a:outerShdw>
                </a:effectLst>
              </a:rPr>
              <a:t> olarak (</a:t>
            </a:r>
            <a:r>
              <a:rPr lang="tr-TR" altLang="tr-TR" dirty="0" err="1">
                <a:effectLst>
                  <a:outerShdw blurRad="38100" dist="38100" dir="2700000" algn="tl">
                    <a:srgbClr val="000000"/>
                  </a:outerShdw>
                </a:effectLst>
              </a:rPr>
              <a:t>glukoz</a:t>
            </a:r>
            <a:r>
              <a:rPr lang="tr-TR" altLang="tr-TR" dirty="0">
                <a:effectLst>
                  <a:outerShdw blurRad="38100" dist="38100" dir="2700000" algn="tl">
                    <a:srgbClr val="000000"/>
                  </a:outerShdw>
                </a:effectLst>
              </a:rPr>
              <a:t> 6-fosfatazla) kana salıverilir. </a:t>
            </a:r>
            <a:r>
              <a:rPr lang="tr-TR" altLang="tr-TR" dirty="0" err="1">
                <a:effectLst>
                  <a:outerShdw blurRad="38100" dist="38100" dir="2700000" algn="tl">
                    <a:srgbClr val="000000"/>
                  </a:outerShdw>
                </a:effectLst>
              </a:rPr>
              <a:t>Periferik</a:t>
            </a:r>
            <a:r>
              <a:rPr lang="tr-TR" altLang="tr-TR" dirty="0">
                <a:effectLst>
                  <a:outerShdw blurRad="38100" dist="38100" dir="2700000" algn="tl">
                    <a:srgbClr val="000000"/>
                  </a:outerShdw>
                </a:effectLst>
              </a:rPr>
              <a:t> dokularda ise, G-6-P </a:t>
            </a:r>
            <a:r>
              <a:rPr lang="tr-TR" altLang="tr-TR" dirty="0" err="1">
                <a:effectLst>
                  <a:outerShdw blurRad="38100" dist="38100" dir="2700000" algn="tl">
                    <a:srgbClr val="000000"/>
                  </a:outerShdw>
                </a:effectLst>
              </a:rPr>
              <a:t>glikolize</a:t>
            </a:r>
            <a:r>
              <a:rPr lang="tr-TR" altLang="tr-TR" dirty="0">
                <a:effectLst>
                  <a:outerShdw blurRad="38100" dist="38100" dir="2700000" algn="tl">
                    <a:srgbClr val="000000"/>
                  </a:outerShdw>
                </a:effectLst>
              </a:rPr>
              <a:t> </a:t>
            </a:r>
            <a:r>
              <a:rPr lang="tr-TR" altLang="tr-TR" dirty="0" err="1">
                <a:effectLst>
                  <a:outerShdw blurRad="38100" dist="38100" dir="2700000" algn="tl">
                    <a:srgbClr val="000000"/>
                  </a:outerShdw>
                </a:effectLst>
              </a:rPr>
              <a:t>uğrayarak,laktata</a:t>
            </a:r>
            <a:r>
              <a:rPr lang="tr-TR" altLang="tr-TR" dirty="0">
                <a:effectLst>
                  <a:outerShdw blurRad="38100" dist="38100" dir="2700000" algn="tl">
                    <a:srgbClr val="000000"/>
                  </a:outerShdw>
                </a:effectLst>
              </a:rPr>
              <a:t> (beyaz kaslarda) ya da CO2 ve suya (kırmızı kaslarda)parçalanır. </a:t>
            </a:r>
          </a:p>
        </p:txBody>
      </p:sp>
    </p:spTree>
    <p:extLst>
      <p:ext uri="{BB962C8B-B14F-4D97-AF65-F5344CB8AC3E}">
        <p14:creationId xmlns:p14="http://schemas.microsoft.com/office/powerpoint/2010/main" val="1011466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idx="4294967295"/>
          </p:nvPr>
        </p:nvSpPr>
        <p:spPr>
          <a:xfrm>
            <a:off x="0" y="381000"/>
            <a:ext cx="8229600" cy="1371600"/>
          </a:xfrm>
        </p:spPr>
        <p:txBody>
          <a:bodyPr/>
          <a:lstStyle/>
          <a:p>
            <a:pPr eaLnBrk="1" hangingPunct="1">
              <a:defRPr/>
            </a:pPr>
            <a:r>
              <a:rPr lang="tr-TR" altLang="tr-TR">
                <a:effectLst>
                  <a:outerShdw blurRad="38100" dist="38100" dir="2700000" algn="tl">
                    <a:srgbClr val="000000"/>
                  </a:outerShdw>
                </a:effectLst>
              </a:rPr>
              <a:t>Glukoz-6-fosfataz</a:t>
            </a:r>
          </a:p>
        </p:txBody>
      </p:sp>
      <p:sp>
        <p:nvSpPr>
          <p:cNvPr id="115715" name="Content Placeholder 2"/>
          <p:cNvSpPr>
            <a:spLocks noGrp="1"/>
          </p:cNvSpPr>
          <p:nvPr>
            <p:ph idx="4294967295"/>
          </p:nvPr>
        </p:nvSpPr>
        <p:spPr>
          <a:xfrm>
            <a:off x="0" y="1981200"/>
            <a:ext cx="8229600" cy="4114800"/>
          </a:xfrm>
        </p:spPr>
        <p:txBody>
          <a:bodyPr/>
          <a:lstStyle/>
          <a:p>
            <a:pPr eaLnBrk="1" hangingPunct="1">
              <a:defRPr/>
            </a:pPr>
            <a:r>
              <a:rPr lang="tr-TR" altLang="tr-TR" sz="2800">
                <a:effectLst>
                  <a:outerShdw blurRad="38100" dist="38100" dir="2700000" algn="tl">
                    <a:srgbClr val="000000"/>
                  </a:outerShdw>
                </a:effectLst>
              </a:rPr>
              <a:t>Kaslarda ve çoğu dokuda Glukoz-1-fosfatı glukoza parçalayan enzim yoktur. Karaciğerde ise, meydana gelen G-1-P, önce G-6-P’a dönüştürülür (fosfoglukomutaz) bu da glukoz-6-fosfataz ile glukoz ve ortofosfata(Pi) parçalanır. G-6-Pase çoğu dokuda yoktur bu nedenle G-6-P hücrede ATP üretimi için tutulur. Bu nedenle bu glukoz karaciğer için temel yakıt kaynağı değildir.</a:t>
            </a:r>
          </a:p>
        </p:txBody>
      </p:sp>
    </p:spTree>
    <p:extLst>
      <p:ext uri="{BB962C8B-B14F-4D97-AF65-F5344CB8AC3E}">
        <p14:creationId xmlns:p14="http://schemas.microsoft.com/office/powerpoint/2010/main" val="31853477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4" descr="glikojenoli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0"/>
            <a:ext cx="63023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842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1439</Words>
  <Application>Microsoft Office PowerPoint</Application>
  <PresentationFormat>Ekran Gösterisi (4:3)</PresentationFormat>
  <Paragraphs>103</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KARBOHİDRAT  METABOLİZMASI-3</vt:lpstr>
      <vt:lpstr>Glikojenoliz</vt:lpstr>
      <vt:lpstr>PowerPoint Sunusu</vt:lpstr>
      <vt:lpstr>Glikojenoliz enzimleri</vt:lpstr>
      <vt:lpstr>PowerPoint Sunusu</vt:lpstr>
      <vt:lpstr>Dallanmayı bozan enzim</vt:lpstr>
      <vt:lpstr>PowerPoint Sunusu</vt:lpstr>
      <vt:lpstr>Glukoz-6-fosfataz</vt:lpstr>
      <vt:lpstr>PowerPoint Sunusu</vt:lpstr>
      <vt:lpstr>GLUKONEOGENEZ</vt:lpstr>
      <vt:lpstr>Karbohidratlarla ilgili anabolik yolaklar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CORİ DÖNGÜSÜ</vt:lpstr>
      <vt:lpstr>GLUKOZ-ALANİN DÖNGÜSÜ</vt:lpstr>
      <vt:lpstr>PowerPoint Sunusu</vt:lpstr>
      <vt:lpstr>GLİKOJENEZ</vt:lpstr>
      <vt:lpstr>PowerPoint Sunusu</vt:lpstr>
      <vt:lpstr>PowerPoint Sunusu</vt:lpstr>
      <vt:lpstr>PowerPoint Sunusu</vt:lpstr>
      <vt:lpstr>Hormonal Kontrol</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KARBOHİDRAT  METABOLİZMASI-3</dc:title>
  <dc:creator>flx</dc:creator>
  <cp:lastModifiedBy>flx</cp:lastModifiedBy>
  <cp:revision>2</cp:revision>
  <dcterms:created xsi:type="dcterms:W3CDTF">2018-02-13T10:33:25Z</dcterms:created>
  <dcterms:modified xsi:type="dcterms:W3CDTF">2018-02-13T11:26:41Z</dcterms:modified>
</cp:coreProperties>
</file>