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32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85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75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36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01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17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59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71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4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3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59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7E968-0F9E-4B53-AF8E-F7847CEF1DAF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71FB9-65FE-47E3-9947-9CA806B3E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01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İZOTOPLAR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14.HAFTA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6427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24259" y="980728"/>
            <a:ext cx="5189200" cy="720080"/>
          </a:xfrm>
        </p:spPr>
        <p:txBody>
          <a:bodyPr>
            <a:normAutofit/>
          </a:bodyPr>
          <a:lstStyle/>
          <a:p>
            <a:r>
              <a:rPr lang="tr-TR" altLang="tr-T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DURAYLI</a:t>
            </a:r>
            <a:r>
              <a:rPr lang="tr-TR" altLang="tr-TR" b="1" dirty="0">
                <a:solidFill>
                  <a:srgbClr val="002060"/>
                </a:solidFill>
              </a:rPr>
              <a:t> </a:t>
            </a:r>
            <a:r>
              <a:rPr lang="tr-TR" altLang="tr-TR" b="1" dirty="0" smtClean="0">
                <a:solidFill>
                  <a:srgbClr val="002060"/>
                </a:solidFill>
              </a:rPr>
              <a:t> </a:t>
            </a:r>
            <a:r>
              <a:rPr lang="tr-TR" altLang="tr-TR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İZOTOPLAR</a:t>
            </a:r>
            <a:endParaRPr lang="tr-TR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640013" y="188914"/>
            <a:ext cx="7065962" cy="5095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3 Tablo"/>
          <p:cNvGraphicFramePr>
            <a:graphicFrameLocks noGrp="1"/>
          </p:cNvGraphicFramePr>
          <p:nvPr>
            <p:extLst/>
          </p:nvPr>
        </p:nvGraphicFramePr>
        <p:xfrm>
          <a:off x="2423594" y="2060849"/>
          <a:ext cx="7416823" cy="259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970"/>
                <a:gridCol w="1669997"/>
                <a:gridCol w="1716856"/>
              </a:tblGrid>
              <a:tr h="370795"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Oksijen-18 (binde)</a:t>
                      </a:r>
                      <a:endParaRPr lang="tr-T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chemeClr val="tx1"/>
                          </a:solidFill>
                        </a:rPr>
                        <a:t>Döteryum (binde)</a:t>
                      </a:r>
                      <a:endParaRPr lang="tr-T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Ortalama okyanus suyu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Okyanus,</a:t>
                      </a:r>
                      <a:r>
                        <a:rPr lang="tr-TR" sz="1400" baseline="0" dirty="0" smtClean="0"/>
                        <a:t> deniz, yüzey suları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0/+1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0/+10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Akdeniz bölgesi denizleri, Kızıl Deniz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+1/+2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+8/+20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Okyanus, buzullaşma boyunca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+1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+10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Yağmur ve tatlı su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0/-15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0/-110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</a:tr>
              <a:tr h="37079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Kapalı göller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-2/+5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-20/+20</a:t>
                      </a:r>
                      <a:endParaRPr lang="tr-TR" sz="1400" dirty="0"/>
                    </a:p>
                  </a:txBody>
                  <a:tcPr marL="91444" marR="91444" marT="45714" marB="45714"/>
                </a:tc>
              </a:tr>
            </a:tbl>
          </a:graphicData>
        </a:graphic>
      </p:graphicFrame>
      <p:sp>
        <p:nvSpPr>
          <p:cNvPr id="5" name="7 Dikdörtgen"/>
          <p:cNvSpPr>
            <a:spLocks noChangeArrowheads="1"/>
          </p:cNvSpPr>
          <p:nvPr/>
        </p:nvSpPr>
        <p:spPr bwMode="auto">
          <a:xfrm>
            <a:off x="9048328" y="6021289"/>
            <a:ext cx="1296144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/>
              <a:t>Mook</a:t>
            </a:r>
            <a:r>
              <a:rPr lang="tr-TR" altLang="tr-TR" sz="1400" dirty="0"/>
              <a:t> (2001) </a:t>
            </a:r>
            <a:endParaRPr lang="tr-TR" altLang="tr-TR" sz="1400" dirty="0"/>
          </a:p>
        </p:txBody>
      </p:sp>
    </p:spTree>
    <p:extLst>
      <p:ext uri="{BB962C8B-B14F-4D97-AF65-F5344CB8AC3E}">
        <p14:creationId xmlns:p14="http://schemas.microsoft.com/office/powerpoint/2010/main" val="1366547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46960" y="980729"/>
            <a:ext cx="7543800" cy="756633"/>
          </a:xfrm>
        </p:spPr>
        <p:txBody>
          <a:bodyPr/>
          <a:lstStyle/>
          <a:p>
            <a:r>
              <a:rPr lang="tr-TR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Oksijen-18/Döteryum Grafiği</a:t>
            </a:r>
            <a:endParaRPr lang="tr-TR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C:\Users\f\Desktop\Mehmet\IMG_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392" y="1829986"/>
            <a:ext cx="4104456" cy="3242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Metin kutusu"/>
          <p:cNvSpPr txBox="1">
            <a:spLocks noChangeArrowheads="1"/>
          </p:cNvSpPr>
          <p:nvPr/>
        </p:nvSpPr>
        <p:spPr bwMode="auto">
          <a:xfrm>
            <a:off x="4801195" y="5156722"/>
            <a:ext cx="2476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200"/>
              <a:t>Genel oksijen-18/döteryum grafiği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9048328" y="6021289"/>
            <a:ext cx="1296144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/>
              <a:t>Mook</a:t>
            </a:r>
            <a:r>
              <a:rPr lang="tr-TR" altLang="tr-TR" sz="1400" dirty="0"/>
              <a:t> (2001) </a:t>
            </a:r>
            <a:endParaRPr lang="tr-TR" altLang="tr-TR" sz="1400" dirty="0"/>
          </a:p>
        </p:txBody>
      </p:sp>
    </p:spTree>
    <p:extLst>
      <p:ext uri="{BB962C8B-B14F-4D97-AF65-F5344CB8AC3E}">
        <p14:creationId xmlns:p14="http://schemas.microsoft.com/office/powerpoint/2010/main" val="521825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Oksijen-18/Döteryum Grafiği</a:t>
            </a:r>
            <a:br>
              <a:rPr lang="tr-TR" dirty="0" smtClean="0">
                <a:solidFill>
                  <a:srgbClr val="00B050"/>
                </a:solidFill>
              </a:rPr>
            </a:br>
            <a:r>
              <a:rPr lang="tr-TR" dirty="0" smtClean="0">
                <a:solidFill>
                  <a:srgbClr val="00B0F0"/>
                </a:solidFill>
              </a:rPr>
              <a:t>Buharlaşma Doğrusu</a:t>
            </a:r>
            <a:endParaRPr lang="tr-TR" dirty="0">
              <a:solidFill>
                <a:srgbClr val="00B0F0"/>
              </a:solidFill>
            </a:endParaRPr>
          </a:p>
        </p:txBody>
      </p:sp>
      <p:pic>
        <p:nvPicPr>
          <p:cNvPr id="4" name="Picture 4" descr="C:\Users\f\Desktop\Mehmet\IMG_0003_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96216" y="1769068"/>
            <a:ext cx="3999984" cy="3532687"/>
          </a:xfrm>
          <a:prstGeom prst="rect">
            <a:avLst/>
          </a:prstGeom>
          <a:noFill/>
        </p:spPr>
      </p:pic>
      <p:sp>
        <p:nvSpPr>
          <p:cNvPr id="5" name="6 Metin kutusu"/>
          <p:cNvSpPr txBox="1">
            <a:spLocks noChangeArrowheads="1"/>
          </p:cNvSpPr>
          <p:nvPr/>
        </p:nvSpPr>
        <p:spPr bwMode="auto">
          <a:xfrm>
            <a:off x="4367809" y="5357821"/>
            <a:ext cx="3144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200" dirty="0"/>
              <a:t>Nehir, sığ yeraltı suları, haliç ve göl </a:t>
            </a:r>
            <a:r>
              <a:rPr lang="tr-TR" altLang="tr-TR" sz="1200" dirty="0"/>
              <a:t>ile </a:t>
            </a:r>
            <a:r>
              <a:rPr lang="tr-TR" altLang="tr-TR" sz="1200" dirty="0"/>
              <a:t>ilgili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200" dirty="0"/>
              <a:t>oksijen-18/döteryum grafiği</a:t>
            </a:r>
          </a:p>
        </p:txBody>
      </p:sp>
      <p:sp>
        <p:nvSpPr>
          <p:cNvPr id="6" name="7 Dikdörtgen"/>
          <p:cNvSpPr>
            <a:spLocks noChangeArrowheads="1"/>
          </p:cNvSpPr>
          <p:nvPr/>
        </p:nvSpPr>
        <p:spPr bwMode="auto">
          <a:xfrm>
            <a:off x="9048328" y="6021289"/>
            <a:ext cx="1296144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/>
              <a:t>Mook</a:t>
            </a:r>
            <a:r>
              <a:rPr lang="tr-TR" altLang="tr-TR" sz="1400" dirty="0"/>
              <a:t> (2001) </a:t>
            </a:r>
            <a:endParaRPr lang="tr-TR" altLang="tr-TR" sz="1400" dirty="0"/>
          </a:p>
        </p:txBody>
      </p:sp>
    </p:spTree>
    <p:extLst>
      <p:ext uri="{BB962C8B-B14F-4D97-AF65-F5344CB8AC3E}">
        <p14:creationId xmlns:p14="http://schemas.microsoft.com/office/powerpoint/2010/main" val="1169146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63753" y="980729"/>
            <a:ext cx="4109081" cy="54060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/>
              <a:t>Kaynaklar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1200" dirty="0" err="1"/>
              <a:t>Appelo</a:t>
            </a:r>
            <a:r>
              <a:rPr lang="tr-TR" sz="1200" dirty="0"/>
              <a:t> CAJ, </a:t>
            </a:r>
            <a:r>
              <a:rPr lang="tr-TR" sz="1200" dirty="0" err="1"/>
              <a:t>Postma</a:t>
            </a:r>
            <a:r>
              <a:rPr lang="tr-TR" sz="1200" dirty="0"/>
              <a:t>, D. 2005. </a:t>
            </a:r>
            <a:r>
              <a:rPr lang="tr-TR" sz="1200" dirty="0" err="1"/>
              <a:t>Geochemistry</a:t>
            </a:r>
            <a:r>
              <a:rPr lang="tr-TR" sz="1200" dirty="0"/>
              <a:t>, </a:t>
            </a:r>
            <a:r>
              <a:rPr lang="tr-TR" sz="1200" dirty="0" err="1"/>
              <a:t>Groundwater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Pollution</a:t>
            </a:r>
            <a:r>
              <a:rPr lang="tr-TR" sz="1200" dirty="0"/>
              <a:t>. Second Edition, A.A. </a:t>
            </a:r>
            <a:r>
              <a:rPr lang="tr-TR" sz="1200" dirty="0" err="1"/>
              <a:t>Balkema</a:t>
            </a:r>
            <a:r>
              <a:rPr lang="tr-TR" sz="1200" dirty="0"/>
              <a:t> </a:t>
            </a:r>
            <a:r>
              <a:rPr lang="tr-TR" sz="1200" dirty="0" err="1"/>
              <a:t>Publishers</a:t>
            </a:r>
            <a:r>
              <a:rPr lang="tr-TR" sz="1200" dirty="0"/>
              <a:t>, p649.</a:t>
            </a:r>
          </a:p>
          <a:p>
            <a:pPr algn="just"/>
            <a:r>
              <a:rPr lang="tr-TR" sz="1200" dirty="0" err="1"/>
              <a:t>Brehme</a:t>
            </a:r>
            <a:r>
              <a:rPr lang="tr-TR" sz="1200" dirty="0"/>
              <a:t>, M., </a:t>
            </a:r>
            <a:r>
              <a:rPr lang="tr-TR" sz="1200" dirty="0" err="1"/>
              <a:t>Schyett</a:t>
            </a:r>
            <a:r>
              <a:rPr lang="tr-TR" sz="1200" dirty="0"/>
              <a:t>, T., Çelik, M., Dokuz UE. 2010. </a:t>
            </a:r>
            <a:r>
              <a:rPr lang="tr-TR" sz="1200" dirty="0" err="1"/>
              <a:t>Hydrochemical</a:t>
            </a:r>
            <a:r>
              <a:rPr lang="tr-TR" sz="1200" dirty="0"/>
              <a:t> </a:t>
            </a:r>
            <a:r>
              <a:rPr lang="tr-TR" sz="1200" dirty="0" err="1"/>
              <a:t>characterisation</a:t>
            </a:r>
            <a:r>
              <a:rPr lang="tr-TR" sz="1200" dirty="0"/>
              <a:t> of </a:t>
            </a:r>
            <a:r>
              <a:rPr lang="tr-TR" sz="1200" dirty="0" err="1"/>
              <a:t>ground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surface</a:t>
            </a:r>
            <a:r>
              <a:rPr lang="tr-TR" sz="1200" dirty="0"/>
              <a:t> </a:t>
            </a:r>
            <a:r>
              <a:rPr lang="tr-TR" sz="1200" dirty="0" err="1"/>
              <a:t>water</a:t>
            </a:r>
            <a:r>
              <a:rPr lang="tr-TR" sz="1200" dirty="0"/>
              <a:t> at Dörtyol/Hatay/</a:t>
            </a:r>
            <a:r>
              <a:rPr lang="tr-TR" sz="1200" dirty="0" err="1"/>
              <a:t>Turkey</a:t>
            </a:r>
            <a:r>
              <a:rPr lang="tr-TR" sz="1200" dirty="0"/>
              <a:t>. </a:t>
            </a:r>
            <a:r>
              <a:rPr lang="tr-TR" sz="1200" dirty="0" err="1"/>
              <a:t>Environmental</a:t>
            </a:r>
            <a:r>
              <a:rPr lang="tr-TR" sz="1200" dirty="0"/>
              <a:t> Earth </a:t>
            </a:r>
            <a:r>
              <a:rPr lang="tr-TR" sz="1200" dirty="0" err="1"/>
              <a:t>Sciences</a:t>
            </a:r>
            <a:r>
              <a:rPr lang="tr-TR" sz="1200" dirty="0"/>
              <a:t>, </a:t>
            </a:r>
            <a:r>
              <a:rPr lang="tr-TR" sz="1200" dirty="0"/>
              <a:t>DOI </a:t>
            </a:r>
            <a:r>
              <a:rPr lang="tr-TR" sz="1200" dirty="0"/>
              <a:t>10.1007/s12665-010-0810-1.</a:t>
            </a:r>
          </a:p>
          <a:p>
            <a:pPr algn="just"/>
            <a:r>
              <a:rPr lang="tr-TR" sz="1200" dirty="0"/>
              <a:t>Canik B. 1998. Hidrojeoloji; yeraltı sularının aranması, işletilmesi, kimyası, A.Ü. Fen Fak. Jeoloji Müh. Bölümü, Ankara, s286.</a:t>
            </a:r>
          </a:p>
          <a:p>
            <a:pPr algn="just"/>
            <a:r>
              <a:rPr lang="tr-TR" sz="1200" dirty="0"/>
              <a:t>Çelik, M. 2001. Adıyaman Bölgesi petrol </a:t>
            </a:r>
            <a:r>
              <a:rPr lang="tr-TR" sz="1200" dirty="0" err="1"/>
              <a:t>haznekaya</a:t>
            </a:r>
            <a:r>
              <a:rPr lang="tr-TR" sz="1200" dirty="0"/>
              <a:t> sularının </a:t>
            </a:r>
            <a:r>
              <a:rPr lang="tr-TR" sz="1200" dirty="0" err="1"/>
              <a:t>hidrokimyasal</a:t>
            </a:r>
            <a:r>
              <a:rPr lang="tr-TR" sz="1200" dirty="0"/>
              <a:t> ve </a:t>
            </a:r>
            <a:r>
              <a:rPr lang="tr-TR" sz="1200" dirty="0" err="1"/>
              <a:t>izotopik</a:t>
            </a:r>
            <a:r>
              <a:rPr lang="tr-TR" sz="1200" dirty="0"/>
              <a:t> özellikleri. </a:t>
            </a:r>
            <a:r>
              <a:rPr lang="tr-TR" sz="1200" dirty="0"/>
              <a:t>Gazi Üniversitesi Fen Bilimleri Enstitüsü </a:t>
            </a:r>
            <a:r>
              <a:rPr lang="tr-TR" sz="1200" dirty="0"/>
              <a:t>Dergisi, Cilt 14, No 1, 181-196.</a:t>
            </a:r>
          </a:p>
          <a:p>
            <a:pPr algn="just"/>
            <a:r>
              <a:rPr lang="tr-TR" sz="1200" dirty="0"/>
              <a:t>Hem, JD. 1985. </a:t>
            </a:r>
            <a:r>
              <a:rPr lang="tr-TR" sz="1200" dirty="0" err="1"/>
              <a:t>Study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interpretation</a:t>
            </a:r>
            <a:r>
              <a:rPr lang="tr-TR" sz="1200" dirty="0"/>
              <a:t> of </a:t>
            </a:r>
            <a:r>
              <a:rPr lang="tr-TR" sz="1200" dirty="0" err="1"/>
              <a:t>the</a:t>
            </a:r>
            <a:r>
              <a:rPr lang="tr-TR" sz="1200" dirty="0"/>
              <a:t> </a:t>
            </a:r>
            <a:r>
              <a:rPr lang="tr-TR" sz="1200" dirty="0" err="1"/>
              <a:t>chemical</a:t>
            </a:r>
            <a:r>
              <a:rPr lang="tr-TR" sz="1200" dirty="0"/>
              <a:t> </a:t>
            </a:r>
            <a:r>
              <a:rPr lang="tr-TR" sz="1200" dirty="0" err="1"/>
              <a:t>characteristics</a:t>
            </a:r>
            <a:r>
              <a:rPr lang="tr-TR" sz="1200" dirty="0"/>
              <a:t> of </a:t>
            </a:r>
            <a:r>
              <a:rPr lang="tr-TR" sz="1200" dirty="0" err="1"/>
              <a:t>natural</a:t>
            </a:r>
            <a:r>
              <a:rPr lang="tr-TR" sz="1200" dirty="0"/>
              <a:t> </a:t>
            </a:r>
            <a:r>
              <a:rPr lang="tr-TR" sz="1200" dirty="0" err="1"/>
              <a:t>water</a:t>
            </a:r>
            <a:r>
              <a:rPr lang="tr-TR" sz="1200" dirty="0"/>
              <a:t>. Third Edition, US </a:t>
            </a:r>
            <a:r>
              <a:rPr lang="tr-TR" sz="1200" dirty="0" err="1"/>
              <a:t>Geological</a:t>
            </a:r>
            <a:r>
              <a:rPr lang="tr-TR" sz="1200" dirty="0"/>
              <a:t> </a:t>
            </a:r>
            <a:r>
              <a:rPr lang="tr-TR" sz="1200" dirty="0" err="1"/>
              <a:t>Survey</a:t>
            </a:r>
            <a:r>
              <a:rPr lang="tr-TR" sz="1200" dirty="0"/>
              <a:t> </a:t>
            </a:r>
            <a:r>
              <a:rPr lang="tr-TR" sz="1200" dirty="0" err="1"/>
              <a:t>Water</a:t>
            </a:r>
            <a:r>
              <a:rPr lang="tr-TR" sz="1200" dirty="0"/>
              <a:t> –</a:t>
            </a:r>
            <a:r>
              <a:rPr lang="tr-TR" sz="1200" dirty="0" err="1"/>
              <a:t>Supply</a:t>
            </a:r>
            <a:r>
              <a:rPr lang="tr-TR" sz="1200" dirty="0"/>
              <a:t> </a:t>
            </a:r>
            <a:r>
              <a:rPr lang="tr-TR" sz="1200" dirty="0" err="1"/>
              <a:t>Paper</a:t>
            </a:r>
            <a:r>
              <a:rPr lang="tr-TR" sz="1200" dirty="0"/>
              <a:t> 2254, p263.</a:t>
            </a:r>
          </a:p>
          <a:p>
            <a:pPr algn="just"/>
            <a:r>
              <a:rPr lang="tr-TR" sz="1200" dirty="0" err="1"/>
              <a:t>Mazor</a:t>
            </a:r>
            <a:r>
              <a:rPr lang="tr-TR" sz="1200" dirty="0"/>
              <a:t>, E. 2004. </a:t>
            </a:r>
            <a:r>
              <a:rPr lang="tr-TR" sz="1200" dirty="0" err="1"/>
              <a:t>Chemical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isotopic</a:t>
            </a:r>
            <a:r>
              <a:rPr lang="tr-TR" sz="1200" dirty="0"/>
              <a:t> </a:t>
            </a:r>
            <a:r>
              <a:rPr lang="tr-TR" sz="1200" dirty="0" err="1"/>
              <a:t>groundwater</a:t>
            </a:r>
            <a:r>
              <a:rPr lang="tr-TR" sz="1200" dirty="0"/>
              <a:t> </a:t>
            </a:r>
            <a:r>
              <a:rPr lang="tr-TR" sz="1200" dirty="0" err="1"/>
              <a:t>hydrology</a:t>
            </a:r>
            <a:r>
              <a:rPr lang="tr-TR" sz="1200" dirty="0"/>
              <a:t>. Third Edition, </a:t>
            </a:r>
            <a:r>
              <a:rPr lang="tr-TR" sz="1200" dirty="0" err="1"/>
              <a:t>Marcel</a:t>
            </a:r>
            <a:r>
              <a:rPr lang="tr-TR" sz="1200" dirty="0"/>
              <a:t> </a:t>
            </a:r>
            <a:r>
              <a:rPr lang="tr-TR" sz="1200" dirty="0" err="1"/>
              <a:t>Dekker</a:t>
            </a:r>
            <a:r>
              <a:rPr lang="tr-TR" sz="1200" dirty="0"/>
              <a:t>, p453.</a:t>
            </a:r>
          </a:p>
          <a:p>
            <a:pPr algn="just"/>
            <a:r>
              <a:rPr lang="tr-TR" sz="1200" dirty="0" err="1"/>
              <a:t>Mook</a:t>
            </a:r>
            <a:r>
              <a:rPr lang="tr-TR" sz="1200" dirty="0"/>
              <a:t>, WG. 2000. </a:t>
            </a:r>
            <a:r>
              <a:rPr lang="tr-TR" sz="1200" dirty="0" err="1"/>
              <a:t>Environmental</a:t>
            </a:r>
            <a:r>
              <a:rPr lang="tr-TR" sz="1200" dirty="0"/>
              <a:t> </a:t>
            </a:r>
            <a:r>
              <a:rPr lang="tr-TR" sz="1200" dirty="0" err="1"/>
              <a:t>isotopes</a:t>
            </a:r>
            <a:r>
              <a:rPr lang="tr-TR" sz="1200" dirty="0"/>
              <a:t> in </a:t>
            </a:r>
            <a:r>
              <a:rPr lang="tr-TR" sz="1200" dirty="0" err="1"/>
              <a:t>the</a:t>
            </a:r>
            <a:r>
              <a:rPr lang="tr-TR" sz="1200" dirty="0"/>
              <a:t> </a:t>
            </a:r>
            <a:r>
              <a:rPr lang="tr-TR" sz="1200" dirty="0" err="1"/>
              <a:t>hydrological</a:t>
            </a:r>
            <a:r>
              <a:rPr lang="tr-TR" sz="1200" dirty="0"/>
              <a:t> </a:t>
            </a:r>
            <a:r>
              <a:rPr lang="tr-TR" sz="1200" dirty="0" err="1"/>
              <a:t>cycle</a:t>
            </a:r>
            <a:r>
              <a:rPr lang="tr-TR" sz="1200" dirty="0"/>
              <a:t>, </a:t>
            </a:r>
            <a:r>
              <a:rPr lang="tr-TR" sz="1200" dirty="0" err="1"/>
              <a:t>Principles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applications</a:t>
            </a:r>
            <a:r>
              <a:rPr lang="tr-TR" sz="1200" dirty="0"/>
              <a:t>. </a:t>
            </a:r>
            <a:r>
              <a:rPr lang="tr-TR" sz="1200"/>
              <a:t>Volume I, </a:t>
            </a:r>
            <a:r>
              <a:rPr lang="tr-TR" sz="1200" dirty="0"/>
              <a:t>p280.</a:t>
            </a:r>
          </a:p>
          <a:p>
            <a:pPr algn="just"/>
            <a:r>
              <a:rPr lang="tr-TR" sz="1200" dirty="0" err="1"/>
              <a:t>Todd</a:t>
            </a:r>
            <a:r>
              <a:rPr lang="tr-TR" sz="1200" dirty="0"/>
              <a:t> DK, 1980. </a:t>
            </a:r>
            <a:r>
              <a:rPr lang="tr-TR" sz="1200" dirty="0" err="1"/>
              <a:t>Groundwater</a:t>
            </a:r>
            <a:r>
              <a:rPr lang="tr-TR" sz="1200" dirty="0"/>
              <a:t> </a:t>
            </a:r>
            <a:r>
              <a:rPr lang="tr-TR" sz="1200" dirty="0" err="1"/>
              <a:t>Hydrology</a:t>
            </a:r>
            <a:r>
              <a:rPr lang="tr-TR" sz="1200" dirty="0"/>
              <a:t>. Second Edition, p535. 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016108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309</Words>
  <Application>Microsoft Office PowerPoint</Application>
  <PresentationFormat>Geniş ekran</PresentationFormat>
  <Paragraphs>40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İZOTOPLAR</vt:lpstr>
      <vt:lpstr>DURAYLI  İZOTOPLAR</vt:lpstr>
      <vt:lpstr>Oksijen-18/Döteryum Grafiği</vt:lpstr>
      <vt:lpstr>Oksijen-18/Döteryum Grafiği Buharlaşma Doğrusu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İZOTOPLAR</dc:title>
  <dc:creator>mehmet</dc:creator>
  <cp:lastModifiedBy>mehmet</cp:lastModifiedBy>
  <cp:revision>1</cp:revision>
  <dcterms:created xsi:type="dcterms:W3CDTF">2019-02-18T08:31:29Z</dcterms:created>
  <dcterms:modified xsi:type="dcterms:W3CDTF">2019-02-18T08:32:44Z</dcterms:modified>
</cp:coreProperties>
</file>