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6" r:id="rId5"/>
    <p:sldId id="267" r:id="rId6"/>
    <p:sldId id="271" r:id="rId7"/>
    <p:sldId id="272" r:id="rId8"/>
    <p:sldId id="273" r:id="rId9"/>
    <p:sldId id="274" r:id="rId10"/>
    <p:sldId id="275" r:id="rId11"/>
    <p:sldId id="276" r:id="rId12"/>
    <p:sldId id="27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CA74D-E5DD-4346-AE51-DBEE1D3728FB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AD43C-2D9B-450A-B069-199B6EFD2B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732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804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839574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90075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35800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9525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3853635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0980290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43736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564419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8703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0819151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E4A21C6-2A58-41BB-8A99-492F69257989}" type="datetimeFigureOut">
              <a:rPr lang="tr-TR" smtClean="0"/>
              <a:pPr/>
              <a:t>7.11.2022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7488B4-86CC-4106-95B2-05D9B0994F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524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tr/url?sa=i&amp;rct=j&amp;q=&amp;esrc=s&amp;source=images&amp;cd=&amp;cad=rja&amp;uact=8&amp;ved=0CAcQjRxqFQoTCIDO5eDUmskCFUtxFAodxPEL3A&amp;url=http://blog.milliyet.com.tr/-hepimiz-birimiz--birimiz-hepimiz-icin---ne-demek-/Blog/?BlogNo=90873&amp;psig=AFQjCNH_JCCxIrez66FpiLZ7Il6rFnyz1w&amp;ust=1447959733509433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024034" y="285728"/>
            <a:ext cx="8215370" cy="2286016"/>
          </a:xfrm>
        </p:spPr>
        <p:txBody>
          <a:bodyPr>
            <a:normAutofit/>
          </a:bodyPr>
          <a:lstStyle/>
          <a:p>
            <a:r>
              <a:rPr lang="tr-TR" sz="6000" dirty="0"/>
              <a:t>       İŞBİRLİĞİNE      DAYALI ÖĞRENME</a:t>
            </a:r>
          </a:p>
        </p:txBody>
      </p:sp>
      <p:pic>
        <p:nvPicPr>
          <p:cNvPr id="15362" name="Picture 2" descr="http://iblog.milliyet.com.tr/imgroot/blogv7/Blog333/2011/09/11/19/90873-3-4-9cc2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1422" y="2643182"/>
            <a:ext cx="5550696" cy="40005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61883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75520" y="332656"/>
            <a:ext cx="8496944" cy="487375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Anlatılacak </a:t>
            </a:r>
            <a:r>
              <a:rPr lang="tr-TR" dirty="0"/>
              <a:t>ders için bir </a:t>
            </a:r>
            <a:r>
              <a:rPr lang="tr-TR" b="1" dirty="0">
                <a:solidFill>
                  <a:srgbClr val="FF0000"/>
                </a:solidFill>
              </a:rPr>
              <a:t>ders planı ve kısa bir yazılı sınav </a:t>
            </a:r>
            <a:r>
              <a:rPr lang="tr-TR" b="1" dirty="0" smtClean="0">
                <a:solidFill>
                  <a:srgbClr val="FF0000"/>
                </a:solidFill>
              </a:rPr>
              <a:t>hazırlanır.</a:t>
            </a: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 Sınıfa takım çalışması sırasında takım üyelerinin görevleri, </a:t>
            </a:r>
            <a:r>
              <a:rPr lang="tr-TR" dirty="0" smtClean="0"/>
              <a:t>anlatılacak </a:t>
            </a:r>
            <a:r>
              <a:rPr lang="tr-TR" dirty="0"/>
              <a:t>dersi anlamaları ve takım arkadaşlarının da bu malzemeyi anlamalarına yardım etmektir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 arkadaşlarının masaların birleştirmeleri ve öğrencilerin </a:t>
            </a:r>
            <a:r>
              <a:rPr lang="tr-TR" b="1" dirty="0">
                <a:solidFill>
                  <a:srgbClr val="FF0000"/>
                </a:solidFill>
              </a:rPr>
              <a:t>takım isimleri bulmaları</a:t>
            </a:r>
            <a:r>
              <a:rPr lang="tr-TR" dirty="0"/>
              <a:t> için onlara on dakika süre vermeliyiz. 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Daha sonra çalışma kâğıtları ve diğer materyalleri dağıtmalıyız.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7261271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476672"/>
            <a:ext cx="8352928" cy="626469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sz="2100" dirty="0"/>
              <a:t>Öğrencilerin başlamadan önce aşağıdaki noktaları anladığından emin olmalıyız:</a:t>
            </a: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Öğrencilere takımdaki herkes %100 başarı sağlayıncaya kadar devam edeceğini belirtmeliyiz.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/>
              <a:t>Öğrencilerin </a:t>
            </a:r>
            <a:r>
              <a:rPr lang="tr-TR" b="1" dirty="0" smtClean="0">
                <a:solidFill>
                  <a:srgbClr val="FF0000"/>
                </a:solidFill>
              </a:rPr>
              <a:t>cevap kağıtlarının</a:t>
            </a:r>
            <a:r>
              <a:rPr lang="tr-TR" dirty="0" smtClean="0"/>
              <a:t> -doldurmak ve teslim etmek için değil- </a:t>
            </a:r>
            <a:r>
              <a:rPr lang="tr-TR" b="1" dirty="0" smtClean="0">
                <a:solidFill>
                  <a:srgbClr val="FF0000"/>
                </a:solidFill>
              </a:rPr>
              <a:t>çalışmak için</a:t>
            </a:r>
            <a:r>
              <a:rPr lang="tr-TR" dirty="0" smtClean="0"/>
              <a:t> olduğunu anlamalarından emin olmalıyız.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Sadece cevap anahtarlarıyla kontrol etmekten ziyade öğrencilerin birbirlerine yanıtları açıklamalarını sağlamalıyız.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/>
              <a:t>Öğrencilerin sorusu olduğunda  öğretmenlerinden önce, takım arkadaşlarına sormaları gerekmektedir. Bunu öğrencilerimize belirtmeliyiz.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tr-TR" b="1" u="sng" dirty="0"/>
          </a:p>
          <a:p>
            <a:pPr algn="just"/>
            <a:endParaRPr lang="tr-TR" b="1" u="sng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48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548680"/>
            <a:ext cx="8136904" cy="597666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 smtClean="0"/>
              <a:t>Öğrenciler </a:t>
            </a:r>
            <a:r>
              <a:rPr lang="tr-TR" dirty="0"/>
              <a:t>takım halinde çalışırken, </a:t>
            </a:r>
            <a:r>
              <a:rPr lang="tr-TR" b="1" dirty="0">
                <a:solidFill>
                  <a:srgbClr val="FF0000"/>
                </a:solidFill>
              </a:rPr>
              <a:t>sınıf içinde dolaşmalı</a:t>
            </a:r>
            <a:r>
              <a:rPr lang="tr-TR" dirty="0"/>
              <a:t> ve iyi çalışan takımları övmeliyiz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Ayrıca her üyenin nasıl çalıştığını görmek için takımlarla beraber oturabiliriz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Öğrencilerin yazılı yoklamada beraber çalışmasına izin vermemeliyiz. </a:t>
            </a:r>
            <a:r>
              <a:rPr lang="tr-TR" dirty="0" smtClean="0"/>
              <a:t>Bu, </a:t>
            </a:r>
            <a:r>
              <a:rPr lang="tr-TR" dirty="0"/>
              <a:t>öğrencilerin bireysel olarak ne öğrendiklerini görebilmemiz için gereklidir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Her yazılı sınavdan sonra mümkün olan en kısa şekilde, her takımın kendi puanını hazırlamalı ve takım puanlarını ilan etmeliyiz.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Eğer mümkünse, takım puanlarının ilanı yazılı sınavdan sonraki ilk devrede yapılmalıdır. Bu, öğrencilerin ellerinden gelenin en iyisini yapmaları için </a:t>
            </a:r>
            <a:r>
              <a:rPr lang="tr-TR" b="1" dirty="0">
                <a:solidFill>
                  <a:srgbClr val="FF0000"/>
                </a:solidFill>
              </a:rPr>
              <a:t>motivasyonlarını arttırır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Takım puanlarını, takım üyelerinin kazandığı ilerleme puanlarını toplayarak ve toplamı o gün takımda bulunan üye sayısına bölerek bulabiliriz.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tr-TR" b="1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259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03512" y="428604"/>
            <a:ext cx="8496944" cy="6045348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/>
              <a:t>  </a:t>
            </a:r>
            <a:r>
              <a:rPr lang="tr-TR" sz="2800" b="1" i="1" dirty="0">
                <a:solidFill>
                  <a:srgbClr val="FF0000"/>
                </a:solidFill>
              </a:rPr>
              <a:t>İŞBİRLİĞİNE DAYALI ÖĞRENME NEDİR?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Öğrencilerin sınıf ortamında küçük karma gruplar oluşturarak ortak bir amaç</a:t>
            </a:r>
            <a:r>
              <a:rPr lang="en-US" dirty="0" smtClean="0"/>
              <a:t> </a:t>
            </a:r>
            <a:r>
              <a:rPr lang="tr-TR" dirty="0" smtClean="0"/>
              <a:t>doğrultusunda,</a:t>
            </a:r>
            <a:r>
              <a:rPr lang="en-US" dirty="0" smtClean="0"/>
              <a:t> </a:t>
            </a:r>
            <a:r>
              <a:rPr lang="tr-TR" i="1" dirty="0" smtClean="0"/>
              <a:t>akademik bir konuda birbirlerinin öğrenmelerine yardımcı oldukları</a:t>
            </a:r>
            <a:r>
              <a:rPr lang="tr-TR" dirty="0" smtClean="0"/>
              <a:t>, grup başarısının değişik yollarla ödüllendirildiği bir öğrenme yaklaşımıdır.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tr-TR" dirty="0"/>
              <a:t>Başka bir </a:t>
            </a:r>
            <a:r>
              <a:rPr lang="tr-TR" dirty="0" smtClean="0"/>
              <a:t>d</a:t>
            </a:r>
            <a:r>
              <a:rPr lang="en-US" dirty="0" smtClean="0"/>
              <a:t>e</a:t>
            </a:r>
            <a:r>
              <a:rPr lang="tr-TR" dirty="0" err="1" smtClean="0"/>
              <a:t>yişle</a:t>
            </a:r>
            <a:r>
              <a:rPr lang="tr-TR" dirty="0"/>
              <a:t>; öğrencilerin kendi ve diğer öğrencilerin öğrenmelerini en yüksek düzeye çıkarmak için birlikte çalışmayı sağlayan, küçük grupların </a:t>
            </a:r>
            <a:r>
              <a:rPr lang="tr-TR" dirty="0" err="1"/>
              <a:t>öğretimsel</a:t>
            </a:r>
            <a:r>
              <a:rPr lang="tr-TR" dirty="0"/>
              <a:t> kullanımıdır.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166300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550778" y="116632"/>
            <a:ext cx="8649678" cy="6741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tr-TR" dirty="0" err="1" smtClean="0"/>
              <a:t>İşbirlikli</a:t>
            </a:r>
            <a:r>
              <a:rPr lang="tr-TR" dirty="0" smtClean="0"/>
              <a:t> öğrenme;</a:t>
            </a:r>
            <a:endParaRPr lang="en-US" dirty="0" smtClean="0"/>
          </a:p>
          <a:p>
            <a:pPr algn="just"/>
            <a:r>
              <a:rPr lang="tr-TR" dirty="0" smtClean="0"/>
              <a:t>Bütün öğrencilerin birbirlerinin çabalarından faydalanmalarını sağlayan </a:t>
            </a:r>
            <a:r>
              <a:rPr lang="en-US" dirty="0" err="1" smtClean="0"/>
              <a:t>ortak</a:t>
            </a:r>
            <a:r>
              <a:rPr lang="tr-TR" dirty="0" smtClean="0"/>
              <a:t> çabalarla sonuçlanır.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tr-TR" dirty="0" smtClean="0"/>
              <a:t>Bütün </a:t>
            </a:r>
            <a:r>
              <a:rPr lang="tr-TR" dirty="0"/>
              <a:t>grup üyelerinin ortak bir kaderi paylaştıklarını fark etmelerini sağlar.</a:t>
            </a:r>
          </a:p>
          <a:p>
            <a:pPr algn="just">
              <a:buNone/>
            </a:pPr>
            <a:r>
              <a:rPr lang="tr-TR" dirty="0" smtClean="0"/>
              <a:t>    </a:t>
            </a:r>
          </a:p>
          <a:p>
            <a:pPr algn="just"/>
            <a:r>
              <a:rPr lang="tr-TR" dirty="0" smtClean="0"/>
              <a:t> Bir grup üyesinin herhangi bir başarısının fark edildiği durumlarda bütün grup üyelerinin bu başarıyı kutlamalarının ve bu başarıda övünç duymalarını sağlar.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tr-TR" dirty="0"/>
              <a:t>İşbirliğine dayalı öğrenme, öğretmenlerin sınıf ortamında farklı amaçları gerçekleştirmeleri için ara-sıra kullandıkları bir etkinlik değildir. Öğretme öğrenme sürecinde sınıfın düzenlenmesinin temel bir yolu olarak kullanılmaktadır.</a:t>
            </a:r>
          </a:p>
          <a:p>
            <a:pPr algn="just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9489453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80254" y="11663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İŞBİRLİĞİNE DAYALI ÖĞRENME SÜRECİNDE ÖĞRETMENİN GÖREVLERİ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75520" y="1412776"/>
            <a:ext cx="8496944" cy="4873752"/>
          </a:xfrm>
        </p:spPr>
        <p:txBody>
          <a:bodyPr/>
          <a:lstStyle/>
          <a:p>
            <a:r>
              <a:rPr lang="tr-TR" dirty="0" smtClean="0"/>
              <a:t>Her ders seansında öğretmenler,  “sahnedeki bilge” ile “öğrenme sürecindeki bilişsel rehber” arasında bir role bürünmektedir.</a:t>
            </a:r>
          </a:p>
          <a:p>
            <a:endParaRPr lang="tr-TR" dirty="0" smtClean="0"/>
          </a:p>
          <a:p>
            <a:r>
              <a:rPr lang="tr-TR" dirty="0" smtClean="0"/>
              <a:t>Öğretim </a:t>
            </a:r>
            <a:r>
              <a:rPr lang="tr-TR" dirty="0"/>
              <a:t>amaçlarını belirlemek ve açıklamak:</a:t>
            </a:r>
          </a:p>
          <a:p>
            <a:r>
              <a:rPr lang="tr-TR" dirty="0"/>
              <a:t>Her ders öncesi, öğretmenlerin </a:t>
            </a:r>
            <a:r>
              <a:rPr lang="tr-TR" dirty="0" err="1"/>
              <a:t>işbirlikli</a:t>
            </a:r>
            <a:r>
              <a:rPr lang="tr-TR" dirty="0"/>
              <a:t> çalışmalar için iki tür </a:t>
            </a:r>
            <a:r>
              <a:rPr lang="tr-TR" dirty="0" smtClean="0"/>
              <a:t>ama</a:t>
            </a:r>
            <a:r>
              <a:rPr lang="en-US" dirty="0" smtClean="0"/>
              <a:t>c</a:t>
            </a:r>
            <a:r>
              <a:rPr lang="tr-TR" dirty="0" smtClean="0"/>
              <a:t>ı belirleme</a:t>
            </a:r>
            <a:r>
              <a:rPr lang="en-US" dirty="0" smtClean="0"/>
              <a:t>s</a:t>
            </a:r>
            <a:r>
              <a:rPr lang="tr-TR" dirty="0" smtClean="0"/>
              <a:t>i </a:t>
            </a:r>
            <a:r>
              <a:rPr lang="tr-TR" dirty="0"/>
              <a:t>gerekir.</a:t>
            </a:r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tr-TR" dirty="0" smtClean="0"/>
              <a:t>.) </a:t>
            </a:r>
            <a:r>
              <a:rPr lang="tr-TR" dirty="0"/>
              <a:t>akademik amaçlar</a:t>
            </a:r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tr-TR" dirty="0" smtClean="0"/>
              <a:t>.) </a:t>
            </a:r>
            <a:r>
              <a:rPr lang="tr-TR" dirty="0"/>
              <a:t>sosyal </a:t>
            </a:r>
            <a:r>
              <a:rPr lang="tr-TR" dirty="0" smtClean="0"/>
              <a:t>amaçlar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008850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03512" y="764704"/>
            <a:ext cx="8424936" cy="5902472"/>
          </a:xfrm>
        </p:spPr>
        <p:txBody>
          <a:bodyPr>
            <a:normAutofit/>
          </a:bodyPr>
          <a:lstStyle/>
          <a:p>
            <a:r>
              <a:rPr lang="tr-TR" dirty="0" smtClean="0"/>
              <a:t>Öğretim öncesi kararlar almak:</a:t>
            </a:r>
          </a:p>
          <a:p>
            <a:pPr marL="0" indent="0" algn="just">
              <a:buNone/>
            </a:pPr>
            <a:r>
              <a:rPr lang="en-US" dirty="0" smtClean="0"/>
              <a:t>a</a:t>
            </a:r>
            <a:r>
              <a:rPr lang="tr-TR" dirty="0" smtClean="0"/>
              <a:t>.)grubun büyüklüğüne veya üye sayısına karar  vermek.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/>
              <a:t>b</a:t>
            </a:r>
            <a:r>
              <a:rPr lang="tr-TR" dirty="0" smtClean="0"/>
              <a:t>.) öğrencileri gruplara yerleştirmek.</a:t>
            </a:r>
          </a:p>
          <a:p>
            <a:pPr marL="0" indent="0" algn="just">
              <a:buNone/>
            </a:pPr>
            <a:r>
              <a:rPr lang="en-US" dirty="0"/>
              <a:t>c</a:t>
            </a:r>
            <a:r>
              <a:rPr lang="tr-TR" dirty="0" smtClean="0"/>
              <a:t>.) sınıfın organizasyonu</a:t>
            </a:r>
          </a:p>
          <a:p>
            <a:pPr marL="0" indent="0" algn="just">
              <a:buNone/>
            </a:pPr>
            <a:r>
              <a:rPr lang="en-US" dirty="0"/>
              <a:t>d</a:t>
            </a:r>
            <a:r>
              <a:rPr lang="tr-TR" dirty="0" smtClean="0"/>
              <a:t>.)öğretim materyallerinin seçimi</a:t>
            </a:r>
          </a:p>
          <a:p>
            <a:pPr marL="0" indent="0" algn="just">
              <a:buNone/>
            </a:pPr>
            <a:r>
              <a:rPr lang="en-US" dirty="0"/>
              <a:t>e</a:t>
            </a:r>
            <a:r>
              <a:rPr lang="tr-TR" dirty="0" smtClean="0"/>
              <a:t>.) rollerin dağıtımı.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r>
              <a:rPr lang="en-US" dirty="0" smtClean="0"/>
              <a:t>D</a:t>
            </a:r>
            <a:r>
              <a:rPr lang="tr-TR" dirty="0" err="1" smtClean="0"/>
              <a:t>eğerlendirme</a:t>
            </a:r>
            <a:r>
              <a:rPr lang="tr-TR" dirty="0" smtClean="0"/>
              <a:t> </a:t>
            </a:r>
            <a:r>
              <a:rPr lang="tr-TR" dirty="0"/>
              <a:t>süreci için kriterleri </a:t>
            </a:r>
            <a:r>
              <a:rPr lang="tr-TR" dirty="0" smtClean="0"/>
              <a:t>belirleme</a:t>
            </a:r>
            <a:r>
              <a:rPr lang="en-US" dirty="0"/>
              <a:t>k</a:t>
            </a:r>
            <a:endParaRPr lang="en-US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Grup </a:t>
            </a:r>
            <a:r>
              <a:rPr lang="tr-TR" dirty="0"/>
              <a:t>çalışmalarının etkili olarak işlemesini sağlamak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85255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sz="2800" dirty="0"/>
              <a:t>Takımın tanımlanmasını ve bireysel öğrenme için grup sorumluluğunu kapsayan karışık yetenekli gruplar için iş birliğine dayalı öğrenme yöntemidir.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800" b="1" dirty="0" err="1">
                <a:solidFill>
                  <a:srgbClr val="FF0000"/>
                </a:solidFill>
              </a:rPr>
              <a:t>Slavin</a:t>
            </a:r>
            <a:r>
              <a:rPr lang="tr-TR" sz="2800" dirty="0"/>
              <a:t> tarafından geliştirilen bu tekniğin beş öğesi vardır: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Sunum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Takımlar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Sınavlar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Bireysel İlerleme Puanları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tr-TR" dirty="0"/>
              <a:t>Takım Ödülü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847528" y="764705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u="sng" dirty="0">
                <a:solidFill>
                  <a:srgbClr val="FF0000"/>
                </a:solidFill>
                <a:latin typeface="Century Schoolbook"/>
              </a:rPr>
              <a:t>Öğrenci Takımları-Başarı Bölümleri (ÖTBB)</a:t>
            </a:r>
            <a:endParaRPr lang="tr-TR" sz="2800" dirty="0">
              <a:solidFill>
                <a:srgbClr val="FF0000"/>
              </a:solidFill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422857495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81200" y="-99392"/>
            <a:ext cx="7467600" cy="1066130"/>
          </a:xfrm>
        </p:spPr>
        <p:txBody>
          <a:bodyPr/>
          <a:lstStyle/>
          <a:p>
            <a:r>
              <a:rPr lang="tr-TR" b="1" i="1" dirty="0"/>
              <a:t>Sunum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03512" y="966738"/>
            <a:ext cx="8424936" cy="5486598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Genellikle öğretmen tarafından yürütülen dolaysız öğretim ya da düz anlatım-tartışma biçiminde yapılır.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Görsel-işitsel araçlardan da yararlanılabilir.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srgbClr val="FF0000"/>
                </a:solidFill>
              </a:rPr>
              <a:t>Sunum yalnızca amaçlanan konu üzerinde yoğunlaşmalıdır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</a:p>
          <a:p>
            <a:pPr marL="0" indent="0" algn="just">
              <a:buNone/>
            </a:pPr>
            <a:r>
              <a:rPr lang="tr-T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TAKIMLAR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Öğrenciler akademik başarı, cinsiyet, ırk ya da etnik köken açısından sınıfı temsil edecek biçimde </a:t>
            </a:r>
            <a:r>
              <a:rPr lang="tr-TR" b="1" dirty="0">
                <a:solidFill>
                  <a:srgbClr val="FF0000"/>
                </a:solidFill>
              </a:rPr>
              <a:t>dörder kişilik gruplara ayrılırlar.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Takımın ana işlevi grup üyelerini sınavlara başarılı olacak biçimde hazırlamaktır.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Öğretmen sunumu yaptıktan sonra takımlar çalışma yaprakları vb. malzemeler üzerinde çalışırlar.</a:t>
            </a:r>
          </a:p>
          <a:p>
            <a:pPr marL="0" indent="0" algn="just">
              <a:buNone/>
            </a:pPr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88531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75520" y="332656"/>
            <a:ext cx="8424936" cy="633670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Öğrenci Takımları-Başarı Bölümleri (ÖTBB) tekniğinin </a:t>
            </a:r>
            <a:r>
              <a:rPr lang="tr-TR" b="1" i="1" dirty="0">
                <a:solidFill>
                  <a:srgbClr val="FF0000"/>
                </a:solidFill>
              </a:rPr>
              <a:t>en önemli özelliği takımdır</a:t>
            </a:r>
            <a:r>
              <a:rPr lang="tr-TR" b="1" dirty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Her aşamada öğrencilerin takım için, takımların da üyeleri için ellerinden geleni yapmaları vurgulanır</a:t>
            </a:r>
            <a:r>
              <a:rPr lang="tr-TR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tr-TR" dirty="0"/>
          </a:p>
          <a:p>
            <a:pPr marL="0" indent="0" algn="just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SINAVLAR</a:t>
            </a:r>
          </a:p>
          <a:p>
            <a:pPr marL="0" indent="0" algn="just">
              <a:buNone/>
            </a:pPr>
            <a:endParaRPr lang="tr-T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Öğrenciler birkaç oturumda bir bireysel sınav alırlar. Böylece </a:t>
            </a:r>
            <a:r>
              <a:rPr lang="tr-TR" b="1" i="1" dirty="0">
                <a:solidFill>
                  <a:srgbClr val="FF0000"/>
                </a:solidFill>
              </a:rPr>
              <a:t>bireysel </a:t>
            </a:r>
            <a:r>
              <a:rPr lang="tr-TR" b="1" i="1" dirty="0" err="1">
                <a:solidFill>
                  <a:srgbClr val="FF0000"/>
                </a:solidFill>
              </a:rPr>
              <a:t>değerlendirebilirlik</a:t>
            </a:r>
            <a:r>
              <a:rPr lang="tr-TR" b="1" i="1" dirty="0">
                <a:solidFill>
                  <a:srgbClr val="FF0000"/>
                </a:solidFill>
              </a:rPr>
              <a:t> </a:t>
            </a:r>
            <a:r>
              <a:rPr lang="tr-TR" dirty="0"/>
              <a:t>sağlanmış olur.</a:t>
            </a:r>
          </a:p>
          <a:p>
            <a:pPr marL="0" indent="0">
              <a:buNone/>
            </a:pPr>
            <a:endParaRPr lang="tr-TR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BİREYSEL İLERLEME PUANLARI</a:t>
            </a:r>
          </a:p>
          <a:p>
            <a:pPr marL="0" indent="0">
              <a:buNone/>
            </a:pPr>
            <a:endParaRPr lang="tr-TR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Her öğrenci için ulaşabileceği bir amaç saptanır. Öğrenci eğer önceki başarısına göre daha iyi başarı gösterirse puan alabilir.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Her öğrencinin önceki sınavlardan elde ettiği puanlara dayalı olarak elde edilen bir “temel” notu vardır. Öğrenci bu notu aştığı oranda grup puanına katkıda bulunabilir.</a:t>
            </a:r>
          </a:p>
          <a:p>
            <a:pPr marL="0" indent="0">
              <a:buNone/>
            </a:pP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75704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05608" y="-315416"/>
            <a:ext cx="7643192" cy="1138138"/>
          </a:xfrm>
        </p:spPr>
        <p:txBody>
          <a:bodyPr/>
          <a:lstStyle/>
          <a:p>
            <a:r>
              <a:rPr lang="tr-TR" b="1" i="1" dirty="0" smtClean="0"/>
              <a:t>	</a:t>
            </a:r>
            <a:r>
              <a:rPr lang="tr-TR" sz="2800" b="1" i="1" dirty="0"/>
              <a:t>Takım Ödülü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804306" y="1268760"/>
            <a:ext cx="8396150" cy="54006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Takımlar önceden saptanış ölçütlere ulaştıkça ödüllendirilirler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ÖTBB </a:t>
            </a:r>
            <a:r>
              <a:rPr lang="tr-TR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NASIL </a:t>
            </a:r>
            <a:r>
              <a:rPr lang="tr-TR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UYGULANMALI</a:t>
            </a:r>
          </a:p>
          <a:p>
            <a:pPr marL="0" indent="0" algn="just">
              <a:buNone/>
            </a:pPr>
            <a:r>
              <a:rPr lang="tr-TR" smtClean="0"/>
              <a:t>Öğrenciler </a:t>
            </a:r>
            <a:r>
              <a:rPr lang="tr-TR" b="1" dirty="0">
                <a:solidFill>
                  <a:srgbClr val="FF0000"/>
                </a:solidFill>
              </a:rPr>
              <a:t>dörderli takımlar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oluşturacak şekilde dağıtılır.  Sınıf mevcudu tam olarak dörde bölünmediği durumlarda bazı gruplar beş kişilik olabilir.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  Öğrencileri dağıtmak için akademik performans ölçüsüne göre yukarıdan aşağıya doğru sıralanır.</a:t>
            </a:r>
            <a:endParaRPr lang="tr-TR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736099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744</Words>
  <Application>Microsoft Office PowerPoint</Application>
  <PresentationFormat>Geniş ekran</PresentationFormat>
  <Paragraphs>87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Calibri</vt:lpstr>
      <vt:lpstr>Century Schoolbook</vt:lpstr>
      <vt:lpstr>Wingdings</vt:lpstr>
      <vt:lpstr>Wingdings 2</vt:lpstr>
      <vt:lpstr>Cumba</vt:lpstr>
      <vt:lpstr>       İŞBİRLİĞİNE      DAYALI ÖĞRENME</vt:lpstr>
      <vt:lpstr>PowerPoint Sunusu</vt:lpstr>
      <vt:lpstr>PowerPoint Sunusu</vt:lpstr>
      <vt:lpstr>İŞBİRLİĞİNE DAYALI ÖĞRENME SÜRECİNDE ÖĞRETMENİN GÖREVLERİ</vt:lpstr>
      <vt:lpstr>PowerPoint Sunusu</vt:lpstr>
      <vt:lpstr>PowerPoint Sunusu</vt:lpstr>
      <vt:lpstr>Sunum</vt:lpstr>
      <vt:lpstr>PowerPoint Sunusu</vt:lpstr>
      <vt:lpstr> Takım Ödülü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İŞBİRLİĞİNE      DAYALI ÖĞRENME</dc:title>
  <dc:creator>EBF</dc:creator>
  <cp:lastModifiedBy>EBF</cp:lastModifiedBy>
  <cp:revision>5</cp:revision>
  <dcterms:created xsi:type="dcterms:W3CDTF">2020-12-02T04:15:12Z</dcterms:created>
  <dcterms:modified xsi:type="dcterms:W3CDTF">2022-11-07T10:39:49Z</dcterms:modified>
</cp:coreProperties>
</file>