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8F55C77-344A-45EC-9CBD-AAE07C2A05FF}" type="datetimeFigureOut">
              <a:rPr lang="tr-TR" smtClean="0"/>
              <a:t>24.9.2020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8D13B99-8B10-49BE-9A61-7BFAE128B680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Etnografi</a:t>
            </a:r>
            <a:r>
              <a:rPr lang="tr-TR" dirty="0" smtClean="0"/>
              <a:t>: Öncüler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4424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Kuramsal varsayım ve </a:t>
            </a:r>
            <a:r>
              <a:rPr lang="tr-TR" dirty="0" err="1" smtClean="0"/>
              <a:t>etnografi</a:t>
            </a:r>
            <a:endParaRPr lang="tr-TR" dirty="0" smtClean="0"/>
          </a:p>
          <a:p>
            <a:r>
              <a:rPr lang="tr-TR" dirty="0" smtClean="0"/>
              <a:t>Kültür ve kültürel evrenseller kuramı önemlidir. 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01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u="sng" dirty="0" smtClean="0">
                <a:solidFill>
                  <a:schemeClr val="accent1"/>
                </a:solidFill>
              </a:rPr>
              <a:t>Biyolojik gereksinim        -         Kültürel karşılık </a:t>
            </a:r>
          </a:p>
          <a:p>
            <a:r>
              <a:rPr lang="tr-TR" dirty="0" smtClean="0"/>
              <a:t>Metabolizma                                  Beslenme sistemi </a:t>
            </a:r>
          </a:p>
          <a:p>
            <a:r>
              <a:rPr lang="tr-TR" dirty="0" smtClean="0"/>
              <a:t>Üreme                                             Akrabalık </a:t>
            </a:r>
          </a:p>
          <a:p>
            <a:r>
              <a:rPr lang="tr-TR" dirty="0" smtClean="0"/>
              <a:t>Bedensel rahatlık 		     Konut </a:t>
            </a:r>
          </a:p>
          <a:p>
            <a:r>
              <a:rPr lang="tr-TR" dirty="0" smtClean="0"/>
              <a:t>Güvenlik 				     Korunma ve savunma </a:t>
            </a:r>
          </a:p>
          <a:p>
            <a:r>
              <a:rPr lang="tr-TR" dirty="0" smtClean="0"/>
              <a:t>Hareket 		          Faaliyetler ve İletişim sistemleri</a:t>
            </a:r>
          </a:p>
          <a:p>
            <a:r>
              <a:rPr lang="tr-TR" dirty="0" smtClean="0"/>
              <a:t>Büyüme 		                            Eğitim </a:t>
            </a:r>
          </a:p>
          <a:p>
            <a:r>
              <a:rPr lang="tr-TR" dirty="0" smtClean="0"/>
              <a:t>Sağlık 			                 Hijyen 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err="1" smtClean="0"/>
              <a:t>Malinowski’nin</a:t>
            </a:r>
            <a:r>
              <a:rPr lang="tr-TR" sz="3600" dirty="0" smtClean="0"/>
              <a:t> doğa-kültür ilişkisi temelindeki kuramı: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9718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Kültür-kişilik çalışmalarında antropolojiyi farklı kılan, “kültür”ü merkeze almasıdır. </a:t>
            </a:r>
          </a:p>
          <a:p>
            <a:endParaRPr lang="tr-TR" dirty="0" smtClean="0"/>
          </a:p>
          <a:p>
            <a:r>
              <a:rPr lang="tr-TR" dirty="0" err="1" smtClean="0"/>
              <a:t>Malinowski</a:t>
            </a:r>
            <a:r>
              <a:rPr lang="tr-TR" dirty="0" smtClean="0"/>
              <a:t>, o güne kadarki antropologlardan farklı olarak psikolojiye eleştirel bir perspektiften bakmış ve Freud’un psikanaliz kuramının evrenselliğini sorgulamıştır.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55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Malinowski</a:t>
            </a:r>
            <a:r>
              <a:rPr lang="tr-TR" dirty="0" smtClean="0"/>
              <a:t>, Freud’un “</a:t>
            </a:r>
            <a:r>
              <a:rPr lang="tr-TR" dirty="0" err="1" smtClean="0"/>
              <a:t>Oedipus</a:t>
            </a:r>
            <a:r>
              <a:rPr lang="tr-TR" dirty="0" smtClean="0"/>
              <a:t> </a:t>
            </a:r>
            <a:r>
              <a:rPr lang="tr-TR" dirty="0" err="1" smtClean="0"/>
              <a:t>kompleksi”nin</a:t>
            </a:r>
            <a:r>
              <a:rPr lang="tr-TR" dirty="0" smtClean="0"/>
              <a:t> geçerliliğini tartışır ve bu yönüyle psikanalizin kültürel farklılıklarına dikkati çeken ilk </a:t>
            </a:r>
            <a:r>
              <a:rPr lang="tr-TR" dirty="0" err="1" smtClean="0"/>
              <a:t>antropologtur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Her erkek çocuğun babasını öldürerek annesiyle evlenme arzusu ve suçluluk duygusu: </a:t>
            </a:r>
            <a:r>
              <a:rPr lang="tr-TR" dirty="0" err="1" smtClean="0"/>
              <a:t>Oedipus</a:t>
            </a:r>
            <a:r>
              <a:rPr lang="tr-TR" dirty="0" smtClean="0"/>
              <a:t> kompleksi 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829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tr-TR" sz="2800" dirty="0" smtClean="0">
              <a:solidFill>
                <a:schemeClr val="accent2"/>
              </a:solidFill>
            </a:endParaRPr>
          </a:p>
          <a:p>
            <a:r>
              <a:rPr lang="tr-TR" sz="2800" dirty="0" smtClean="0">
                <a:solidFill>
                  <a:schemeClr val="accent2"/>
                </a:solidFill>
              </a:rPr>
              <a:t>Edebiyat kökenli </a:t>
            </a:r>
            <a:r>
              <a:rPr lang="tr-TR" sz="2800" dirty="0" smtClean="0"/>
              <a:t>bir antropolog olan </a:t>
            </a:r>
            <a:r>
              <a:rPr lang="tr-TR" sz="2800" dirty="0" err="1" smtClean="0"/>
              <a:t>Benedict</a:t>
            </a:r>
            <a:r>
              <a:rPr lang="tr-TR" sz="2800" dirty="0" smtClean="0"/>
              <a:t>, </a:t>
            </a:r>
            <a:r>
              <a:rPr lang="tr-TR" sz="2800" b="1" u="sng" dirty="0" smtClean="0"/>
              <a:t>kültür-kişilik</a:t>
            </a:r>
            <a:r>
              <a:rPr lang="tr-TR" sz="2800" dirty="0" smtClean="0"/>
              <a:t> ekolünün takipçilerindendir. </a:t>
            </a:r>
          </a:p>
          <a:p>
            <a:endParaRPr lang="tr-TR" sz="2800" dirty="0" smtClean="0">
              <a:solidFill>
                <a:schemeClr val="accent2"/>
              </a:solidFill>
            </a:endParaRPr>
          </a:p>
          <a:p>
            <a:r>
              <a:rPr lang="tr-TR" sz="2800" dirty="0" err="1" smtClean="0">
                <a:solidFill>
                  <a:schemeClr val="accent2"/>
                </a:solidFill>
              </a:rPr>
              <a:t>Kroeber’in</a:t>
            </a:r>
            <a:r>
              <a:rPr lang="tr-TR" sz="2800" dirty="0" smtClean="0">
                <a:solidFill>
                  <a:schemeClr val="accent2"/>
                </a:solidFill>
              </a:rPr>
              <a:t> </a:t>
            </a:r>
            <a:r>
              <a:rPr lang="tr-TR" sz="2800" dirty="0" smtClean="0"/>
              <a:t>antropolojiyi bilimden çok sanata yaklaştıran görüşünü savunur. </a:t>
            </a:r>
            <a:endParaRPr lang="tr-TR" sz="2800" dirty="0" smtClean="0">
              <a:solidFill>
                <a:schemeClr val="accent2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Ruth</a:t>
            </a:r>
            <a:r>
              <a:rPr lang="tr-TR" dirty="0" smtClean="0"/>
              <a:t> </a:t>
            </a:r>
            <a:r>
              <a:rPr lang="tr-TR" dirty="0" err="1" smtClean="0"/>
              <a:t>Benedict</a:t>
            </a:r>
            <a:r>
              <a:rPr lang="tr-TR" dirty="0" smtClean="0"/>
              <a:t> (1887-1948)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743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Benedict’in</a:t>
            </a:r>
            <a:r>
              <a:rPr lang="tr-TR" dirty="0" smtClean="0"/>
              <a:t> çalışmalarından biri, kültüre bakışını daha net biçimde anlattığı “</a:t>
            </a:r>
            <a:r>
              <a:rPr lang="tr-TR" dirty="0" smtClean="0">
                <a:solidFill>
                  <a:schemeClr val="accent1"/>
                </a:solidFill>
              </a:rPr>
              <a:t>Kültür Örüntüleri</a:t>
            </a:r>
            <a:r>
              <a:rPr lang="tr-TR" dirty="0" smtClean="0"/>
              <a:t>” </a:t>
            </a:r>
            <a:r>
              <a:rPr lang="tr-TR" dirty="0" err="1" smtClean="0"/>
              <a:t>dir</a:t>
            </a:r>
            <a:r>
              <a:rPr lang="tr-TR" dirty="0" smtClean="0"/>
              <a:t> (</a:t>
            </a:r>
            <a:r>
              <a:rPr lang="tr-TR" i="1" dirty="0" err="1" smtClean="0"/>
              <a:t>Patterns</a:t>
            </a:r>
            <a:r>
              <a:rPr lang="tr-TR" i="1" dirty="0" smtClean="0"/>
              <a:t> of </a:t>
            </a:r>
            <a:r>
              <a:rPr lang="tr-TR" i="1" dirty="0" err="1" smtClean="0"/>
              <a:t>Culture</a:t>
            </a:r>
            <a:r>
              <a:rPr lang="tr-TR" dirty="0" smtClean="0"/>
              <a:t>). </a:t>
            </a:r>
          </a:p>
          <a:p>
            <a:endParaRPr lang="tr-TR" dirty="0" smtClean="0"/>
          </a:p>
          <a:p>
            <a:r>
              <a:rPr lang="tr-TR" dirty="0" smtClean="0"/>
              <a:t>Kültür Örüntüleri (1934) çalışmasıyla kültürün bütünleştirici yönünü </a:t>
            </a:r>
            <a:r>
              <a:rPr lang="tr-TR" dirty="0" err="1" smtClean="0"/>
              <a:t>önplana</a:t>
            </a:r>
            <a:r>
              <a:rPr lang="tr-TR" dirty="0" smtClean="0"/>
              <a:t> çıkarmıştır.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244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Benedict’in</a:t>
            </a:r>
            <a:r>
              <a:rPr lang="tr-TR" dirty="0" smtClean="0"/>
              <a:t>, antropolojiye en önemli katkılarından biri, psikoloji ve antropolojiyi birbirine yakınlaştırmasıdır. </a:t>
            </a:r>
          </a:p>
          <a:p>
            <a:endParaRPr lang="tr-TR" dirty="0" smtClean="0"/>
          </a:p>
          <a:p>
            <a:r>
              <a:rPr lang="tr-TR" i="1" dirty="0" smtClean="0">
                <a:solidFill>
                  <a:schemeClr val="accent1"/>
                </a:solidFill>
              </a:rPr>
              <a:t>(Psikolojik Antropoloji: Abram </a:t>
            </a:r>
            <a:r>
              <a:rPr lang="tr-TR" i="1" dirty="0" err="1" smtClean="0">
                <a:solidFill>
                  <a:schemeClr val="accent1"/>
                </a:solidFill>
              </a:rPr>
              <a:t>Kardiner</a:t>
            </a:r>
            <a:r>
              <a:rPr lang="tr-TR" i="1" dirty="0" smtClean="0">
                <a:solidFill>
                  <a:schemeClr val="accent1"/>
                </a:solidFill>
              </a:rPr>
              <a:t>)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400" dirty="0" smtClean="0"/>
              <a:t>Ona göre, </a:t>
            </a:r>
            <a:r>
              <a:rPr lang="tr-TR" sz="2400" dirty="0" smtClean="0">
                <a:solidFill>
                  <a:schemeClr val="accent2"/>
                </a:solidFill>
              </a:rPr>
              <a:t>kültürü meydana getiren unsurlar ilişki içindedir. Unsurlardan birini anlayabilmek için, diğerleriyle olan ilişkisine bakmak gerekir </a:t>
            </a:r>
            <a:r>
              <a:rPr lang="tr-TR" sz="2400" dirty="0" smtClean="0"/>
              <a:t>(</a:t>
            </a:r>
            <a:r>
              <a:rPr lang="tr-TR" sz="2400" dirty="0" err="1" smtClean="0"/>
              <a:t>Benedict</a:t>
            </a:r>
            <a:r>
              <a:rPr lang="tr-TR" sz="2400" dirty="0" smtClean="0"/>
              <a:t>, 1998).  </a:t>
            </a:r>
          </a:p>
          <a:p>
            <a:endParaRPr lang="tr-TR" sz="2400" dirty="0" smtClean="0">
              <a:solidFill>
                <a:schemeClr val="accent2"/>
              </a:solidFill>
            </a:endParaRPr>
          </a:p>
          <a:p>
            <a:r>
              <a:rPr lang="tr-TR" sz="2400" dirty="0" smtClean="0">
                <a:solidFill>
                  <a:schemeClr val="accent2"/>
                </a:solidFill>
              </a:rPr>
              <a:t>Antropolog </a:t>
            </a:r>
            <a:r>
              <a:rPr lang="tr-TR" sz="2400" dirty="0" err="1" smtClean="0">
                <a:solidFill>
                  <a:schemeClr val="accent2"/>
                </a:solidFill>
              </a:rPr>
              <a:t>Ruth</a:t>
            </a:r>
            <a:r>
              <a:rPr lang="tr-TR" sz="2400" dirty="0" smtClean="0">
                <a:solidFill>
                  <a:schemeClr val="accent2"/>
                </a:solidFill>
              </a:rPr>
              <a:t> </a:t>
            </a:r>
            <a:r>
              <a:rPr lang="tr-TR" sz="2400" dirty="0" err="1" smtClean="0">
                <a:solidFill>
                  <a:schemeClr val="accent2"/>
                </a:solidFill>
              </a:rPr>
              <a:t>Benedict</a:t>
            </a:r>
            <a:r>
              <a:rPr lang="tr-TR" sz="2400" dirty="0" smtClean="0">
                <a:solidFill>
                  <a:schemeClr val="accent2"/>
                </a:solidFill>
              </a:rPr>
              <a:t>, “Krizantem ve Kılıç”</a:t>
            </a:r>
            <a:r>
              <a:rPr lang="tr-TR" sz="2400" dirty="0" smtClean="0"/>
              <a:t> adlı kitabını, Japonya üzerine yaptığı çalışmalarından sonra yazdı. Bu kitap, ulusal karakter çalışmalarının ilk ve önemli örneklerinden biridir.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379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Boas</a:t>
            </a:r>
            <a:r>
              <a:rPr lang="tr-TR" dirty="0" smtClean="0"/>
              <a:t> ve </a:t>
            </a:r>
            <a:r>
              <a:rPr lang="tr-TR" dirty="0" err="1" smtClean="0"/>
              <a:t>Benedict’in</a:t>
            </a:r>
            <a:r>
              <a:rPr lang="tr-TR" dirty="0" smtClean="0"/>
              <a:t> öğrencisidir. </a:t>
            </a:r>
          </a:p>
          <a:p>
            <a:endParaRPr lang="tr-TR" dirty="0" smtClean="0">
              <a:solidFill>
                <a:schemeClr val="accent2"/>
              </a:solidFill>
            </a:endParaRPr>
          </a:p>
          <a:p>
            <a:r>
              <a:rPr lang="tr-TR" dirty="0" smtClean="0"/>
              <a:t>Kültür-kişilik ilişkisi ve </a:t>
            </a:r>
            <a:r>
              <a:rPr lang="tr-TR" dirty="0" smtClean="0">
                <a:solidFill>
                  <a:schemeClr val="accent1"/>
                </a:solidFill>
              </a:rPr>
              <a:t>toplumsal cinsiyet çalışmaları</a:t>
            </a:r>
            <a:r>
              <a:rPr lang="tr-TR" dirty="0" smtClean="0"/>
              <a:t>, onu alandaki diğer antropologlardan ayırır. </a:t>
            </a:r>
          </a:p>
          <a:p>
            <a:endParaRPr lang="tr-TR" dirty="0" smtClean="0">
              <a:solidFill>
                <a:schemeClr val="accent2"/>
              </a:solidFill>
            </a:endParaRPr>
          </a:p>
          <a:p>
            <a:r>
              <a:rPr lang="tr-TR" dirty="0" err="1" smtClean="0">
                <a:solidFill>
                  <a:schemeClr val="accent2"/>
                </a:solidFill>
              </a:rPr>
              <a:t>Margaret</a:t>
            </a:r>
            <a:r>
              <a:rPr lang="tr-TR" dirty="0" smtClean="0">
                <a:solidFill>
                  <a:schemeClr val="accent2"/>
                </a:solidFill>
              </a:rPr>
              <a:t> </a:t>
            </a:r>
            <a:r>
              <a:rPr lang="tr-TR" dirty="0" err="1" smtClean="0">
                <a:solidFill>
                  <a:schemeClr val="accent2"/>
                </a:solidFill>
              </a:rPr>
              <a:t>Mead</a:t>
            </a:r>
            <a:r>
              <a:rPr lang="tr-TR" dirty="0" smtClean="0">
                <a:solidFill>
                  <a:schemeClr val="accent2"/>
                </a:solidFill>
              </a:rPr>
              <a:t>, </a:t>
            </a:r>
            <a:r>
              <a:rPr lang="tr-TR" dirty="0" smtClean="0"/>
              <a:t>“</a:t>
            </a:r>
            <a:r>
              <a:rPr lang="tr-TR" dirty="0" err="1" smtClean="0"/>
              <a:t>Samoa’da</a:t>
            </a:r>
            <a:r>
              <a:rPr lang="tr-TR" dirty="0" smtClean="0"/>
              <a:t> Büyümek” (</a:t>
            </a:r>
            <a:r>
              <a:rPr lang="tr-TR" i="1" dirty="0" err="1" smtClean="0"/>
              <a:t>Coming</a:t>
            </a:r>
            <a:r>
              <a:rPr lang="tr-TR" i="1" dirty="0" smtClean="0"/>
              <a:t> of </a:t>
            </a:r>
            <a:r>
              <a:rPr lang="tr-TR" i="1" dirty="0" err="1" smtClean="0"/>
              <a:t>Age</a:t>
            </a:r>
            <a:r>
              <a:rPr lang="tr-TR" i="1" dirty="0" smtClean="0"/>
              <a:t> in </a:t>
            </a:r>
            <a:r>
              <a:rPr lang="tr-TR" i="1" dirty="0" err="1" smtClean="0"/>
              <a:t>Samoa</a:t>
            </a:r>
            <a:r>
              <a:rPr lang="tr-TR" dirty="0" smtClean="0"/>
              <a:t>) adlı çalışmasında cinsiyet kimliklerinin oluşumu üzerinde durmaktadır.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Margaret</a:t>
            </a:r>
            <a:r>
              <a:rPr lang="tr-TR" dirty="0" smtClean="0"/>
              <a:t> </a:t>
            </a:r>
            <a:r>
              <a:rPr lang="tr-TR" dirty="0" err="1" smtClean="0"/>
              <a:t>Mead</a:t>
            </a:r>
            <a:r>
              <a:rPr lang="tr-TR" dirty="0" smtClean="0"/>
              <a:t> (1901-1978)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672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Mead</a:t>
            </a:r>
            <a:r>
              <a:rPr lang="tr-TR" dirty="0" smtClean="0"/>
              <a:t>, </a:t>
            </a:r>
            <a:r>
              <a:rPr lang="tr-TR" dirty="0" smtClean="0">
                <a:solidFill>
                  <a:schemeClr val="accent1"/>
                </a:solidFill>
              </a:rPr>
              <a:t>Yeni Gine’de </a:t>
            </a:r>
            <a:r>
              <a:rPr lang="tr-TR" dirty="0" smtClean="0"/>
              <a:t>yaptığı çalışmalarının sonucunda, aynı ada üzerindeki üç kabilede birbirinden son derece farklı cinsiyet rolleri tespit etmiştir. </a:t>
            </a:r>
          </a:p>
          <a:p>
            <a:endParaRPr lang="tr-TR" dirty="0" smtClean="0"/>
          </a:p>
          <a:p>
            <a:r>
              <a:rPr lang="tr-TR" dirty="0" err="1" smtClean="0"/>
              <a:t>Mead’in</a:t>
            </a:r>
            <a:r>
              <a:rPr lang="tr-TR" dirty="0" smtClean="0"/>
              <a:t> </a:t>
            </a:r>
            <a:r>
              <a:rPr lang="tr-TR" dirty="0" smtClean="0">
                <a:solidFill>
                  <a:schemeClr val="accent1"/>
                </a:solidFill>
              </a:rPr>
              <a:t>“Üç İlkel Toplulukta Cinsiyet ve Mizaç” </a:t>
            </a:r>
            <a:r>
              <a:rPr lang="tr-TR" dirty="0" smtClean="0"/>
              <a:t>(</a:t>
            </a:r>
            <a:r>
              <a:rPr lang="tr-TR" i="1" dirty="0" err="1" smtClean="0"/>
              <a:t>Sex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Temperament</a:t>
            </a:r>
            <a:r>
              <a:rPr lang="tr-TR" i="1" dirty="0" smtClean="0"/>
              <a:t> in </a:t>
            </a:r>
            <a:r>
              <a:rPr lang="tr-TR" i="1" dirty="0" err="1" smtClean="0"/>
              <a:t>Three</a:t>
            </a:r>
            <a:r>
              <a:rPr lang="tr-TR" i="1" dirty="0" smtClean="0"/>
              <a:t> </a:t>
            </a:r>
            <a:r>
              <a:rPr lang="tr-TR" i="1" dirty="0" err="1" smtClean="0"/>
              <a:t>Primitive</a:t>
            </a:r>
            <a:r>
              <a:rPr lang="tr-TR" i="1" dirty="0" smtClean="0"/>
              <a:t> </a:t>
            </a:r>
            <a:r>
              <a:rPr lang="tr-TR" i="1" dirty="0" err="1" smtClean="0"/>
              <a:t>Society</a:t>
            </a:r>
            <a:r>
              <a:rPr lang="tr-TR" dirty="0" smtClean="0"/>
              <a:t>) adlı çalışması, Yeni Gine’de cinsiyet üzerine yaptığı araştırmalarını yazdığı kitabıdır (</a:t>
            </a:r>
            <a:r>
              <a:rPr lang="tr-TR" dirty="0" err="1" smtClean="0"/>
              <a:t>Mead</a:t>
            </a:r>
            <a:r>
              <a:rPr lang="tr-TR" dirty="0" smtClean="0"/>
              <a:t>, 1935).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902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Kişilik gelişimi ve toplum yapısı arasındaki etkileşimi incelemiştir.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chemeClr val="accent1"/>
                </a:solidFill>
              </a:rPr>
              <a:t>Süreç ve sistem </a:t>
            </a:r>
            <a:r>
              <a:rPr lang="tr-TR" dirty="0" smtClean="0"/>
              <a:t>kavramlarına vurgu yapmıştır.  </a:t>
            </a:r>
          </a:p>
          <a:p>
            <a:endParaRPr lang="tr-TR" dirty="0" smtClean="0"/>
          </a:p>
          <a:p>
            <a:r>
              <a:rPr lang="tr-TR" dirty="0" err="1" smtClean="0"/>
              <a:t>Malinowski’den</a:t>
            </a:r>
            <a:r>
              <a:rPr lang="tr-TR" dirty="0" smtClean="0"/>
              <a:t> etkilenmiştir:</a:t>
            </a:r>
          </a:p>
          <a:p>
            <a:r>
              <a:rPr lang="tr-TR" dirty="0" smtClean="0"/>
              <a:t>Kültürü bireyin </a:t>
            </a:r>
            <a:r>
              <a:rPr lang="tr-TR" i="1" u="sng" dirty="0" smtClean="0">
                <a:solidFill>
                  <a:schemeClr val="accent1"/>
                </a:solidFill>
              </a:rPr>
              <a:t>gereksinimlerinin </a:t>
            </a:r>
            <a:r>
              <a:rPr lang="tr-TR" dirty="0" smtClean="0"/>
              <a:t>karşılanışı olarak kavramsallaştırır.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411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i="1" u="sng" dirty="0" smtClean="0">
              <a:solidFill>
                <a:schemeClr val="accent1"/>
              </a:solidFill>
            </a:endParaRPr>
          </a:p>
          <a:p>
            <a:r>
              <a:rPr lang="tr-TR" i="1" u="sng" dirty="0" smtClean="0">
                <a:solidFill>
                  <a:schemeClr val="accent1"/>
                </a:solidFill>
              </a:rPr>
              <a:t>İşlevselcilik</a:t>
            </a:r>
            <a:r>
              <a:rPr lang="tr-TR" dirty="0" smtClean="0"/>
              <a:t> ekolünün temsilcisidir. </a:t>
            </a:r>
          </a:p>
          <a:p>
            <a:endParaRPr lang="tr-TR" dirty="0" smtClean="0"/>
          </a:p>
          <a:p>
            <a:r>
              <a:rPr lang="tr-TR" dirty="0" err="1" smtClean="0"/>
              <a:t>Trobriand</a:t>
            </a:r>
            <a:r>
              <a:rPr lang="tr-TR" dirty="0" smtClean="0"/>
              <a:t> adalarında alan araştırmaları yapmıştır. </a:t>
            </a:r>
          </a:p>
          <a:p>
            <a:endParaRPr lang="tr-TR" dirty="0" smtClean="0"/>
          </a:p>
          <a:p>
            <a:r>
              <a:rPr lang="tr-TR" dirty="0" smtClean="0"/>
              <a:t>Yöntem ve teknik ile ilgili görüşleri bu araştırmalarla şekillenmiştir.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Bronislaw</a:t>
            </a:r>
            <a:r>
              <a:rPr lang="tr-TR" dirty="0" smtClean="0"/>
              <a:t> </a:t>
            </a:r>
            <a:r>
              <a:rPr lang="tr-TR" dirty="0" err="1" smtClean="0"/>
              <a:t>Malinowski</a:t>
            </a:r>
            <a:r>
              <a:rPr lang="tr-TR" dirty="0" smtClean="0"/>
              <a:t> (1884-1942)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4486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oğal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oğ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Doğ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</TotalTime>
  <Words>382</Words>
  <Application>Microsoft Office PowerPoint</Application>
  <PresentationFormat>Ekran Gösterisi (4:3)</PresentationFormat>
  <Paragraphs>54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Doğal</vt:lpstr>
      <vt:lpstr>Etnografi: Öncüler</vt:lpstr>
      <vt:lpstr>Ruth Benedict (1887-1948) </vt:lpstr>
      <vt:lpstr>PowerPoint Sunusu</vt:lpstr>
      <vt:lpstr>PowerPoint Sunusu</vt:lpstr>
      <vt:lpstr>PowerPoint Sunusu</vt:lpstr>
      <vt:lpstr>Margaret Mead (1901-1978) </vt:lpstr>
      <vt:lpstr>PowerPoint Sunusu</vt:lpstr>
      <vt:lpstr>PowerPoint Sunusu</vt:lpstr>
      <vt:lpstr>Bronislaw Malinowski (1884-1942) </vt:lpstr>
      <vt:lpstr>PowerPoint Sunusu</vt:lpstr>
      <vt:lpstr>Malinowski’nin doğa-kültür ilişkisi temelindeki kuramı: 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Etnografi: Öncüler</dc:title>
  <dc:creator>Hp-Pc</dc:creator>
  <cp:lastModifiedBy>Hp-Pc</cp:lastModifiedBy>
  <cp:revision>1</cp:revision>
  <dcterms:created xsi:type="dcterms:W3CDTF">2020-09-24T19:13:58Z</dcterms:created>
  <dcterms:modified xsi:type="dcterms:W3CDTF">2020-09-24T19:18:42Z</dcterms:modified>
</cp:coreProperties>
</file>