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338" r:id="rId2"/>
    <p:sldId id="339" r:id="rId3"/>
    <p:sldId id="340" r:id="rId4"/>
    <p:sldId id="341" r:id="rId5"/>
    <p:sldId id="342" r:id="rId6"/>
    <p:sldId id="352" r:id="rId7"/>
    <p:sldId id="353" r:id="rId8"/>
    <p:sldId id="343" r:id="rId9"/>
    <p:sldId id="344" r:id="rId10"/>
    <p:sldId id="345" r:id="rId11"/>
    <p:sldId id="346" r:id="rId12"/>
    <p:sldId id="347" r:id="rId13"/>
    <p:sldId id="348"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9CE1FEC-D279-42E8-A44A-2085FFE00E64}" type="slidenum">
              <a:rPr lang="tr-TR" smtClean="0"/>
              <a:pPr/>
              <a:t>‹#›</a:t>
            </a:fld>
            <a:endParaRPr lang="tr-TR"/>
          </a:p>
        </p:txBody>
      </p:sp>
    </p:spTree>
    <p:extLst>
      <p:ext uri="{BB962C8B-B14F-4D97-AF65-F5344CB8AC3E}">
        <p14:creationId xmlns:p14="http://schemas.microsoft.com/office/powerpoint/2010/main" val="320071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smtClean="0"/>
              <a:t>Asıl başlık stili için tıklatın</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9CE1FEC-D279-42E8-A44A-2085FFE00E64}" type="slidenum">
              <a:rPr lang="tr-TR" smtClean="0"/>
              <a:pPr/>
              <a:t>‹#›</a:t>
            </a:fld>
            <a:endParaRPr lang="tr-TR"/>
          </a:p>
        </p:txBody>
      </p:sp>
    </p:spTree>
    <p:extLst>
      <p:ext uri="{BB962C8B-B14F-4D97-AF65-F5344CB8AC3E}">
        <p14:creationId xmlns:p14="http://schemas.microsoft.com/office/powerpoint/2010/main" val="31751125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9CE1FEC-D279-42E8-A44A-2085FFE00E64}" type="slidenum">
              <a:rPr lang="tr-TR" smtClean="0"/>
              <a:pPr/>
              <a:t>‹#›</a:t>
            </a:fld>
            <a:endParaRPr lang="tr-TR"/>
          </a:p>
        </p:txBody>
      </p:sp>
    </p:spTree>
    <p:extLst>
      <p:ext uri="{BB962C8B-B14F-4D97-AF65-F5344CB8AC3E}">
        <p14:creationId xmlns:p14="http://schemas.microsoft.com/office/powerpoint/2010/main" val="34466196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9CE1FEC-D279-42E8-A44A-2085FFE00E64}" type="slidenum">
              <a:rPr lang="tr-TR" smtClean="0"/>
              <a:pPr/>
              <a:t>‹#›</a:t>
            </a:fld>
            <a:endParaRPr lang="tr-T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5352092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9CE1FEC-D279-42E8-A44A-2085FFE00E64}" type="slidenum">
              <a:rPr lang="tr-TR" smtClean="0"/>
              <a:pPr/>
              <a:t>‹#›</a:t>
            </a:fld>
            <a:endParaRPr lang="tr-TR"/>
          </a:p>
        </p:txBody>
      </p:sp>
    </p:spTree>
    <p:extLst>
      <p:ext uri="{BB962C8B-B14F-4D97-AF65-F5344CB8AC3E}">
        <p14:creationId xmlns:p14="http://schemas.microsoft.com/office/powerpoint/2010/main" val="26456764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9CE1FEC-D279-42E8-A44A-2085FFE00E64}" type="slidenum">
              <a:rPr lang="tr-TR" smtClean="0"/>
              <a:pPr/>
              <a:t>‹#›</a:t>
            </a:fld>
            <a:endParaRPr lang="tr-T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494526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9CE1FEC-D279-42E8-A44A-2085FFE00E64}" type="slidenum">
              <a:rPr lang="tr-TR" smtClean="0"/>
              <a:pPr/>
              <a:t>‹#›</a:t>
            </a:fld>
            <a:endParaRPr lang="tr-TR"/>
          </a:p>
        </p:txBody>
      </p:sp>
    </p:spTree>
    <p:extLst>
      <p:ext uri="{BB962C8B-B14F-4D97-AF65-F5344CB8AC3E}">
        <p14:creationId xmlns:p14="http://schemas.microsoft.com/office/powerpoint/2010/main" val="16179561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9CE1FEC-D279-42E8-A44A-2085FFE00E64}" type="slidenum">
              <a:rPr lang="tr-TR" smtClean="0"/>
              <a:pPr/>
              <a:t>‹#›</a:t>
            </a:fld>
            <a:endParaRPr lang="tr-TR"/>
          </a:p>
        </p:txBody>
      </p:sp>
    </p:spTree>
    <p:extLst>
      <p:ext uri="{BB962C8B-B14F-4D97-AF65-F5344CB8AC3E}">
        <p14:creationId xmlns:p14="http://schemas.microsoft.com/office/powerpoint/2010/main" val="34872571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9CE1FEC-D279-42E8-A44A-2085FFE00E64}" type="slidenum">
              <a:rPr lang="tr-TR" smtClean="0"/>
              <a:pPr/>
              <a:t>‹#›</a:t>
            </a:fld>
            <a:endParaRPr lang="tr-TR"/>
          </a:p>
        </p:txBody>
      </p:sp>
    </p:spTree>
    <p:extLst>
      <p:ext uri="{BB962C8B-B14F-4D97-AF65-F5344CB8AC3E}">
        <p14:creationId xmlns:p14="http://schemas.microsoft.com/office/powerpoint/2010/main" val="37623397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9CE1FEC-D279-42E8-A44A-2085FFE00E64}" type="slidenum">
              <a:rPr lang="tr-TR" smtClean="0"/>
              <a:pPr/>
              <a:t>‹#›</a:t>
            </a:fld>
            <a:endParaRPr lang="tr-TR"/>
          </a:p>
        </p:txBody>
      </p:sp>
    </p:spTree>
    <p:extLst>
      <p:ext uri="{BB962C8B-B14F-4D97-AF65-F5344CB8AC3E}">
        <p14:creationId xmlns:p14="http://schemas.microsoft.com/office/powerpoint/2010/main" val="35840790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9CE1FEC-D279-42E8-A44A-2085FFE00E64}" type="slidenum">
              <a:rPr lang="tr-TR" smtClean="0"/>
              <a:pPr/>
              <a:t>‹#›</a:t>
            </a:fld>
            <a:endParaRPr lang="tr-TR"/>
          </a:p>
        </p:txBody>
      </p:sp>
    </p:spTree>
    <p:extLst>
      <p:ext uri="{BB962C8B-B14F-4D97-AF65-F5344CB8AC3E}">
        <p14:creationId xmlns:p14="http://schemas.microsoft.com/office/powerpoint/2010/main" val="34899565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9CE1FEC-D279-42E8-A44A-2085FFE00E64}" type="slidenum">
              <a:rPr lang="tr-TR" smtClean="0"/>
              <a:pPr/>
              <a:t>‹#›</a:t>
            </a:fld>
            <a:endParaRPr lang="tr-TR"/>
          </a:p>
        </p:txBody>
      </p:sp>
    </p:spTree>
    <p:extLst>
      <p:ext uri="{BB962C8B-B14F-4D97-AF65-F5344CB8AC3E}">
        <p14:creationId xmlns:p14="http://schemas.microsoft.com/office/powerpoint/2010/main" val="17095984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9CE1FEC-D279-42E8-A44A-2085FFE00E64}" type="slidenum">
              <a:rPr lang="tr-TR" smtClean="0"/>
              <a:pPr/>
              <a:t>‹#›</a:t>
            </a:fld>
            <a:endParaRPr lang="tr-TR"/>
          </a:p>
        </p:txBody>
      </p:sp>
    </p:spTree>
    <p:extLst>
      <p:ext uri="{BB962C8B-B14F-4D97-AF65-F5344CB8AC3E}">
        <p14:creationId xmlns:p14="http://schemas.microsoft.com/office/powerpoint/2010/main" val="35926470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9CE1FEC-D279-42E8-A44A-2085FFE00E64}" type="slidenum">
              <a:rPr lang="tr-TR" smtClean="0"/>
              <a:pPr/>
              <a:t>‹#›</a:t>
            </a:fld>
            <a:endParaRPr lang="tr-TR"/>
          </a:p>
        </p:txBody>
      </p:sp>
    </p:spTree>
    <p:extLst>
      <p:ext uri="{BB962C8B-B14F-4D97-AF65-F5344CB8AC3E}">
        <p14:creationId xmlns:p14="http://schemas.microsoft.com/office/powerpoint/2010/main" val="20319154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9CE1FEC-D279-42E8-A44A-2085FFE00E64}" type="slidenum">
              <a:rPr lang="tr-TR" smtClean="0"/>
              <a:pPr/>
              <a:t>‹#›</a:t>
            </a:fld>
            <a:endParaRPr lang="tr-TR"/>
          </a:p>
        </p:txBody>
      </p:sp>
    </p:spTree>
    <p:extLst>
      <p:ext uri="{BB962C8B-B14F-4D97-AF65-F5344CB8AC3E}">
        <p14:creationId xmlns:p14="http://schemas.microsoft.com/office/powerpoint/2010/main" val="10911237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9CE1FEC-D279-42E8-A44A-2085FFE00E64}" type="slidenum">
              <a:rPr lang="tr-TR" smtClean="0"/>
              <a:pPr/>
              <a:t>‹#›</a:t>
            </a:fld>
            <a:endParaRPr lang="tr-TR"/>
          </a:p>
        </p:txBody>
      </p:sp>
    </p:spTree>
    <p:extLst>
      <p:ext uri="{BB962C8B-B14F-4D97-AF65-F5344CB8AC3E}">
        <p14:creationId xmlns:p14="http://schemas.microsoft.com/office/powerpoint/2010/main" val="21568413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tr-TR" smtClean="0"/>
              <a:t>Asıl başlık stili için tıklatın</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6" name="Footer Placeholder 5"/>
          <p:cNvSpPr>
            <a:spLocks noGrp="1"/>
          </p:cNvSpPr>
          <p:nvPr>
            <p:ph type="ftr" sz="quarter" idx="11"/>
          </p:nvPr>
        </p:nvSpPr>
        <p:spPr>
          <a:xfrm>
            <a:off x="533400" y="6172200"/>
            <a:ext cx="5811724" cy="365125"/>
          </a:xfrm>
        </p:spPr>
        <p:txBody>
          <a:bodyPr/>
          <a:lstStyle/>
          <a:p>
            <a:endParaRPr lang="tr-TR"/>
          </a:p>
        </p:txBody>
      </p:sp>
      <p:sp>
        <p:nvSpPr>
          <p:cNvPr id="7" name="Slide Number Placeholder 6"/>
          <p:cNvSpPr>
            <a:spLocks noGrp="1"/>
          </p:cNvSpPr>
          <p:nvPr>
            <p:ph type="sldNum" sz="quarter" idx="12"/>
          </p:nvPr>
        </p:nvSpPr>
        <p:spPr/>
        <p:txBody>
          <a:bodyPr/>
          <a:lstStyle/>
          <a:p>
            <a:fld id="{F9CE1FEC-D279-42E8-A44A-2085FFE00E64}" type="slidenum">
              <a:rPr lang="tr-TR" smtClean="0"/>
              <a:pPr/>
              <a:t>‹#›</a:t>
            </a:fld>
            <a:endParaRPr lang="tr-TR"/>
          </a:p>
        </p:txBody>
      </p:sp>
    </p:spTree>
    <p:extLst>
      <p:ext uri="{BB962C8B-B14F-4D97-AF65-F5344CB8AC3E}">
        <p14:creationId xmlns:p14="http://schemas.microsoft.com/office/powerpoint/2010/main" val="7831640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C4BBD1B2-97CF-40D4-8307-B09BB64D63B3}" type="datetimeFigureOut">
              <a:rPr lang="tr-TR" smtClean="0"/>
              <a:pPr/>
              <a:t>13.11.2017</a:t>
            </a:fld>
            <a:endParaRPr lang="tr-TR"/>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F9CE1FEC-D279-42E8-A44A-2085FFE00E64}" type="slidenum">
              <a:rPr lang="tr-TR" smtClean="0"/>
              <a:pPr/>
              <a:t>‹#›</a:t>
            </a:fld>
            <a:endParaRPr lang="tr-TR"/>
          </a:p>
        </p:txBody>
      </p:sp>
    </p:spTree>
    <p:extLst>
      <p:ext uri="{BB962C8B-B14F-4D97-AF65-F5344CB8AC3E}">
        <p14:creationId xmlns:p14="http://schemas.microsoft.com/office/powerpoint/2010/main" val="3345607209"/>
      </p:ext>
    </p:extLst>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 id="2147483732" r:id="rId12"/>
    <p:sldLayoutId id="2147483733" r:id="rId13"/>
    <p:sldLayoutId id="2147483734" r:id="rId14"/>
    <p:sldLayoutId id="2147483735" r:id="rId15"/>
    <p:sldLayoutId id="2147483736" r:id="rId16"/>
    <p:sldLayoutId id="2147483737" r:id="rId17"/>
  </p:sldLayoutIdLst>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effectLst>
                  <a:outerShdw blurRad="38100" dist="38100" dir="2700000" algn="tl">
                    <a:srgbClr val="000000">
                      <a:alpha val="43137"/>
                    </a:srgbClr>
                  </a:outerShdw>
                </a:effectLst>
              </a:rPr>
              <a:t>Tebligatın Konusu</a:t>
            </a:r>
            <a:endParaRPr lang="tr-TR" b="1" dirty="0">
              <a:solidFill>
                <a:srgbClr val="FF0000"/>
              </a:solidFill>
              <a:effectLst>
                <a:outerShdw blurRad="38100" dist="38100" dir="2700000" algn="tl">
                  <a:srgbClr val="000000">
                    <a:alpha val="43137"/>
                  </a:srgbClr>
                </a:outerShdw>
              </a:effectLst>
            </a:endParaRPr>
          </a:p>
        </p:txBody>
      </p:sp>
      <p:sp>
        <p:nvSpPr>
          <p:cNvPr id="3" name="2 İçerik Yer Tutucusu"/>
          <p:cNvSpPr>
            <a:spLocks noGrp="1"/>
          </p:cNvSpPr>
          <p:nvPr>
            <p:ph idx="1"/>
          </p:nvPr>
        </p:nvSpPr>
        <p:spPr>
          <a:xfrm>
            <a:off x="323528" y="-33887"/>
            <a:ext cx="9144000" cy="5517232"/>
          </a:xfrm>
        </p:spPr>
        <p:txBody>
          <a:bodyPr>
            <a:normAutofit/>
          </a:bodyPr>
          <a:lstStyle/>
          <a:p>
            <a:endParaRPr lang="tr-TR" dirty="0" smtClean="0"/>
          </a:p>
          <a:p>
            <a:r>
              <a:rPr lang="tr-TR" dirty="0" smtClean="0"/>
              <a:t>Tebligatın konusu tebliği çıkaran merciin muhataba bildirilmesini istediği bir evraktır. </a:t>
            </a:r>
          </a:p>
          <a:p>
            <a:r>
              <a:rPr lang="tr-TR" dirty="0" smtClean="0"/>
              <a:t>Tebliğ edilecek evrak farklı türlerde olabilir. </a:t>
            </a:r>
          </a:p>
          <a:p>
            <a:r>
              <a:rPr lang="tr-TR" dirty="0" smtClean="0"/>
              <a:t>Tebligat konusu evrak bir dava dilekçesi veya bir ödeme emri niteliğinde ise burada sadece bir bildirimde bulunulması söz konusu olduğu için evrak muhakkak tebliğ mazbatalı kapalı bir zarf içinde gönderilir.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solidFill>
                  <a:srgbClr val="FF0000"/>
                </a:solidFill>
                <a:effectLst>
                  <a:outerShdw blurRad="38100" dist="38100" dir="2700000" algn="tl">
                    <a:srgbClr val="000000">
                      <a:alpha val="43137"/>
                    </a:srgbClr>
                  </a:outerShdw>
                </a:effectLst>
              </a:rPr>
              <a:t>Tebligatın Yapılacağı Zaman </a:t>
            </a:r>
            <a:endParaRPr lang="tr-TR" dirty="0">
              <a:solidFill>
                <a:srgbClr val="FF0000"/>
              </a:solidFill>
              <a:effectLst>
                <a:outerShdw blurRad="38100" dist="38100" dir="2700000" algn="tl">
                  <a:srgbClr val="000000">
                    <a:alpha val="43137"/>
                  </a:srgbClr>
                </a:outerShdw>
              </a:effectLst>
            </a:endParaRPr>
          </a:p>
        </p:txBody>
      </p:sp>
      <p:sp>
        <p:nvSpPr>
          <p:cNvPr id="3" name="2 İçerik Yer Tutucusu"/>
          <p:cNvSpPr>
            <a:spLocks noGrp="1"/>
          </p:cNvSpPr>
          <p:nvPr>
            <p:ph idx="1"/>
          </p:nvPr>
        </p:nvSpPr>
        <p:spPr>
          <a:xfrm>
            <a:off x="0" y="-315416"/>
            <a:ext cx="9144000" cy="6984776"/>
          </a:xfrm>
        </p:spPr>
        <p:txBody>
          <a:bodyPr>
            <a:normAutofit/>
          </a:bodyPr>
          <a:lstStyle/>
          <a:p>
            <a:r>
              <a:rPr lang="tr-TR" dirty="0" smtClean="0"/>
              <a:t>Tebligatın muhatabına en kısa zamanda ulaşması düşüncesinden hareketle HMK ile Tebligat Kanunu’nda yapılan son değişiklikler neticesinde tebliğ yapılacak zaman bakımından geçmişte söz konusu olan sınırlama artık kaldırılmıştır. </a:t>
            </a:r>
          </a:p>
          <a:p>
            <a:r>
              <a:rPr lang="tr-TR" dirty="0" smtClean="0"/>
              <a:t>Yine </a:t>
            </a:r>
            <a:r>
              <a:rPr lang="tr-TR" dirty="0" smtClean="0"/>
              <a:t>resmi ve adli tatil günlerinde, dini ve milli bayramlarda, hafta sonlarında tebligat yapılabilecektir. </a:t>
            </a:r>
          </a:p>
          <a:p>
            <a:r>
              <a:rPr lang="tr-TR" dirty="0" smtClean="0"/>
              <a:t>Diğer bir deyişle günümüzde yürürlükte olan mevzuata göre tebligatın yılın 365 günü, günün de 24 saati yapılması artık olanaklıdır. </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solidFill>
                  <a:srgbClr val="FF0000"/>
                </a:solidFill>
                <a:effectLst>
                  <a:outerShdw blurRad="38100" dist="38100" dir="2700000" algn="tl">
                    <a:srgbClr val="000000">
                      <a:alpha val="43137"/>
                    </a:srgbClr>
                  </a:outerShdw>
                </a:effectLst>
              </a:rPr>
              <a:t>Tebligatın Yapılacağı Yer-1 </a:t>
            </a:r>
            <a:endParaRPr lang="tr-TR" dirty="0">
              <a:solidFill>
                <a:srgbClr val="FF0000"/>
              </a:solidFill>
              <a:effectLst>
                <a:outerShdw blurRad="38100" dist="38100" dir="2700000" algn="tl">
                  <a:srgbClr val="000000">
                    <a:alpha val="43137"/>
                  </a:srgbClr>
                </a:outerShdw>
              </a:effectLst>
            </a:endParaRPr>
          </a:p>
        </p:txBody>
      </p:sp>
      <p:sp>
        <p:nvSpPr>
          <p:cNvPr id="3" name="2 İçerik Yer Tutucusu"/>
          <p:cNvSpPr>
            <a:spLocks noGrp="1"/>
          </p:cNvSpPr>
          <p:nvPr>
            <p:ph idx="1"/>
          </p:nvPr>
        </p:nvSpPr>
        <p:spPr>
          <a:xfrm>
            <a:off x="0" y="1600200"/>
            <a:ext cx="9144000" cy="5257800"/>
          </a:xfrm>
        </p:spPr>
        <p:txBody>
          <a:bodyPr>
            <a:normAutofit/>
          </a:bodyPr>
          <a:lstStyle/>
          <a:p>
            <a:r>
              <a:rPr lang="tr-TR" dirty="0" smtClean="0"/>
              <a:t>7201 sayılı Tebligat Kanunu uyarınca </a:t>
            </a:r>
            <a:r>
              <a:rPr lang="tr-TR" u="sng" dirty="0" smtClean="0"/>
              <a:t>kural</a:t>
            </a:r>
            <a:r>
              <a:rPr lang="tr-TR" dirty="0" smtClean="0"/>
              <a:t> </a:t>
            </a:r>
            <a:r>
              <a:rPr lang="tr-TR" b="1" dirty="0" smtClean="0"/>
              <a:t>tebligatın muhataba adresinde yapılması</a:t>
            </a:r>
            <a:r>
              <a:rPr lang="tr-TR" dirty="0" smtClean="0"/>
              <a:t>dır.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solidFill>
                  <a:srgbClr val="FF0000"/>
                </a:solidFill>
                <a:effectLst>
                  <a:outerShdw blurRad="38100" dist="38100" dir="2700000" algn="tl">
                    <a:srgbClr val="000000">
                      <a:alpha val="43137"/>
                    </a:srgbClr>
                  </a:outerShdw>
                </a:effectLst>
              </a:rPr>
              <a:t>Tebligatın Yapılacağı </a:t>
            </a:r>
            <a:r>
              <a:rPr lang="tr-TR" b="1" dirty="0" err="1" smtClean="0">
                <a:solidFill>
                  <a:srgbClr val="FF0000"/>
                </a:solidFill>
                <a:effectLst>
                  <a:outerShdw blurRad="38100" dist="38100" dir="2700000" algn="tl">
                    <a:srgbClr val="000000">
                      <a:alpha val="43137"/>
                    </a:srgbClr>
                  </a:outerShdw>
                </a:effectLst>
              </a:rPr>
              <a:t>YeR</a:t>
            </a:r>
            <a:endParaRPr lang="tr-TR" dirty="0">
              <a:solidFill>
                <a:srgbClr val="FF0000"/>
              </a:solidFill>
              <a:effectLst>
                <a:outerShdw blurRad="38100" dist="38100" dir="2700000" algn="tl">
                  <a:srgbClr val="000000">
                    <a:alpha val="43137"/>
                  </a:srgbClr>
                </a:outerShdw>
              </a:effectLst>
            </a:endParaRPr>
          </a:p>
        </p:txBody>
      </p:sp>
      <p:sp>
        <p:nvSpPr>
          <p:cNvPr id="3" name="2 İçerik Yer Tutucusu"/>
          <p:cNvSpPr>
            <a:spLocks noGrp="1"/>
          </p:cNvSpPr>
          <p:nvPr>
            <p:ph idx="1"/>
          </p:nvPr>
        </p:nvSpPr>
        <p:spPr>
          <a:xfrm>
            <a:off x="0" y="10826"/>
            <a:ext cx="9144000" cy="5257800"/>
          </a:xfrm>
        </p:spPr>
        <p:txBody>
          <a:bodyPr>
            <a:normAutofit/>
          </a:bodyPr>
          <a:lstStyle/>
          <a:p>
            <a:r>
              <a:rPr lang="tr-TR" dirty="0" smtClean="0"/>
              <a:t>Tebligat hukukunda adres yerleşim yeri (ikametgah) kavramının yanında iş yeri ve mesken kavramlarını da kapsar. </a:t>
            </a:r>
          </a:p>
          <a:p>
            <a:r>
              <a:rPr lang="tr-TR" dirty="0" smtClean="0"/>
              <a:t>Adreste tebligat kuralının uygulanması bakımından adres kavramı ile muhatabın bilinen son adresi kast edilir. </a:t>
            </a:r>
          </a:p>
          <a:p>
            <a:r>
              <a:rPr lang="tr-TR" dirty="0" smtClean="0"/>
              <a:t>Tebligat muhatabın bilinen son adreslerinden herhangi birine yapılabilir.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33400" y="-2115616"/>
            <a:ext cx="6554867" cy="8856984"/>
          </a:xfrm>
        </p:spPr>
        <p:txBody>
          <a:bodyPr>
            <a:normAutofit/>
          </a:bodyPr>
          <a:lstStyle/>
          <a:p>
            <a:endParaRPr lang="tr-TR" dirty="0">
              <a:solidFill>
                <a:srgbClr val="FF0000"/>
              </a:solidFill>
              <a:effectLst>
                <a:outerShdw blurRad="38100" dist="38100" dir="2700000" algn="tl">
                  <a:srgbClr val="000000">
                    <a:alpha val="43137"/>
                  </a:srgbClr>
                </a:outerShdw>
              </a:effectLst>
            </a:endParaRPr>
          </a:p>
        </p:txBody>
      </p:sp>
      <p:sp>
        <p:nvSpPr>
          <p:cNvPr id="3" name="2 İçerik Yer Tutucusu"/>
          <p:cNvSpPr>
            <a:spLocks noGrp="1"/>
          </p:cNvSpPr>
          <p:nvPr>
            <p:ph idx="1"/>
          </p:nvPr>
        </p:nvSpPr>
        <p:spPr>
          <a:xfrm>
            <a:off x="0" y="1600200"/>
            <a:ext cx="9144000" cy="5257800"/>
          </a:xfrm>
        </p:spPr>
        <p:txBody>
          <a:bodyPr>
            <a:normAutofit/>
          </a:bodyPr>
          <a:lstStyle/>
          <a:p>
            <a:r>
              <a:rPr lang="tr-TR" dirty="0" smtClean="0"/>
              <a:t>Muhatabın bilinen en son adresi muhatabın kendi başvurusu veya davacı ve alacaklı gibi ilgililerin bildirmesi üzerine yahut tebligat çıkaran merci tarafından mevcut belgelerden hareketle, bir soruşturma neticesinde ya da başka herhangi bir şekilde belirlenebilir.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solidFill>
                  <a:srgbClr val="FF0000"/>
                </a:solidFill>
                <a:effectLst>
                  <a:outerShdw blurRad="38100" dist="38100" dir="2700000" algn="tl">
                    <a:srgbClr val="000000">
                      <a:alpha val="43137"/>
                    </a:srgbClr>
                  </a:outerShdw>
                </a:effectLst>
              </a:rPr>
              <a:t>Tebligat Çıkarmaya Yetkili Merciler </a:t>
            </a:r>
            <a:endParaRPr lang="tr-TR" dirty="0">
              <a:solidFill>
                <a:srgbClr val="FF0000"/>
              </a:solidFill>
              <a:effectLst>
                <a:outerShdw blurRad="38100" dist="38100" dir="2700000" algn="tl">
                  <a:srgbClr val="000000">
                    <a:alpha val="43137"/>
                  </a:srgbClr>
                </a:outerShdw>
              </a:effectLst>
            </a:endParaRPr>
          </a:p>
        </p:txBody>
      </p:sp>
      <p:sp>
        <p:nvSpPr>
          <p:cNvPr id="3" name="2 İçerik Yer Tutucusu"/>
          <p:cNvSpPr>
            <a:spLocks noGrp="1"/>
          </p:cNvSpPr>
          <p:nvPr>
            <p:ph idx="1"/>
          </p:nvPr>
        </p:nvSpPr>
        <p:spPr>
          <a:xfrm>
            <a:off x="457200" y="0"/>
            <a:ext cx="8435280" cy="6597352"/>
          </a:xfrm>
        </p:spPr>
        <p:txBody>
          <a:bodyPr>
            <a:normAutofit/>
          </a:bodyPr>
          <a:lstStyle/>
          <a:p>
            <a:r>
              <a:rPr lang="tr-TR" b="1" dirty="0" smtClean="0"/>
              <a:t>Tebligat Kanunu hükümlerine göre tebligat çıkarmaya yetkili merciler </a:t>
            </a:r>
            <a:r>
              <a:rPr lang="tr-TR" dirty="0" smtClean="0"/>
              <a:t>söz konusu yasanın 1. maddesinde sınırlı sayıda gösterilmiş olup bunlar:</a:t>
            </a:r>
          </a:p>
          <a:p>
            <a:pPr marL="514350" indent="-514350">
              <a:buFont typeface="+mj-lt"/>
              <a:buAutoNum type="arabicPeriod"/>
            </a:pPr>
            <a:r>
              <a:rPr lang="tr-TR" b="1" dirty="0" smtClean="0"/>
              <a:t> </a:t>
            </a:r>
            <a:r>
              <a:rPr lang="tr-TR" b="1" dirty="0" err="1" smtClean="0"/>
              <a:t>kazai</a:t>
            </a:r>
            <a:r>
              <a:rPr lang="tr-TR" b="1" dirty="0" smtClean="0"/>
              <a:t>-yargısal merciler</a:t>
            </a:r>
            <a:r>
              <a:rPr lang="tr-TR" dirty="0" smtClean="0"/>
              <a:t> (mahkemeler ve icra daireleri gibi),</a:t>
            </a:r>
          </a:p>
          <a:p>
            <a:pPr marL="514350" indent="-514350">
              <a:buFont typeface="+mj-lt"/>
              <a:buAutoNum type="arabicPeriod"/>
            </a:pPr>
            <a:r>
              <a:rPr lang="tr-TR" dirty="0" smtClean="0"/>
              <a:t> </a:t>
            </a:r>
            <a:r>
              <a:rPr lang="tr-TR" b="1" dirty="0" smtClean="0"/>
              <a:t>5018 sayılı Kamu Malî Yönetimi ve Kontrol Kanunu’nda belirtilen çeşitli merciler </a:t>
            </a:r>
            <a:r>
              <a:rPr lang="tr-TR" dirty="0" smtClean="0"/>
              <a:t>(yasaya ekli I, II, III ve IV sayılı cetvellerde sayılan genel bütçe kapsamındaki kamu idareleri, özel bütçeli idareler, düzenleyici ve denetleyici kurumlar, sosyal güvenlik kurumları ve yerel yönetimler) ile</a:t>
            </a:r>
          </a:p>
          <a:p>
            <a:pPr marL="514350" indent="-514350">
              <a:buFont typeface="+mj-lt"/>
              <a:buAutoNum type="arabicPeriod"/>
            </a:pPr>
            <a:r>
              <a:rPr lang="tr-TR" dirty="0" smtClean="0"/>
              <a:t> </a:t>
            </a:r>
            <a:r>
              <a:rPr lang="tr-TR" b="1" dirty="0" smtClean="0"/>
              <a:t>barolar</a:t>
            </a:r>
            <a:r>
              <a:rPr lang="tr-TR" dirty="0" smtClean="0"/>
              <a:t> ve</a:t>
            </a:r>
          </a:p>
          <a:p>
            <a:pPr marL="514350" indent="-514350">
              <a:buFont typeface="+mj-lt"/>
              <a:buAutoNum type="arabicPeriod"/>
            </a:pPr>
            <a:r>
              <a:rPr lang="tr-TR" b="1" dirty="0" smtClean="0"/>
              <a:t> </a:t>
            </a:r>
            <a:r>
              <a:rPr lang="tr-TR" b="1" dirty="0" smtClean="0"/>
              <a:t>noterler</a:t>
            </a:r>
            <a:r>
              <a:rPr lang="tr-TR" dirty="0" smtClean="0"/>
              <a:t>den</a:t>
            </a:r>
          </a:p>
          <a:p>
            <a:pPr marL="514350" indent="-514350">
              <a:buFont typeface="+mj-lt"/>
              <a:buAutoNum type="arabicPeriod"/>
            </a:pPr>
            <a:endParaRPr lang="tr-TR" dirty="0"/>
          </a:p>
          <a:p>
            <a:pPr marL="514350" indent="-514350">
              <a:buFont typeface="+mj-lt"/>
              <a:buAutoNum type="arabicPeriod"/>
            </a:pPr>
            <a:endParaRPr lang="tr-TR" dirty="0" smtClean="0"/>
          </a:p>
          <a:p>
            <a:pPr>
              <a:buNone/>
            </a:pPr>
            <a:r>
              <a:rPr lang="tr-TR" dirty="0" smtClean="0"/>
              <a:t> oluşur.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solidFill>
                  <a:srgbClr val="FF0000"/>
                </a:solidFill>
                <a:effectLst>
                  <a:outerShdw blurRad="38100" dist="38100" dir="2700000" algn="tl">
                    <a:srgbClr val="000000">
                      <a:alpha val="43137"/>
                    </a:srgbClr>
                  </a:outerShdw>
                </a:effectLst>
              </a:rPr>
              <a:t>Tebligatın Yapılabileceği </a:t>
            </a:r>
            <a:r>
              <a:rPr lang="tr-TR" b="1" dirty="0" err="1" smtClean="0">
                <a:solidFill>
                  <a:srgbClr val="FF0000"/>
                </a:solidFill>
                <a:effectLst>
                  <a:outerShdw blurRad="38100" dist="38100" dir="2700000" algn="tl">
                    <a:srgbClr val="000000">
                      <a:alpha val="43137"/>
                    </a:srgbClr>
                  </a:outerShdw>
                </a:effectLst>
              </a:rPr>
              <a:t>KişileR</a:t>
            </a:r>
            <a:r>
              <a:rPr lang="tr-TR" b="1" dirty="0" smtClean="0">
                <a:solidFill>
                  <a:srgbClr val="FF0000"/>
                </a:solidFill>
                <a:effectLst>
                  <a:outerShdw blurRad="38100" dist="38100" dir="2700000" algn="tl">
                    <a:srgbClr val="000000">
                      <a:alpha val="43137"/>
                    </a:srgbClr>
                  </a:outerShdw>
                </a:effectLst>
              </a:rPr>
              <a:t> </a:t>
            </a:r>
            <a:endParaRPr lang="tr-TR" dirty="0">
              <a:solidFill>
                <a:srgbClr val="FF0000"/>
              </a:solidFill>
              <a:effectLst>
                <a:outerShdw blurRad="38100" dist="38100" dir="2700000" algn="tl">
                  <a:srgbClr val="000000">
                    <a:alpha val="43137"/>
                  </a:srgbClr>
                </a:outerShdw>
              </a:effectLst>
            </a:endParaRPr>
          </a:p>
        </p:txBody>
      </p:sp>
      <p:sp>
        <p:nvSpPr>
          <p:cNvPr id="3" name="2 İçerik Yer Tutucusu"/>
          <p:cNvSpPr>
            <a:spLocks noGrp="1"/>
          </p:cNvSpPr>
          <p:nvPr>
            <p:ph idx="1"/>
          </p:nvPr>
        </p:nvSpPr>
        <p:spPr/>
        <p:txBody>
          <a:bodyPr>
            <a:normAutofit/>
          </a:bodyPr>
          <a:lstStyle/>
          <a:p>
            <a:r>
              <a:rPr lang="tr-TR" dirty="0" smtClean="0"/>
              <a:t>Tebligat </a:t>
            </a:r>
            <a:r>
              <a:rPr lang="tr-TR" b="1" dirty="0" smtClean="0"/>
              <a:t>muhataba</a:t>
            </a:r>
            <a:r>
              <a:rPr lang="tr-TR" dirty="0" smtClean="0"/>
              <a:t> veya </a:t>
            </a:r>
            <a:r>
              <a:rPr lang="tr-TR" b="1" dirty="0" smtClean="0"/>
              <a:t>muhatap adına tebliği kabule yetkili kişilere</a:t>
            </a:r>
            <a:r>
              <a:rPr lang="tr-TR" dirty="0" smtClean="0"/>
              <a:t> yapılır. </a:t>
            </a:r>
          </a:p>
          <a:p>
            <a:r>
              <a:rPr lang="tr-TR" dirty="0" smtClean="0"/>
              <a:t>Kanuna göre tebligatın adına çıkarıldığı kişiye muhatap adı verilir. </a:t>
            </a:r>
          </a:p>
          <a:p>
            <a:r>
              <a:rPr lang="tr-TR" dirty="0" smtClean="0"/>
              <a:t>Tebligatın muhatabı gerçek veya tüzel kişi olabilir.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endParaRPr lang="tr-TR" dirty="0">
              <a:solidFill>
                <a:srgbClr val="FF0000"/>
              </a:solidFill>
              <a:effectLst>
                <a:outerShdw blurRad="38100" dist="38100" dir="2700000" algn="tl">
                  <a:srgbClr val="000000">
                    <a:alpha val="43137"/>
                  </a:srgbClr>
                </a:outerShdw>
              </a:effectLst>
            </a:endParaRPr>
          </a:p>
        </p:txBody>
      </p:sp>
      <p:sp>
        <p:nvSpPr>
          <p:cNvPr id="3" name="2 İçerik Yer Tutucusu"/>
          <p:cNvSpPr>
            <a:spLocks noGrp="1"/>
          </p:cNvSpPr>
          <p:nvPr>
            <p:ph idx="1"/>
          </p:nvPr>
        </p:nvSpPr>
        <p:spPr>
          <a:xfrm>
            <a:off x="0" y="1600200"/>
            <a:ext cx="9144000" cy="5257800"/>
          </a:xfrm>
        </p:spPr>
        <p:txBody>
          <a:bodyPr>
            <a:normAutofit/>
          </a:bodyPr>
          <a:lstStyle/>
          <a:p>
            <a:r>
              <a:rPr lang="tr-TR" dirty="0" smtClean="0"/>
              <a:t>Gerçek kişi olan muhatabın fiil ehliyetini haiz bir kişi (ayırt etme gücüne sahip ve ergin olan, kısıtlı olmayan) olması durumunda tebligat kural olarak muhatabın kendisine yapılır.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endParaRPr lang="tr-TR" dirty="0">
              <a:solidFill>
                <a:srgbClr val="FF0000"/>
              </a:solidFill>
              <a:effectLst>
                <a:outerShdw blurRad="38100" dist="38100" dir="2700000" algn="tl">
                  <a:srgbClr val="000000">
                    <a:alpha val="43137"/>
                  </a:srgbClr>
                </a:outerShdw>
              </a:effectLst>
            </a:endParaRPr>
          </a:p>
        </p:txBody>
      </p:sp>
      <p:sp>
        <p:nvSpPr>
          <p:cNvPr id="3" name="2 İçerik Yer Tutucusu"/>
          <p:cNvSpPr>
            <a:spLocks noGrp="1"/>
          </p:cNvSpPr>
          <p:nvPr>
            <p:ph idx="1"/>
          </p:nvPr>
        </p:nvSpPr>
        <p:spPr>
          <a:xfrm>
            <a:off x="0" y="692696"/>
            <a:ext cx="9144000" cy="6165304"/>
          </a:xfrm>
        </p:spPr>
        <p:txBody>
          <a:bodyPr>
            <a:normAutofit/>
          </a:bodyPr>
          <a:lstStyle/>
          <a:p>
            <a:r>
              <a:rPr lang="tr-TR" dirty="0" smtClean="0"/>
              <a:t>Muhatabın tebligat adresinde olmakla birlikte sadece tebliğin yapılacağı sırada orada bulunmadığı tespit edilirse tebligat kanunda muhatap adına tebligatı kabul hususunda yetkili kılınmış kişilere kanunda öngörülen sıralamaya uyulmak suretiyle de yapılabilir.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a:xfrm>
            <a:off x="1259632" y="476672"/>
            <a:ext cx="6554867" cy="3767670"/>
          </a:xfrm>
        </p:spPr>
        <p:txBody>
          <a:bodyPr>
            <a:normAutofit/>
          </a:bodyPr>
          <a:lstStyle/>
          <a:p>
            <a:r>
              <a:rPr lang="tr-TR" dirty="0"/>
              <a:t>Tüzel kişiler adına çıkarılacak tebligatın ise bu kişileri kanunen temsil etmeye yetkili tüzel kişi organlarını oluşturan gerçek kişilere yapılması gerekir. </a:t>
            </a:r>
          </a:p>
          <a:p>
            <a:r>
              <a:rPr lang="tr-TR" dirty="0"/>
              <a:t>Bir vekil vasıtasıyla takip edilen davalarda ise tebliğin muhatabı kural olarak vekil olur ve böyle davalarda tebligat müvekkil yerine vekile </a:t>
            </a:r>
            <a:r>
              <a:rPr lang="tr-TR" dirty="0" smtClean="0"/>
              <a:t>yapılır</a:t>
            </a:r>
            <a:endParaRPr lang="tr-TR" dirty="0"/>
          </a:p>
          <a:p>
            <a:r>
              <a:rPr lang="tr-TR" dirty="0" smtClean="0"/>
              <a:t>. </a:t>
            </a:r>
            <a:endParaRPr lang="tr-TR" dirty="0"/>
          </a:p>
        </p:txBody>
      </p:sp>
    </p:spTree>
    <p:extLst>
      <p:ext uri="{BB962C8B-B14F-4D97-AF65-F5344CB8AC3E}">
        <p14:creationId xmlns:p14="http://schemas.microsoft.com/office/powerpoint/2010/main" val="1489092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t>Muhatabın fiil ehliyetine sahip olmaması durumunda ise tebligatın muhatabı kural olarak bu kişilerin kanuni temsilcileri olur ve tebligatın veli veya vasi konumundaki bu kişilere yapılması gerekir. </a:t>
            </a:r>
          </a:p>
        </p:txBody>
      </p:sp>
    </p:spTree>
    <p:extLst>
      <p:ext uri="{BB962C8B-B14F-4D97-AF65-F5344CB8AC3E}">
        <p14:creationId xmlns:p14="http://schemas.microsoft.com/office/powerpoint/2010/main" val="28646549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a:xfrm>
            <a:off x="0" y="0"/>
            <a:ext cx="9144000" cy="6858000"/>
          </a:xfrm>
        </p:spPr>
        <p:txBody>
          <a:bodyPr>
            <a:normAutofit/>
          </a:bodyPr>
          <a:lstStyle/>
          <a:p>
            <a:pPr marL="0" indent="0">
              <a:buNone/>
            </a:pPr>
            <a:endParaRPr lang="tr-TR" dirty="0"/>
          </a:p>
          <a:p>
            <a:r>
              <a:rPr lang="tr-TR" dirty="0" smtClean="0"/>
              <a:t>Tüzel </a:t>
            </a:r>
            <a:r>
              <a:rPr lang="tr-TR" dirty="0" smtClean="0"/>
              <a:t>kişilerin memur ve müstahdemleri, eratın kıta kumandanı veya müessese amiri gibi en yakın üstü ile koşullar mevcut olduğunda nöbetçi amiri veya subayı, muhatap ile aynı konutta oturan kişiler veya muhatabın hizmetçileri, belli bir yerde devamlı olarak mesken veya sanatını icra eden muhatabın daimi memur veya müstahdemleri ile bu kişi meslek ve sanatını evinde icra ediyorsa bu kişinin memur ya da müstahdemleri, muhatabın otel, hastane, tedavi veya istirahat evi, fabrika, okul, öğrenci yurdu gibi içine kolayca girilemeyen ve arananın kolayca bulunmasının mümkün olmadığı yerlerde bulunması durumunda yasadaki şartların mevcudiyeti halinde bu yerleri idare </a:t>
            </a:r>
            <a:r>
              <a:rPr lang="tr-TR" dirty="0" smtClean="0"/>
              <a:t>edenler </a:t>
            </a:r>
            <a:r>
              <a:rPr lang="tr-TR" dirty="0" smtClean="0"/>
              <a:t>ya da kısım amirleri bu bağlamda sayılabilir. </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Tebligatın Yapılabileceği Kişiler</a:t>
            </a:r>
            <a:endParaRPr lang="tr-TR" dirty="0"/>
          </a:p>
        </p:txBody>
      </p:sp>
      <p:sp>
        <p:nvSpPr>
          <p:cNvPr id="3" name="2 İçerik Yer Tutucusu"/>
          <p:cNvSpPr>
            <a:spLocks noGrp="1"/>
          </p:cNvSpPr>
          <p:nvPr>
            <p:ph idx="1"/>
          </p:nvPr>
        </p:nvSpPr>
        <p:spPr/>
        <p:txBody>
          <a:bodyPr>
            <a:normAutofit/>
          </a:bodyPr>
          <a:lstStyle/>
          <a:p>
            <a:r>
              <a:rPr lang="tr-TR" dirty="0" smtClean="0"/>
              <a:t>Muhatap adına tebligatı kendisine kanunen tebligat yapılabilecek kişiler kanunda öngörülen yaş ve ehliyet şartlarını taşımalıdır. </a:t>
            </a:r>
          </a:p>
          <a:p>
            <a:r>
              <a:rPr lang="tr-TR" dirty="0" smtClean="0"/>
              <a:t>Burada aranan yaş şartı erginlik, ehliyet ise ayırt etme gücüne sahip olmaktan biraz farklıdır. Son olarak muhatap adına kendisine tebligat yapılabilecek kişiler ile muhatap arasında bir husumet olmamalı, çıkar çatışması bulunmamalıdır. </a:t>
            </a:r>
            <a:endParaRPr lang="tr-TR" dirty="0"/>
          </a:p>
        </p:txBody>
      </p:sp>
    </p:spTree>
  </p:cSld>
  <p:clrMapOvr>
    <a:masterClrMapping/>
  </p:clrMapOvr>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326</TotalTime>
  <Words>633</Words>
  <Application>Microsoft Office PowerPoint</Application>
  <PresentationFormat>Ekran Gösterisi (4:3)</PresentationFormat>
  <Paragraphs>40</Paragraphs>
  <Slides>13</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13</vt:i4>
      </vt:variant>
    </vt:vector>
  </HeadingPairs>
  <TitlesOfParts>
    <vt:vector size="16" baseType="lpstr">
      <vt:lpstr>Century Gothic</vt:lpstr>
      <vt:lpstr>Wingdings 3</vt:lpstr>
      <vt:lpstr>Dilim</vt:lpstr>
      <vt:lpstr>Tebligatın Konusu</vt:lpstr>
      <vt:lpstr>Tebligat Çıkarmaya Yetkili Merciler </vt:lpstr>
      <vt:lpstr>Tebligatın Yapılabileceği KişileR </vt:lpstr>
      <vt:lpstr>PowerPoint Sunusu</vt:lpstr>
      <vt:lpstr>PowerPoint Sunusu</vt:lpstr>
      <vt:lpstr>PowerPoint Sunusu</vt:lpstr>
      <vt:lpstr>PowerPoint Sunusu</vt:lpstr>
      <vt:lpstr>PowerPoint Sunusu</vt:lpstr>
      <vt:lpstr>Tebligatın Yapılabileceği Kişiler</vt:lpstr>
      <vt:lpstr>Tebligatın Yapılacağı Zaman </vt:lpstr>
      <vt:lpstr>Tebligatın Yapılacağı Yer-1 </vt:lpstr>
      <vt:lpstr>Tebligatın Yapılacağı YeR</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ADUZEP  Adalet Uzaktan Önlisans Programı 2013-2014  Eğitim-Öğretim Yılı Yargı Örgütü Dersleri</dc:title>
  <dc:creator>hakan</dc:creator>
  <cp:lastModifiedBy>Pelin Atila Yoruk</cp:lastModifiedBy>
  <cp:revision>45</cp:revision>
  <dcterms:created xsi:type="dcterms:W3CDTF">2013-09-24T13:25:28Z</dcterms:created>
  <dcterms:modified xsi:type="dcterms:W3CDTF">2017-11-13T17:57:48Z</dcterms:modified>
</cp:coreProperties>
</file>