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2"/>
  </p:notesMasterIdLst>
  <p:sldIdLst>
    <p:sldId id="1082" r:id="rId4"/>
    <p:sldId id="1083" r:id="rId5"/>
    <p:sldId id="1084" r:id="rId6"/>
    <p:sldId id="1085" r:id="rId7"/>
    <p:sldId id="1086" r:id="rId8"/>
    <p:sldId id="1087" r:id="rId9"/>
    <p:sldId id="1088" r:id="rId10"/>
    <p:sldId id="1089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64" autoAdjust="0"/>
    <p:restoredTop sz="91471" autoAdjust="0"/>
  </p:normalViewPr>
  <p:slideViewPr>
    <p:cSldViewPr snapToGrid="0">
      <p:cViewPr varScale="1">
        <p:scale>
          <a:sx n="81" d="100"/>
          <a:sy n="81" d="100"/>
        </p:scale>
        <p:origin x="1068" y="78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2/28/2020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0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</p:spPr>
        <p:txBody>
          <a:bodyPr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23 Veri Yer Tutucusu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9 Altbilgi Yer Tutucusu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21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5FF2533-60F3-4F8B-9564-5CB847748479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97446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  <p:sldLayoutId id="2147483697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450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Yapı Hasarları ve Kusurlarının Analizi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Prof. Dr. </a:t>
            </a: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Mustafa TOMBUL</a:t>
            </a:r>
          </a:p>
          <a:p>
            <a:pPr algn="ctr">
              <a:spcAft>
                <a:spcPts val="0"/>
              </a:spcAft>
            </a:pPr>
            <a:r>
              <a:rPr lang="tr-TR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  <a:endParaRPr lang="tr-T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0" y="432851"/>
            <a:ext cx="8143689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800" b="1" dirty="0" smtClean="0">
                <a:solidFill>
                  <a:srgbClr val="160093"/>
                </a:solidFill>
                <a:latin typeface="Arial"/>
                <a:ea typeface="ＭＳ Ｐゴシック" charset="0"/>
                <a:cs typeface="Arial"/>
              </a:rPr>
              <a:t>Giriş</a:t>
            </a:r>
            <a:endParaRPr lang="tr-TR" sz="2800" b="1" dirty="0">
              <a:solidFill>
                <a:srgbClr val="160093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489671" y="1140023"/>
            <a:ext cx="8143689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tabLst>
                <a:tab pos="255588" algn="l"/>
              </a:tabLst>
              <a:defRPr/>
            </a:pP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Sosyo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-ekonomik düzeyi gelişmekte olan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ülkemizde yapılaşma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sorunu neredeyse ülkemizin gelişim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süreciyle paralel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hareket etmektedir. Kırsal yapı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olarak nitelendirdiğimiz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mevcut yapı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stokumuz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çoğu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yığma olan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kargir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ve karkas sistemli, imar görmemiş ve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inşaat mühendisliği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hizmeti almamış yapılardan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oluşmaktadır. Bu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nedenle her depremde, kırsal yapılarda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önemli hasarlar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ve can kayıpları olmaktadır. Bu tür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yapılardaki deprem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hasarları kabaca “hafif”, “orta” ve “ağır”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olmak üzere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üç ana grupta toplanabilir. Bunlardan ağır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hasar görmüş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olanları onarılamaz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durumdadırlar. Bu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çalışmada ele alınan kırsal yapılar ülkemiz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yapı stokunun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büyük bir hacmini temsil ettiğinden,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herhangi bir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depremde bu tür yapılarda meydana gelen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kayıplarda büyük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boyutlarda olmaktadır. Bu kısımda, kırsal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yapı tiplerinde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rastlanan hasar türleri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sınıflandırılarak açıklanacaktır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Gülkan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ve Sucuoğlu, 1988). 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65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0" y="432851"/>
            <a:ext cx="8143689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800" b="1" dirty="0">
                <a:solidFill>
                  <a:srgbClr val="160093"/>
                </a:solidFill>
                <a:latin typeface="Arial"/>
                <a:ea typeface="ＭＳ Ｐゴシック" charset="0"/>
                <a:cs typeface="Arial"/>
              </a:rPr>
              <a:t>Yığma (</a:t>
            </a:r>
            <a:r>
              <a:rPr lang="tr-TR" sz="2800" b="1" dirty="0" err="1">
                <a:solidFill>
                  <a:srgbClr val="160093"/>
                </a:solidFill>
                <a:latin typeface="Arial"/>
                <a:ea typeface="ＭＳ Ｐゴシック" charset="0"/>
                <a:cs typeface="Arial"/>
              </a:rPr>
              <a:t>Kargir</a:t>
            </a:r>
            <a:r>
              <a:rPr lang="tr-TR" sz="2800" b="1" dirty="0">
                <a:solidFill>
                  <a:srgbClr val="160093"/>
                </a:solidFill>
                <a:latin typeface="Arial"/>
                <a:ea typeface="ＭＳ Ｐゴシック" charset="0"/>
                <a:cs typeface="Arial"/>
              </a:rPr>
              <a:t>) Yapı Hasarları</a:t>
            </a:r>
            <a:endParaRPr lang="tr-TR" sz="2800" b="1" dirty="0">
              <a:solidFill>
                <a:srgbClr val="160093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489671" y="1601687"/>
            <a:ext cx="8143689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tabLst>
                <a:tab pos="255588" algn="l"/>
              </a:tabLst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Bu güne kadar olagelen depremlerde,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yığma yapıların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%70 kadarı ağır hasar görmüştür. Az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hasarlı veya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tamamen hasarsız olarak bu depremleri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atlatan yapılar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ise en fazla %10 kadardır. Bu tür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yapılarda deprem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anında dış duvarlardan başlayan hasar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etkiyen deprem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kuvvetine göre bölme duvarlarını içine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alarak ilerler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Bu nedenle bütün duvarları taşıyıcı olarak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çalışan bu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yapı sisteminde hasar değerlendirmesi dış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duvarlara göre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yapılır. Duvarlarda oluşan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eğik kayma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çatlakları depremin yönünün duvarla paralel olduğunu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ifade eder. Eğer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deprem duvara dik olarak etki ediyorsa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köşe hasarları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ve duvar gövdesinde de yatay ve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düşey çatlaklar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ortaya çıkacak veya genişleyecektir. 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65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0" y="432851"/>
            <a:ext cx="8143689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800" b="1" dirty="0">
                <a:solidFill>
                  <a:srgbClr val="160093"/>
                </a:solidFill>
                <a:latin typeface="Arial"/>
                <a:ea typeface="ＭＳ Ｐゴシック" charset="0"/>
                <a:cs typeface="Arial"/>
              </a:rPr>
              <a:t>Yığma (</a:t>
            </a:r>
            <a:r>
              <a:rPr lang="tr-TR" sz="2800" b="1" dirty="0" err="1">
                <a:solidFill>
                  <a:srgbClr val="160093"/>
                </a:solidFill>
                <a:latin typeface="Arial"/>
                <a:ea typeface="ＭＳ Ｐゴシック" charset="0"/>
                <a:cs typeface="Arial"/>
              </a:rPr>
              <a:t>Kargir</a:t>
            </a:r>
            <a:r>
              <a:rPr lang="tr-TR" sz="2800" b="1" dirty="0">
                <a:solidFill>
                  <a:srgbClr val="160093"/>
                </a:solidFill>
                <a:latin typeface="Arial"/>
                <a:ea typeface="ＭＳ Ｐゴシック" charset="0"/>
                <a:cs typeface="Arial"/>
              </a:rPr>
              <a:t>) Yapı Hasarları</a:t>
            </a:r>
            <a:endParaRPr lang="tr-TR" sz="2800" b="1" dirty="0">
              <a:solidFill>
                <a:srgbClr val="160093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489671" y="1165188"/>
            <a:ext cx="814368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tabLst>
                <a:tab pos="255588" algn="l"/>
              </a:tabLst>
              <a:defRPr/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Hafif Hasarlı Yığma Yapılar: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Hafif hasarlı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yığma yapıların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en belirgin özelliği duvar sıvası çatlakları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ve pencere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kapı gibi boşluk içeren duvarlarda ise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boşluk kenarlarından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dışa doğru uzanan eğri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çatlaklardır. Yapıya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etkiyen deprem kuvvetlerinin yönünün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duvara paralel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olduğu durumlarda eğik çatlaklar, dik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olduğu durumlarda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yatay ve düşey çatlaklar oluşur.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Özellikle düşey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çatlaklar, köşe bölgelerinin (dik duvar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bağlantılı) birleştiği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kenarda ve duvarın orta kısmında yer alır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ve eğilme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çatlağı olarak adlandırılırlar. Tuğla ve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kerpiç yığma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duvarlarda ise dışa eğilme kendini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sıva dökülmesiyle gösterir. 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30042"/>
            <a:ext cx="8989620" cy="229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6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0" y="432851"/>
            <a:ext cx="8143689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800" b="1" dirty="0">
                <a:solidFill>
                  <a:srgbClr val="160093"/>
                </a:solidFill>
                <a:latin typeface="Arial"/>
                <a:ea typeface="ＭＳ Ｐゴシック" charset="0"/>
                <a:cs typeface="Arial"/>
              </a:rPr>
              <a:t>Yığma (</a:t>
            </a:r>
            <a:r>
              <a:rPr lang="tr-TR" sz="2800" b="1" dirty="0" err="1">
                <a:solidFill>
                  <a:srgbClr val="160093"/>
                </a:solidFill>
                <a:latin typeface="Arial"/>
                <a:ea typeface="ＭＳ Ｐゴシック" charset="0"/>
                <a:cs typeface="Arial"/>
              </a:rPr>
              <a:t>Kargir</a:t>
            </a:r>
            <a:r>
              <a:rPr lang="tr-TR" sz="2800" b="1" dirty="0">
                <a:solidFill>
                  <a:srgbClr val="160093"/>
                </a:solidFill>
                <a:latin typeface="Arial"/>
                <a:ea typeface="ＭＳ Ｐゴシック" charset="0"/>
                <a:cs typeface="Arial"/>
              </a:rPr>
              <a:t>) Yapı Hasarları</a:t>
            </a:r>
            <a:endParaRPr lang="tr-TR" sz="2800" b="1" dirty="0">
              <a:solidFill>
                <a:srgbClr val="160093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489671" y="1232437"/>
            <a:ext cx="8143689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tabLst>
                <a:tab pos="255588" algn="l"/>
              </a:tabLst>
              <a:defRPr/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Orta Hasarlı Yığma Yapılar: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Bu durum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hafif hasarlı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kısımda belirtilen çatlak genişliklerinin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büyümesi ve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sayılarının artmasıyla oluşur. Çamurla sıvalı taş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ve kerpiç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duvarlarda sıva dökülür, tuğla ve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briket duvarlarda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eğik çatlaklar briket ve tuğlaları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keser. Boşluklu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duvarlarda eğik çatlaklar yaygınlaşır.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Mevcut düşey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eğilme çatlakları genişler. Düzlem dışı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eğilmeye zorlanan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taş duvarlar ise şişer bazen de orta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kısmı dökülür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Hatıllı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duvarlarda ise hatıl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civarında dökülmeler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ayrılmalar görülebilir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6343"/>
            <a:ext cx="9144000" cy="237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8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0" y="432851"/>
            <a:ext cx="8143689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800" b="1" dirty="0">
                <a:solidFill>
                  <a:srgbClr val="160093"/>
                </a:solidFill>
                <a:latin typeface="Arial"/>
                <a:ea typeface="ＭＳ Ｐゴシック" charset="0"/>
                <a:cs typeface="Arial"/>
              </a:rPr>
              <a:t>Yığma (</a:t>
            </a:r>
            <a:r>
              <a:rPr lang="tr-TR" sz="2800" b="1" dirty="0" err="1">
                <a:solidFill>
                  <a:srgbClr val="160093"/>
                </a:solidFill>
                <a:latin typeface="Arial"/>
                <a:ea typeface="ＭＳ Ｐゴシック" charset="0"/>
                <a:cs typeface="Arial"/>
              </a:rPr>
              <a:t>Kargir</a:t>
            </a:r>
            <a:r>
              <a:rPr lang="tr-TR" sz="2800" b="1" dirty="0">
                <a:solidFill>
                  <a:srgbClr val="160093"/>
                </a:solidFill>
                <a:latin typeface="Arial"/>
                <a:ea typeface="ＭＳ Ｐゴシック" charset="0"/>
                <a:cs typeface="Arial"/>
              </a:rPr>
              <a:t>) Yapı Hasarları</a:t>
            </a:r>
            <a:endParaRPr lang="tr-TR" sz="2800" b="1" dirty="0">
              <a:solidFill>
                <a:srgbClr val="160093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489671" y="1206855"/>
            <a:ext cx="814368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tabLst>
                <a:tab pos="255588" algn="l"/>
              </a:tabLst>
              <a:defRPr/>
            </a:pP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Ağır Hasarlı Yığma Yapılar: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Bu tip hasarlar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duvar kalınlığı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boyunca oluşmakta ve çatlak genişlikleri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oldukça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fazla olmaktadır. Duvarlarda kısmi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yıkılmalar ve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köşe bölgelerde kırılmalar oluşur. Özellikle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başlıklı duvarlarda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başlık kısmında geniş eğik kesme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çatlakları oluşur.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071"/>
            <a:ext cx="9144000" cy="305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0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0" y="432851"/>
            <a:ext cx="8143689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800" b="1" dirty="0" smtClean="0">
                <a:solidFill>
                  <a:srgbClr val="160093"/>
                </a:solidFill>
                <a:latin typeface="Arial"/>
                <a:ea typeface="ＭＳ Ｐゴシック" charset="0"/>
                <a:cs typeface="Arial"/>
              </a:rPr>
              <a:t>Kaynaklar</a:t>
            </a:r>
            <a:endParaRPr lang="tr-TR" sz="2800" b="1" dirty="0">
              <a:solidFill>
                <a:srgbClr val="160093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489671" y="1216967"/>
            <a:ext cx="8143689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tabLst>
                <a:tab pos="255588" algn="l"/>
              </a:tabLst>
              <a:defRPr/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Anonim,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1998, Afet Bölgelerinde Yapılacak Yapılar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Hakkında Yönetmelik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1997 Deprem Yönetmeliği (1998 Değişiklikleri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İle Birlikte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), 2.7.1998 – 23390 sayılı Resmi Gazete.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255588" algn="l"/>
              </a:tabLst>
              <a:defRPr/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Anonim,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2000, Betonarme Yapıların Tasarım ve Yapım Kuralları (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TS 500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), Türk Standartları Enstitüsü.</a:t>
            </a:r>
          </a:p>
          <a:p>
            <a:pPr algn="just">
              <a:tabLst>
                <a:tab pos="255588" algn="l"/>
              </a:tabLst>
              <a:defRPr/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Anonim,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2003, Devlet İstatistik Enstitüsü, http://www.die.gov.tr/..</a:t>
            </a:r>
          </a:p>
          <a:p>
            <a:pPr algn="just">
              <a:tabLst>
                <a:tab pos="255588" algn="l"/>
              </a:tabLst>
              <a:defRPr/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Anonim,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1985, Fabrika Tuğlaları-Duvarlar için Dolu ve Düşey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Delikli (TS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705), Türk Standartları Enstitüsü.</a:t>
            </a:r>
          </a:p>
          <a:p>
            <a:pPr algn="just">
              <a:tabLst>
                <a:tab pos="255588" algn="l"/>
              </a:tabLst>
              <a:defRPr/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Anonim,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1977,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Kargir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Duvarlar Hesap ve Yapım Kuralları (TS 2510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), Türk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Standartları Enstitüsü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tabLst>
                <a:tab pos="255588" algn="l"/>
              </a:tabLst>
              <a:defRPr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Gül, R., Aydın, A.C.,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2001, Depreme Dayanıklı Yapıların Projelendirilmesi, I Doğu Anadolu ve Kafkasya Depremleri Jeofizik Toplantısı Bildiriler Kitabı, Erzurum, s.71-85</a:t>
            </a:r>
          </a:p>
          <a:p>
            <a:pPr algn="just">
              <a:tabLst>
                <a:tab pos="255588" algn="l"/>
              </a:tabLst>
              <a:defRPr/>
            </a:pPr>
            <a:r>
              <a:rPr lang="tr-T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Gülkan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, P., Sucuoğlu, H.,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1988, Kırsal Yapılarda Deprem Hasarlarının Tayini, Deprem Araştırma Bülteni, Yıl:15, Sayı:62, s. 5-44. </a:t>
            </a:r>
          </a:p>
        </p:txBody>
      </p:sp>
    </p:spTree>
    <p:extLst>
      <p:ext uri="{BB962C8B-B14F-4D97-AF65-F5344CB8AC3E}">
        <p14:creationId xmlns:p14="http://schemas.microsoft.com/office/powerpoint/2010/main" val="143607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0" y="432851"/>
            <a:ext cx="8143689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800" b="1" dirty="0" smtClean="0">
                <a:solidFill>
                  <a:srgbClr val="160093"/>
                </a:solidFill>
                <a:latin typeface="Arial"/>
                <a:ea typeface="ＭＳ Ｐゴシック" charset="0"/>
                <a:cs typeface="Arial"/>
              </a:rPr>
              <a:t>Kaynaklar</a:t>
            </a:r>
            <a:endParaRPr lang="tr-TR" sz="2800" b="1" dirty="0">
              <a:solidFill>
                <a:srgbClr val="160093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489671" y="1493967"/>
            <a:ext cx="8143689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tabLst>
                <a:tab pos="255588" algn="l"/>
              </a:tabLst>
              <a:defRPr/>
            </a:pPr>
            <a:r>
              <a:rPr lang="tr-T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Bayülke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N.,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1978, Tuğla Yığma Yapıların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Depremlerdeki Davranışları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Deprem Araştırma Enstitüsü Bülteni, 22, s.26-42.</a:t>
            </a:r>
          </a:p>
          <a:p>
            <a:pPr algn="just">
              <a:tabLst>
                <a:tab pos="255588" algn="l"/>
              </a:tabLst>
              <a:defRPr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Budak A., Uysal, H., Aydın A.C.,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2004, Kırsal Yapıların Deprem Karşısındaki Davranışı, Atatürk Üniversitesi Ziraat Fakültesi Dergisi, 35 (3-4), 209-219, Erzurum.</a:t>
            </a:r>
          </a:p>
          <a:p>
            <a:pPr algn="just">
              <a:tabLst>
                <a:tab pos="255588" algn="l"/>
              </a:tabLst>
              <a:defRPr/>
            </a:pPr>
            <a:r>
              <a:rPr lang="tr-T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Çılı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, F.,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1978, Yığma Yapıların Yatay Yüklere Göre Hesabı,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Deprem Araştırma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Bülteni, Yıl:6, Sayı:22, s. 7-25.</a:t>
            </a:r>
          </a:p>
          <a:p>
            <a:pPr algn="just">
              <a:tabLst>
                <a:tab pos="255588" algn="l"/>
              </a:tabLst>
              <a:defRPr/>
            </a:pP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Dowrick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, D.J.,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1992,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Earthquake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Resistant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Design, John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pp.142-150, 361-370.</a:t>
            </a:r>
          </a:p>
          <a:p>
            <a:pPr algn="just">
              <a:tabLst>
                <a:tab pos="255588" algn="l"/>
              </a:tabLst>
              <a:defRPr/>
            </a:pP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Mertol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, A.,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Mertol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, C.,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2002, Deprem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Mühendisliği-Depreme Dayanıklı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Yapı Tasarımı, Kozan Ofset, s.232-253.</a:t>
            </a:r>
          </a:p>
          <a:p>
            <a:pPr algn="just">
              <a:tabLst>
                <a:tab pos="255588" algn="l"/>
              </a:tabLst>
              <a:defRPr/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Özmen, T.,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1985, Taş Yığma Duvarlar Üzerine Yapılan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Deney Çalışmaları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Deprem Araştırma Bülteni, Yıl:12, Sayı:49, s.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68-82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82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12451</TotalTime>
  <Words>783</Words>
  <Application>Microsoft Office PowerPoint</Application>
  <PresentationFormat>Ekran Gösterisi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Calibri</vt:lpstr>
      <vt:lpstr>Times New Roman</vt:lpstr>
      <vt:lpstr>ekonomi</vt:lpstr>
      <vt:lpstr>1_Rics</vt:lpstr>
      <vt:lpstr>h.t.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sinan güneş</cp:lastModifiedBy>
  <cp:revision>811</cp:revision>
  <cp:lastPrinted>2016-10-24T07:53:35Z</cp:lastPrinted>
  <dcterms:created xsi:type="dcterms:W3CDTF">2016-09-18T09:35:24Z</dcterms:created>
  <dcterms:modified xsi:type="dcterms:W3CDTF">2020-02-28T12:32:00Z</dcterms:modified>
</cp:coreProperties>
</file>