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58" r:id="rId6"/>
    <p:sldId id="260" r:id="rId7"/>
    <p:sldId id="261" r:id="rId8"/>
    <p:sldId id="265" r:id="rId9"/>
    <p:sldId id="263" r:id="rId10"/>
    <p:sldId id="285" r:id="rId11"/>
    <p:sldId id="266" r:id="rId12"/>
    <p:sldId id="279" r:id="rId13"/>
    <p:sldId id="280" r:id="rId14"/>
    <p:sldId id="267" r:id="rId15"/>
    <p:sldId id="281" r:id="rId16"/>
    <p:sldId id="270" r:id="rId17"/>
    <p:sldId id="269" r:id="rId18"/>
    <p:sldId id="271" r:id="rId19"/>
    <p:sldId id="272" r:id="rId20"/>
    <p:sldId id="273" r:id="rId21"/>
    <p:sldId id="275" r:id="rId22"/>
    <p:sldId id="274" r:id="rId23"/>
    <p:sldId id="276" r:id="rId24"/>
    <p:sldId id="284" r:id="rId25"/>
    <p:sldId id="286" r:id="rId26"/>
    <p:sldId id="283" r:id="rId27"/>
    <p:sldId id="268" r:id="rId28"/>
    <p:sldId id="277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32" autoAdjust="0"/>
    <p:restoredTop sz="94660"/>
  </p:normalViewPr>
  <p:slideViewPr>
    <p:cSldViewPr snapToGrid="0">
      <p:cViewPr varScale="1">
        <p:scale>
          <a:sx n="91" d="100"/>
          <a:sy n="91" d="100"/>
        </p:scale>
        <p:origin x="3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88C2-A2D1-470B-A1CB-21C949A2E1B1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527-49BA-44CA-BE9B-D0A19BE22B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881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88C2-A2D1-470B-A1CB-21C949A2E1B1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527-49BA-44CA-BE9B-D0A19BE22B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496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88C2-A2D1-470B-A1CB-21C949A2E1B1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527-49BA-44CA-BE9B-D0A19BE22B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956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88C2-A2D1-470B-A1CB-21C949A2E1B1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527-49BA-44CA-BE9B-D0A19BE22B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441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88C2-A2D1-470B-A1CB-21C949A2E1B1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527-49BA-44CA-BE9B-D0A19BE22B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230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88C2-A2D1-470B-A1CB-21C949A2E1B1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527-49BA-44CA-BE9B-D0A19BE22B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412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88C2-A2D1-470B-A1CB-21C949A2E1B1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527-49BA-44CA-BE9B-D0A19BE22B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582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88C2-A2D1-470B-A1CB-21C949A2E1B1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527-49BA-44CA-BE9B-D0A19BE22B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67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88C2-A2D1-470B-A1CB-21C949A2E1B1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527-49BA-44CA-BE9B-D0A19BE22B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924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88C2-A2D1-470B-A1CB-21C949A2E1B1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527-49BA-44CA-BE9B-D0A19BE22B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297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688C2-A2D1-470B-A1CB-21C949A2E1B1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527-49BA-44CA-BE9B-D0A19BE22B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38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688C2-A2D1-470B-A1CB-21C949A2E1B1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C1527-49BA-44CA-BE9B-D0A19BE22B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629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Week</a:t>
            </a:r>
            <a:r>
              <a:rPr lang="tr-TR" dirty="0" smtClean="0"/>
              <a:t> 14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Diuretics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1733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Classification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120" y="4289642"/>
            <a:ext cx="6781800" cy="14763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81" y="1928128"/>
            <a:ext cx="6762750" cy="21240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8541" y="656568"/>
            <a:ext cx="3648075" cy="5734050"/>
          </a:xfrm>
          <a:prstGeom prst="rect">
            <a:avLst/>
          </a:prstGeom>
        </p:spPr>
      </p:pic>
      <p:pic>
        <p:nvPicPr>
          <p:cNvPr id="7" name="Picture 2" descr="Image result for nephr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491" y="302108"/>
            <a:ext cx="2743199" cy="152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575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8" name="Picture 4" descr="Image result for diuret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738" y="365125"/>
            <a:ext cx="9800463" cy="618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49" y="1125460"/>
            <a:ext cx="2379582" cy="140033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9559" y="5838565"/>
            <a:ext cx="1986455" cy="94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72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Loop</a:t>
            </a:r>
            <a:r>
              <a:rPr lang="tr-TR" dirty="0" smtClean="0"/>
              <a:t> </a:t>
            </a:r>
            <a:r>
              <a:rPr lang="tr-TR" dirty="0" err="1" smtClean="0"/>
              <a:t>diuretics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Furosemide</a:t>
            </a:r>
            <a:endParaRPr lang="tr-TR" dirty="0" smtClean="0"/>
          </a:p>
          <a:p>
            <a:r>
              <a:rPr lang="tr-TR" dirty="0" err="1" smtClean="0"/>
              <a:t>Bumetanide</a:t>
            </a:r>
            <a:endParaRPr lang="tr-TR" dirty="0" smtClean="0"/>
          </a:p>
          <a:p>
            <a:r>
              <a:rPr lang="tr-TR" dirty="0" err="1" smtClean="0"/>
              <a:t>Etacrinic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endParaRPr lang="tr-TR" dirty="0" smtClean="0"/>
          </a:p>
          <a:p>
            <a:r>
              <a:rPr lang="tr-TR" dirty="0" err="1" smtClean="0"/>
              <a:t>Torsemide</a:t>
            </a:r>
            <a:endParaRPr lang="tr-TR" dirty="0" smtClean="0"/>
          </a:p>
          <a:p>
            <a:endParaRPr lang="tr-TR" dirty="0"/>
          </a:p>
          <a:p>
            <a:r>
              <a:rPr lang="en-US" dirty="0"/>
              <a:t>high ceiling or high efficacy </a:t>
            </a:r>
            <a:r>
              <a:rPr lang="tr-TR" dirty="0" err="1" smtClean="0"/>
              <a:t>diuretics</a:t>
            </a:r>
            <a:r>
              <a:rPr lang="tr-TR" dirty="0" smtClean="0"/>
              <a:t>- </a:t>
            </a:r>
            <a:r>
              <a:rPr lang="en-US" dirty="0"/>
              <a:t>higher capacity for diuresis compared to other </a:t>
            </a:r>
            <a:r>
              <a:rPr lang="en-US" dirty="0" smtClean="0"/>
              <a:t>diuretics</a:t>
            </a:r>
            <a:r>
              <a:rPr lang="tr-TR" dirty="0" smtClean="0"/>
              <a:t>- a</a:t>
            </a:r>
            <a:r>
              <a:rPr lang="en-US" dirty="0" err="1" smtClean="0"/>
              <a:t>ct</a:t>
            </a:r>
            <a:r>
              <a:rPr lang="en-US" dirty="0" smtClean="0"/>
              <a:t> </a:t>
            </a:r>
            <a:r>
              <a:rPr lang="tr-TR" dirty="0" smtClean="0"/>
              <a:t>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thick </a:t>
            </a:r>
            <a:r>
              <a:rPr lang="en-US" dirty="0"/>
              <a:t>ascending limb of the loop of Henle, where 20–25% of the sodium that is filtered through the glomerulus is reabsorbed</a:t>
            </a: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6230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Loop</a:t>
            </a:r>
            <a:r>
              <a:rPr lang="tr-TR" dirty="0"/>
              <a:t> </a:t>
            </a:r>
            <a:r>
              <a:rPr lang="tr-TR" dirty="0" err="1"/>
              <a:t>diuretics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hick </a:t>
            </a:r>
            <a:r>
              <a:rPr lang="en-US" dirty="0"/>
              <a:t>ascending limb of Henle </a:t>
            </a:r>
            <a:r>
              <a:rPr lang="en-US" dirty="0" smtClean="0"/>
              <a:t>loop</a:t>
            </a:r>
            <a:r>
              <a:rPr lang="tr-TR" dirty="0" smtClean="0"/>
              <a:t> (</a:t>
            </a:r>
            <a:r>
              <a:rPr lang="en-US" dirty="0" smtClean="0"/>
              <a:t>25</a:t>
            </a:r>
            <a:r>
              <a:rPr lang="en-US" dirty="0"/>
              <a:t>% of </a:t>
            </a:r>
            <a:r>
              <a:rPr lang="en-US" dirty="0" err="1"/>
              <a:t>NaCl</a:t>
            </a:r>
            <a:r>
              <a:rPr lang="en-US" dirty="0"/>
              <a:t> filtered load are usually </a:t>
            </a:r>
            <a:r>
              <a:rPr lang="en-US" dirty="0" smtClean="0"/>
              <a:t>reabsorbed</a:t>
            </a:r>
            <a:r>
              <a:rPr lang="tr-TR" dirty="0" smtClean="0"/>
              <a:t>)</a:t>
            </a:r>
          </a:p>
          <a:p>
            <a:r>
              <a:rPr lang="tr-TR" dirty="0" smtClean="0"/>
              <a:t>B</a:t>
            </a:r>
            <a:r>
              <a:rPr lang="en-US" dirty="0" smtClean="0"/>
              <a:t>lock </a:t>
            </a:r>
            <a:r>
              <a:rPr lang="en-US" dirty="0"/>
              <a:t>the Na</a:t>
            </a:r>
            <a:r>
              <a:rPr lang="en-US" baseline="30000" dirty="0"/>
              <a:t>+</a:t>
            </a:r>
            <a:r>
              <a:rPr lang="en-US" dirty="0"/>
              <a:t>, K</a:t>
            </a:r>
            <a:r>
              <a:rPr lang="en-US" baseline="30000" dirty="0"/>
              <a:t>+</a:t>
            </a:r>
            <a:r>
              <a:rPr lang="en-US" dirty="0"/>
              <a:t>, 2Cl</a:t>
            </a:r>
            <a:r>
              <a:rPr lang="en-US" baseline="30000" dirty="0"/>
              <a:t>−</a:t>
            </a:r>
            <a:r>
              <a:rPr lang="en-US" dirty="0"/>
              <a:t> cotransporter </a:t>
            </a:r>
            <a:r>
              <a:rPr lang="tr-TR" dirty="0" smtClean="0"/>
              <a:t>(</a:t>
            </a:r>
            <a:r>
              <a:rPr lang="en-US" dirty="0" smtClean="0"/>
              <a:t>inhibiting </a:t>
            </a:r>
            <a:r>
              <a:rPr lang="en-US" dirty="0" err="1"/>
              <a:t>NaCl</a:t>
            </a:r>
            <a:r>
              <a:rPr lang="en-US" dirty="0"/>
              <a:t> reabsorption in Henle </a:t>
            </a:r>
            <a:r>
              <a:rPr lang="en-US" dirty="0" smtClean="0"/>
              <a:t>loop</a:t>
            </a:r>
            <a:r>
              <a:rPr lang="tr-TR" dirty="0" smtClean="0"/>
              <a:t>)	</a:t>
            </a:r>
          </a:p>
          <a:p>
            <a:pPr lvl="1"/>
            <a:r>
              <a:rPr lang="en-US" dirty="0" smtClean="0"/>
              <a:t>abolish </a:t>
            </a:r>
            <a:r>
              <a:rPr lang="en-US" dirty="0"/>
              <a:t>the lumen-positive </a:t>
            </a:r>
            <a:r>
              <a:rPr lang="en-US" dirty="0" smtClean="0"/>
              <a:t>voltage</a:t>
            </a:r>
            <a:r>
              <a:rPr lang="tr-TR" dirty="0" smtClean="0"/>
              <a:t> (</a:t>
            </a:r>
            <a:r>
              <a:rPr lang="en-US" dirty="0" smtClean="0"/>
              <a:t>the </a:t>
            </a:r>
            <a:r>
              <a:rPr lang="en-US" dirty="0"/>
              <a:t>driving force for Ca</a:t>
            </a:r>
            <a:r>
              <a:rPr lang="en-US" baseline="30000" dirty="0"/>
              <a:t>++</a:t>
            </a:r>
            <a:r>
              <a:rPr lang="en-US" dirty="0"/>
              <a:t> and Mg</a:t>
            </a:r>
            <a:r>
              <a:rPr lang="en-US" baseline="30000" dirty="0"/>
              <a:t>++</a:t>
            </a:r>
            <a:r>
              <a:rPr lang="en-US" dirty="0" smtClean="0"/>
              <a:t>reabsorption</a:t>
            </a:r>
            <a:r>
              <a:rPr lang="tr-TR" dirty="0" smtClean="0"/>
              <a:t>)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increase Ca</a:t>
            </a:r>
            <a:r>
              <a:rPr lang="en-US" baseline="30000" dirty="0"/>
              <a:t>++</a:t>
            </a:r>
            <a:r>
              <a:rPr lang="en-US" dirty="0"/>
              <a:t> and Mg</a:t>
            </a:r>
            <a:r>
              <a:rPr lang="en-US" baseline="30000" dirty="0"/>
              <a:t>++</a:t>
            </a:r>
            <a:r>
              <a:rPr lang="en-US" dirty="0" smtClean="0"/>
              <a:t>excretion</a:t>
            </a:r>
            <a:endParaRPr lang="tr-TR" dirty="0" smtClean="0"/>
          </a:p>
          <a:p>
            <a:pPr lvl="1"/>
            <a:r>
              <a:rPr lang="tr-TR" dirty="0" err="1" smtClean="0"/>
              <a:t>Effect</a:t>
            </a:r>
            <a:r>
              <a:rPr lang="tr-TR" dirty="0" smtClean="0"/>
              <a:t> </a:t>
            </a:r>
            <a:r>
              <a:rPr lang="tr-TR" dirty="0" err="1" smtClean="0"/>
              <a:t>diluting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concentrating</a:t>
            </a:r>
            <a:r>
              <a:rPr lang="tr-TR" dirty="0" smtClean="0"/>
              <a:t> </a:t>
            </a:r>
            <a:r>
              <a:rPr lang="tr-TR" dirty="0" err="1" smtClean="0"/>
              <a:t>mechanism</a:t>
            </a:r>
            <a:endParaRPr lang="tr-TR" dirty="0" smtClean="0"/>
          </a:p>
          <a:p>
            <a:r>
              <a:rPr lang="tr-TR" dirty="0" smtClean="0"/>
              <a:t>H</a:t>
            </a:r>
            <a:r>
              <a:rPr lang="en-US" dirty="0" err="1" smtClean="0"/>
              <a:t>ighly</a:t>
            </a:r>
            <a:r>
              <a:rPr lang="en-US" dirty="0" smtClean="0"/>
              <a:t> efficacious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small proportion of the filtered Na</a:t>
            </a:r>
            <a:r>
              <a:rPr lang="en-US" baseline="30000" dirty="0"/>
              <a:t>+</a:t>
            </a:r>
            <a:r>
              <a:rPr lang="en-US" dirty="0"/>
              <a:t> that escapes reabsorption in the loop can be reabsorbed downstream. </a:t>
            </a:r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err="1" smtClean="0"/>
              <a:t>ct</a:t>
            </a:r>
            <a:r>
              <a:rPr lang="en-US" dirty="0" smtClean="0"/>
              <a:t> </a:t>
            </a:r>
            <a:r>
              <a:rPr lang="en-US" dirty="0"/>
              <a:t>from within the tubular </a:t>
            </a:r>
            <a:r>
              <a:rPr lang="en-US" dirty="0" smtClean="0"/>
              <a:t>lumen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actively secreted by the organic acid </a:t>
            </a:r>
            <a:r>
              <a:rPr lang="en-US" dirty="0" smtClean="0"/>
              <a:t>pump</a:t>
            </a:r>
            <a:endParaRPr lang="tr-TR" dirty="0" smtClean="0"/>
          </a:p>
          <a:p>
            <a:r>
              <a:rPr lang="tr-TR" dirty="0" smtClean="0"/>
              <a:t>E</a:t>
            </a:r>
            <a:r>
              <a:rPr lang="en-US" dirty="0" err="1" smtClean="0"/>
              <a:t>ffect</a:t>
            </a:r>
            <a:r>
              <a:rPr lang="tr-TR" dirty="0" smtClean="0"/>
              <a:t>-</a:t>
            </a:r>
            <a:r>
              <a:rPr lang="en-US" dirty="0" smtClean="0"/>
              <a:t>related </a:t>
            </a:r>
            <a:r>
              <a:rPr lang="en-US" dirty="0"/>
              <a:t>to their urinary excretion rate than to their plasma concentration.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6815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Furosemide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</a:t>
            </a:r>
            <a:r>
              <a:rPr lang="en-US" dirty="0" err="1" smtClean="0"/>
              <a:t>ulfonamide</a:t>
            </a:r>
            <a:r>
              <a:rPr lang="en-US" dirty="0" smtClean="0"/>
              <a:t> derivative</a:t>
            </a:r>
            <a:endParaRPr lang="en-US" dirty="0"/>
          </a:p>
          <a:p>
            <a:r>
              <a:rPr lang="tr-TR" dirty="0" smtClean="0"/>
              <a:t>H</a:t>
            </a:r>
            <a:r>
              <a:rPr lang="en-US" dirty="0" err="1" smtClean="0"/>
              <a:t>alf</a:t>
            </a:r>
            <a:r>
              <a:rPr lang="en-US" dirty="0" smtClean="0"/>
              <a:t>-life </a:t>
            </a:r>
            <a:r>
              <a:rPr lang="tr-TR" dirty="0" smtClean="0"/>
              <a:t>- </a:t>
            </a:r>
            <a:r>
              <a:rPr lang="en-US" dirty="0" smtClean="0"/>
              <a:t>short </a:t>
            </a:r>
            <a:r>
              <a:rPr lang="en-US" dirty="0"/>
              <a:t>in most animals (~15 min). </a:t>
            </a:r>
            <a:endParaRPr lang="tr-TR" dirty="0" smtClean="0"/>
          </a:p>
          <a:p>
            <a:r>
              <a:rPr lang="en-US" dirty="0" smtClean="0"/>
              <a:t>highly </a:t>
            </a:r>
            <a:r>
              <a:rPr lang="en-US" dirty="0"/>
              <a:t>protein bound (91%–97</a:t>
            </a:r>
            <a:r>
              <a:rPr lang="en-US" dirty="0" smtClean="0"/>
              <a:t>%)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albumin. </a:t>
            </a:r>
            <a:endParaRPr lang="tr-TR" dirty="0" smtClean="0"/>
          </a:p>
          <a:p>
            <a:endParaRPr lang="en-US" dirty="0"/>
          </a:p>
          <a:p>
            <a:r>
              <a:rPr lang="tr-TR" dirty="0" err="1" smtClean="0"/>
              <a:t>Adverse</a:t>
            </a:r>
            <a:r>
              <a:rPr lang="tr-TR" dirty="0" smtClean="0"/>
              <a:t> </a:t>
            </a:r>
            <a:r>
              <a:rPr lang="tr-TR" dirty="0" err="1" smtClean="0"/>
              <a:t>eff</a:t>
            </a:r>
            <a:r>
              <a:rPr lang="tr-TR" dirty="0" smtClean="0"/>
              <a:t>: A</a:t>
            </a:r>
            <a:r>
              <a:rPr lang="en-US" dirty="0" smtClean="0"/>
              <a:t>cute </a:t>
            </a:r>
            <a:r>
              <a:rPr lang="en-US" dirty="0"/>
              <a:t>intravascular volume </a:t>
            </a:r>
            <a:r>
              <a:rPr lang="en-US" dirty="0" smtClean="0"/>
              <a:t>reduction</a:t>
            </a:r>
            <a:r>
              <a:rPr lang="tr-TR" dirty="0" smtClean="0"/>
              <a:t>- </a:t>
            </a:r>
            <a:r>
              <a:rPr lang="tr-TR" dirty="0" err="1" smtClean="0"/>
              <a:t>decreased</a:t>
            </a:r>
            <a:r>
              <a:rPr lang="tr-TR" dirty="0" smtClean="0"/>
              <a:t> </a:t>
            </a:r>
            <a:r>
              <a:rPr lang="en-US" dirty="0" smtClean="0"/>
              <a:t>cardiac output</a:t>
            </a:r>
            <a:r>
              <a:rPr lang="tr-TR" dirty="0" smtClean="0"/>
              <a:t>, </a:t>
            </a:r>
            <a:r>
              <a:rPr lang="en-US" dirty="0" smtClean="0"/>
              <a:t>hypotension </a:t>
            </a:r>
            <a:r>
              <a:rPr lang="en-US" dirty="0"/>
              <a:t>and may precipitate acute renal failure. </a:t>
            </a:r>
          </a:p>
          <a:p>
            <a:r>
              <a:rPr lang="tr-TR" dirty="0" smtClean="0"/>
              <a:t>D</a:t>
            </a:r>
            <a:r>
              <a:rPr lang="en-US" dirty="0" err="1" smtClean="0"/>
              <a:t>ehydration</a:t>
            </a:r>
            <a:r>
              <a:rPr lang="en-US" dirty="0"/>
              <a:t>, volume depletion, hypokalemia, and hyponatremia, which may be excessive and detrimental. </a:t>
            </a:r>
            <a:endParaRPr lang="tr-TR" dirty="0" smtClean="0"/>
          </a:p>
          <a:p>
            <a:r>
              <a:rPr lang="tr-TR" dirty="0" err="1" smtClean="0"/>
              <a:t>Metabolic</a:t>
            </a:r>
            <a:r>
              <a:rPr lang="tr-TR" dirty="0" smtClean="0"/>
              <a:t> </a:t>
            </a:r>
            <a:r>
              <a:rPr lang="tr-TR" dirty="0" err="1" smtClean="0"/>
              <a:t>alkalosis</a:t>
            </a:r>
            <a:endParaRPr lang="tr-TR" dirty="0"/>
          </a:p>
        </p:txBody>
      </p:sp>
      <p:sp>
        <p:nvSpPr>
          <p:cNvPr id="4" name="Köşeleri Yuvarlanmış Dikdörtgen Belirtme Çizgisi 3"/>
          <p:cNvSpPr/>
          <p:nvPr/>
        </p:nvSpPr>
        <p:spPr>
          <a:xfrm>
            <a:off x="4487917" y="483476"/>
            <a:ext cx="5055476" cy="662152"/>
          </a:xfrm>
          <a:prstGeom prst="wedgeRoundRectCallout">
            <a:avLst>
              <a:gd name="adj1" fmla="val -63868"/>
              <a:gd name="adj2" fmla="val 27579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most commonly administered diuretic in veterinary medicine.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90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Furosemide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interaction</a:t>
            </a:r>
            <a:endParaRPr lang="tr-TR" dirty="0" smtClean="0"/>
          </a:p>
          <a:p>
            <a:r>
              <a:rPr lang="tr-TR" dirty="0" smtClean="0"/>
              <a:t>D</a:t>
            </a:r>
            <a:r>
              <a:rPr lang="en-US" dirty="0" err="1" smtClean="0"/>
              <a:t>igitalis</a:t>
            </a:r>
            <a:r>
              <a:rPr lang="en-US" dirty="0" smtClean="0"/>
              <a:t> glycosides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digoxin and </a:t>
            </a:r>
            <a:r>
              <a:rPr lang="en-US" dirty="0" err="1" smtClean="0"/>
              <a:t>digitoxin</a:t>
            </a:r>
            <a:r>
              <a:rPr lang="en-US" dirty="0"/>
              <a:t>. </a:t>
            </a:r>
            <a:endParaRPr lang="tr-TR" dirty="0" smtClean="0"/>
          </a:p>
          <a:p>
            <a:pPr lvl="1"/>
            <a:r>
              <a:rPr lang="tr-TR" dirty="0" smtClean="0"/>
              <a:t>H</a:t>
            </a:r>
            <a:r>
              <a:rPr lang="en-US" dirty="0" err="1" smtClean="0"/>
              <a:t>ypokalemia</a:t>
            </a:r>
            <a:r>
              <a:rPr lang="en-US" dirty="0" smtClean="0"/>
              <a:t> </a:t>
            </a:r>
            <a:r>
              <a:rPr lang="tr-TR" dirty="0" smtClean="0"/>
              <a:t>(</a:t>
            </a:r>
            <a:r>
              <a:rPr lang="en-US" dirty="0" smtClean="0"/>
              <a:t>furosemide</a:t>
            </a:r>
            <a:r>
              <a:rPr lang="tr-TR" dirty="0" smtClean="0"/>
              <a:t>)-</a:t>
            </a:r>
            <a:r>
              <a:rPr lang="en-US" dirty="0" smtClean="0"/>
              <a:t> potentiate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digitalis toxicity. </a:t>
            </a:r>
            <a:endParaRPr lang="tr-TR" dirty="0"/>
          </a:p>
          <a:p>
            <a:r>
              <a:rPr lang="en-US" dirty="0" smtClean="0"/>
              <a:t>NSAIDs</a:t>
            </a:r>
            <a:endParaRPr lang="tr-TR" dirty="0" smtClean="0"/>
          </a:p>
          <a:p>
            <a:pPr lvl="1"/>
            <a:r>
              <a:rPr lang="en-US" dirty="0" smtClean="0"/>
              <a:t>interfere </a:t>
            </a:r>
            <a:r>
              <a:rPr lang="en-US" dirty="0"/>
              <a:t>with furosemide's prostaglandin-controlled renal </a:t>
            </a:r>
            <a:r>
              <a:rPr lang="en-US" dirty="0" smtClean="0"/>
              <a:t>vasodilation</a:t>
            </a:r>
            <a:r>
              <a:rPr lang="tr-TR" dirty="0" smtClean="0"/>
              <a:t>-</a:t>
            </a:r>
            <a:r>
              <a:rPr lang="en-US" dirty="0" smtClean="0"/>
              <a:t>reduce </a:t>
            </a:r>
            <a:r>
              <a:rPr lang="en-US" dirty="0"/>
              <a:t>the diuretic effect. </a:t>
            </a:r>
            <a:endParaRPr lang="tr-TR" dirty="0" smtClean="0"/>
          </a:p>
          <a:p>
            <a:r>
              <a:rPr lang="tr-TR" dirty="0" err="1" smtClean="0"/>
              <a:t>Lithium</a:t>
            </a:r>
            <a:endParaRPr lang="tr-TR" dirty="0" smtClean="0"/>
          </a:p>
          <a:p>
            <a:pPr lvl="1"/>
            <a:r>
              <a:rPr lang="tr-TR" dirty="0" err="1" smtClean="0"/>
              <a:t>Decrease</a:t>
            </a:r>
            <a:r>
              <a:rPr lang="tr-TR" dirty="0" smtClean="0"/>
              <a:t> </a:t>
            </a:r>
            <a:r>
              <a:rPr lang="tr-TR" dirty="0" err="1" smtClean="0"/>
              <a:t>clearence-increase</a:t>
            </a:r>
            <a:r>
              <a:rPr lang="tr-TR" dirty="0" smtClean="0"/>
              <a:t> </a:t>
            </a:r>
            <a:r>
              <a:rPr lang="tr-TR" dirty="0" err="1" smtClean="0"/>
              <a:t>toxicity</a:t>
            </a:r>
            <a:endParaRPr lang="tr-TR" dirty="0" smtClean="0"/>
          </a:p>
          <a:p>
            <a:r>
              <a:rPr lang="tr-TR" dirty="0" err="1" smtClean="0"/>
              <a:t>Angiotensin</a:t>
            </a:r>
            <a:r>
              <a:rPr lang="tr-TR" dirty="0" smtClean="0"/>
              <a:t> </a:t>
            </a:r>
            <a:r>
              <a:rPr lang="tr-TR" dirty="0" err="1" smtClean="0"/>
              <a:t>converting</a:t>
            </a:r>
            <a:r>
              <a:rPr lang="tr-TR" dirty="0" smtClean="0"/>
              <a:t> </a:t>
            </a:r>
            <a:r>
              <a:rPr lang="tr-TR" dirty="0" err="1" smtClean="0"/>
              <a:t>enzyme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endParaRPr lang="tr-TR" dirty="0" smtClean="0"/>
          </a:p>
          <a:p>
            <a:pPr lvl="1"/>
            <a:r>
              <a:rPr lang="tr-TR" dirty="0" err="1" smtClean="0"/>
              <a:t>Na</a:t>
            </a:r>
            <a:r>
              <a:rPr lang="tr-TR" dirty="0" smtClean="0"/>
              <a:t> </a:t>
            </a:r>
            <a:r>
              <a:rPr lang="tr-TR" dirty="0" err="1" smtClean="0"/>
              <a:t>decrase-drop</a:t>
            </a:r>
            <a:r>
              <a:rPr lang="tr-TR" dirty="0" smtClean="0"/>
              <a:t> of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pressure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9766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Aldosterone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Increase</a:t>
            </a:r>
            <a:r>
              <a:rPr lang="tr-TR" dirty="0" smtClean="0"/>
              <a:t> </a:t>
            </a:r>
            <a:r>
              <a:rPr lang="en-US" dirty="0" smtClean="0"/>
              <a:t>sodium </a:t>
            </a:r>
            <a:r>
              <a:rPr lang="en-US" dirty="0"/>
              <a:t>and chloride reabsorption and potassium and calcium excretion from renal tubules.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err="1" smtClean="0"/>
              <a:t>ncreased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 smtClean="0"/>
              <a:t>congestive </a:t>
            </a:r>
            <a:r>
              <a:rPr lang="en-US" dirty="0"/>
              <a:t>heart failure when the renin-angiotensin system is activated in response to </a:t>
            </a:r>
            <a:r>
              <a:rPr lang="en-US" dirty="0" smtClean="0"/>
              <a:t>hyponatremia</a:t>
            </a:r>
            <a:endParaRPr lang="tr-TR" dirty="0" smtClean="0"/>
          </a:p>
          <a:p>
            <a:pPr lvl="1"/>
            <a:r>
              <a:rPr lang="en-US" dirty="0" smtClean="0"/>
              <a:t>Hyperkalemia</a:t>
            </a:r>
            <a:endParaRPr lang="tr-TR" dirty="0" smtClean="0"/>
          </a:p>
          <a:p>
            <a:pPr lvl="1"/>
            <a:r>
              <a:rPr lang="en-US" dirty="0" smtClean="0"/>
              <a:t>reductions </a:t>
            </a:r>
            <a:r>
              <a:rPr lang="en-US" dirty="0"/>
              <a:t>in blood pressure </a:t>
            </a:r>
            <a:endParaRPr lang="tr-TR" dirty="0" smtClean="0"/>
          </a:p>
          <a:p>
            <a:pPr lvl="1"/>
            <a:r>
              <a:rPr lang="en-US" dirty="0"/>
              <a:t>reductions in </a:t>
            </a:r>
            <a:r>
              <a:rPr lang="en-US" dirty="0" smtClean="0"/>
              <a:t>cardiac </a:t>
            </a:r>
            <a:r>
              <a:rPr lang="en-US" dirty="0"/>
              <a:t>output.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07883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Potassium-sparing Diuretics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S</a:t>
            </a:r>
            <a:r>
              <a:rPr lang="en-US" dirty="0" err="1" smtClean="0"/>
              <a:t>pironolactone</a:t>
            </a:r>
            <a:r>
              <a:rPr lang="tr-TR" dirty="0" smtClean="0"/>
              <a:t>- </a:t>
            </a:r>
          </a:p>
          <a:p>
            <a:pPr lvl="1"/>
            <a:r>
              <a:rPr lang="en-US" dirty="0" smtClean="0"/>
              <a:t>competitive </a:t>
            </a:r>
            <a:r>
              <a:rPr lang="en-US" dirty="0"/>
              <a:t>antagonist of </a:t>
            </a:r>
            <a:r>
              <a:rPr lang="en-US" dirty="0" smtClean="0"/>
              <a:t>aldosterone</a:t>
            </a:r>
            <a:endParaRPr lang="tr-TR" dirty="0" smtClean="0"/>
          </a:p>
          <a:p>
            <a:pPr lvl="1"/>
            <a:r>
              <a:rPr lang="en-US" dirty="0" smtClean="0"/>
              <a:t>not </a:t>
            </a:r>
            <a:r>
              <a:rPr lang="en-US" dirty="0"/>
              <a:t>recommended as monotherapy </a:t>
            </a:r>
            <a:endParaRPr lang="tr-TR" dirty="0" smtClean="0"/>
          </a:p>
          <a:p>
            <a:pPr lvl="1"/>
            <a:r>
              <a:rPr lang="en-US" dirty="0" smtClean="0"/>
              <a:t>can </a:t>
            </a:r>
            <a:r>
              <a:rPr lang="en-US" dirty="0"/>
              <a:t>be added to furosemide or thiazide therapy to treat cases of refractory heart </a:t>
            </a:r>
            <a:r>
              <a:rPr lang="en-US" dirty="0" smtClean="0"/>
              <a:t>failure</a:t>
            </a:r>
            <a:endParaRPr lang="tr-TR" dirty="0" smtClean="0"/>
          </a:p>
          <a:p>
            <a:pPr lvl="1"/>
            <a:r>
              <a:rPr lang="en-US" dirty="0"/>
              <a:t>diuretic action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weak </a:t>
            </a:r>
            <a:r>
              <a:rPr lang="en-US" dirty="0"/>
              <a:t>and is achieved slowly. </a:t>
            </a:r>
            <a:endParaRPr lang="tr-TR" dirty="0" smtClean="0"/>
          </a:p>
          <a:p>
            <a:pPr lvl="1"/>
            <a:r>
              <a:rPr lang="tr-TR" dirty="0" smtClean="0"/>
              <a:t>H</a:t>
            </a:r>
            <a:r>
              <a:rPr lang="en-US" dirty="0" err="1"/>
              <a:t>yperkalemia</a:t>
            </a:r>
            <a:r>
              <a:rPr lang="tr-TR" dirty="0"/>
              <a:t>- </a:t>
            </a:r>
            <a:r>
              <a:rPr lang="tr-TR" dirty="0" err="1"/>
              <a:t>should</a:t>
            </a:r>
            <a:r>
              <a:rPr lang="en-US" dirty="0"/>
              <a:t> not be administered concurrently with potassium supplements. </a:t>
            </a:r>
            <a:endParaRPr lang="tr-TR" dirty="0"/>
          </a:p>
          <a:p>
            <a:pPr lvl="1"/>
            <a:r>
              <a:rPr lang="en-US" dirty="0" err="1"/>
              <a:t>oedemas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caused </a:t>
            </a:r>
            <a:r>
              <a:rPr lang="en-US" dirty="0"/>
              <a:t>by increased production of </a:t>
            </a:r>
            <a:r>
              <a:rPr lang="en-US" dirty="0" smtClean="0"/>
              <a:t>aldosterone </a:t>
            </a:r>
            <a:r>
              <a:rPr lang="en-US" dirty="0"/>
              <a:t>ascites in liver cirrhosis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err="1" smtClean="0"/>
              <a:t>oedemas</a:t>
            </a:r>
            <a:r>
              <a:rPr lang="en-US" dirty="0" smtClean="0"/>
              <a:t> </a:t>
            </a:r>
            <a:r>
              <a:rPr lang="en-US" dirty="0"/>
              <a:t>in congestive heart failure.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err="1" smtClean="0"/>
              <a:t>miloride</a:t>
            </a:r>
            <a:endParaRPr lang="tr-TR" dirty="0" smtClean="0"/>
          </a:p>
          <a:p>
            <a:r>
              <a:rPr lang="tr-TR" dirty="0"/>
              <a:t>T</a:t>
            </a:r>
            <a:r>
              <a:rPr lang="en-US" dirty="0" err="1" smtClean="0"/>
              <a:t>riamterene</a:t>
            </a:r>
            <a:endParaRPr lang="tr-TR" dirty="0"/>
          </a:p>
          <a:p>
            <a:endParaRPr lang="tr-TR" dirty="0" smtClean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843183" y="1350361"/>
            <a:ext cx="1717586" cy="1200329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tr-TR" sz="1800" dirty="0">
                <a:latin typeface="+mn-lt"/>
              </a:rPr>
              <a:t>Competitive</a:t>
            </a:r>
          </a:p>
          <a:p>
            <a:pPr eaLnBrk="1" hangingPunct="1"/>
            <a:r>
              <a:rPr lang="en-US" altLang="tr-TR" sz="1800" dirty="0">
                <a:latin typeface="+mn-lt"/>
              </a:rPr>
              <a:t>aldosterone</a:t>
            </a:r>
          </a:p>
          <a:p>
            <a:pPr eaLnBrk="1" hangingPunct="1"/>
            <a:r>
              <a:rPr lang="en-US" altLang="tr-TR" sz="1800" dirty="0">
                <a:latin typeface="+mn-lt"/>
              </a:rPr>
              <a:t>antagonists:</a:t>
            </a:r>
            <a:endParaRPr lang="bg-BG" altLang="tr-TR" sz="1800" dirty="0">
              <a:latin typeface="+mn-lt"/>
            </a:endParaRPr>
          </a:p>
          <a:p>
            <a:pPr eaLnBrk="1" hangingPunct="1">
              <a:buFontTx/>
              <a:buChar char="•"/>
            </a:pPr>
            <a:r>
              <a:rPr lang="en-US" altLang="tr-TR" sz="1800" dirty="0">
                <a:latin typeface="+mn-lt"/>
              </a:rPr>
              <a:t>Spironolactone</a:t>
            </a:r>
            <a:endParaRPr lang="en-GB" altLang="tr-TR" sz="1800" dirty="0">
              <a:latin typeface="+mn-lt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459331" y="4976634"/>
            <a:ext cx="4191000" cy="1200329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tr-TR" sz="1800" dirty="0">
                <a:latin typeface="+mn-lt"/>
              </a:rPr>
              <a:t>Blockers of the </a:t>
            </a:r>
            <a:r>
              <a:rPr lang="en-US" altLang="tr-TR" sz="1800" dirty="0" err="1">
                <a:latin typeface="+mn-lt"/>
              </a:rPr>
              <a:t>amiloride</a:t>
            </a:r>
            <a:r>
              <a:rPr lang="en-US" altLang="tr-TR" sz="1800" dirty="0">
                <a:latin typeface="+mn-lt"/>
              </a:rPr>
              <a:t>-sensitive</a:t>
            </a:r>
          </a:p>
          <a:p>
            <a:pPr eaLnBrk="1" hangingPunct="1"/>
            <a:r>
              <a:rPr lang="en-US" altLang="tr-TR" sz="1800" dirty="0">
                <a:latin typeface="+mn-lt"/>
              </a:rPr>
              <a:t>Na</a:t>
            </a:r>
            <a:r>
              <a:rPr lang="en-US" altLang="tr-TR" sz="1800" baseline="30000" dirty="0">
                <a:latin typeface="+mn-lt"/>
              </a:rPr>
              <a:t>+</a:t>
            </a:r>
            <a:r>
              <a:rPr lang="en-US" altLang="tr-TR" sz="1800" dirty="0">
                <a:latin typeface="+mn-lt"/>
              </a:rPr>
              <a:t> channels:</a:t>
            </a:r>
            <a:endParaRPr lang="bg-BG" altLang="tr-TR" sz="1800" dirty="0">
              <a:latin typeface="+mn-lt"/>
            </a:endParaRPr>
          </a:p>
          <a:p>
            <a:pPr eaLnBrk="1" hangingPunct="1">
              <a:buFontTx/>
              <a:buChar char="•"/>
            </a:pPr>
            <a:r>
              <a:rPr lang="en-US" altLang="tr-TR" sz="1800" dirty="0" err="1">
                <a:latin typeface="+mn-lt"/>
              </a:rPr>
              <a:t>Amiloride</a:t>
            </a:r>
            <a:endParaRPr lang="en-US" altLang="tr-TR" sz="1800" dirty="0">
              <a:latin typeface="+mn-lt"/>
            </a:endParaRPr>
          </a:p>
          <a:p>
            <a:pPr eaLnBrk="1" hangingPunct="1">
              <a:buFontTx/>
              <a:buChar char="•"/>
            </a:pPr>
            <a:r>
              <a:rPr lang="en-US" altLang="tr-TR" sz="1800" dirty="0">
                <a:latin typeface="+mn-lt"/>
              </a:rPr>
              <a:t>Triamterene</a:t>
            </a:r>
          </a:p>
        </p:txBody>
      </p:sp>
    </p:spTree>
    <p:extLst>
      <p:ext uri="{BB962C8B-B14F-4D97-AF65-F5344CB8AC3E}">
        <p14:creationId xmlns:p14="http://schemas.microsoft.com/office/powerpoint/2010/main" val="2760867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Carbonic</a:t>
            </a:r>
            <a:r>
              <a:rPr lang="tr-TR" dirty="0"/>
              <a:t> </a:t>
            </a:r>
            <a:r>
              <a:rPr lang="tr-TR" dirty="0" err="1"/>
              <a:t>Anhydrase</a:t>
            </a:r>
            <a:r>
              <a:rPr lang="tr-TR" dirty="0"/>
              <a:t> </a:t>
            </a:r>
            <a:r>
              <a:rPr lang="tr-TR" dirty="0" err="1"/>
              <a:t>Inhibitors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Act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proximal</a:t>
            </a:r>
            <a:r>
              <a:rPr lang="tr-TR" dirty="0"/>
              <a:t> </a:t>
            </a:r>
            <a:r>
              <a:rPr lang="tr-TR" dirty="0" err="1"/>
              <a:t>tubule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carbonic</a:t>
            </a:r>
            <a:r>
              <a:rPr lang="tr-TR" dirty="0" smtClean="0"/>
              <a:t> </a:t>
            </a:r>
            <a:r>
              <a:rPr lang="tr-TR" dirty="0" err="1" smtClean="0"/>
              <a:t>anhydrase</a:t>
            </a:r>
            <a:r>
              <a:rPr lang="tr-TR" dirty="0" smtClean="0"/>
              <a:t>- </a:t>
            </a:r>
            <a:r>
              <a:rPr lang="tr-TR" dirty="0" err="1" smtClean="0"/>
              <a:t>noncompetitively</a:t>
            </a:r>
            <a:r>
              <a:rPr lang="tr-TR" dirty="0" smtClean="0"/>
              <a:t>/</a:t>
            </a:r>
            <a:r>
              <a:rPr lang="tr-TR" dirty="0" err="1" smtClean="0"/>
              <a:t>reversibly</a:t>
            </a:r>
            <a:endParaRPr lang="tr-TR" dirty="0" smtClean="0"/>
          </a:p>
          <a:p>
            <a:r>
              <a:rPr lang="tr-TR" dirty="0" err="1" smtClean="0"/>
              <a:t>decreases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formation</a:t>
            </a:r>
            <a:r>
              <a:rPr lang="tr-TR" dirty="0"/>
              <a:t> of </a:t>
            </a:r>
            <a:r>
              <a:rPr lang="tr-TR" dirty="0" err="1"/>
              <a:t>carbonic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carbon</a:t>
            </a:r>
            <a:r>
              <a:rPr lang="tr-TR" dirty="0"/>
              <a:t> </a:t>
            </a:r>
            <a:r>
              <a:rPr lang="tr-TR" dirty="0" err="1"/>
              <a:t>dioxide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Reduced</a:t>
            </a:r>
            <a:r>
              <a:rPr lang="tr-TR" dirty="0" smtClean="0"/>
              <a:t> - </a:t>
            </a:r>
            <a:r>
              <a:rPr lang="tr-TR" dirty="0" err="1"/>
              <a:t>carbonic</a:t>
            </a:r>
            <a:r>
              <a:rPr lang="tr-TR" dirty="0"/>
              <a:t> </a:t>
            </a:r>
            <a:r>
              <a:rPr lang="tr-TR" dirty="0" err="1" smtClean="0"/>
              <a:t>acid-fewer</a:t>
            </a:r>
            <a:r>
              <a:rPr lang="tr-TR" dirty="0" smtClean="0"/>
              <a:t> </a:t>
            </a:r>
            <a:r>
              <a:rPr lang="tr-TR" dirty="0" err="1"/>
              <a:t>hydrogen</a:t>
            </a:r>
            <a:r>
              <a:rPr lang="tr-TR" dirty="0"/>
              <a:t> </a:t>
            </a:r>
            <a:r>
              <a:rPr lang="tr-TR" dirty="0" err="1"/>
              <a:t>ions</a:t>
            </a:r>
            <a:r>
              <a:rPr lang="tr-TR" dirty="0"/>
              <a:t> </a:t>
            </a:r>
            <a:r>
              <a:rPr lang="tr-TR" dirty="0" err="1"/>
              <a:t>within</a:t>
            </a:r>
            <a:r>
              <a:rPr lang="tr-TR" dirty="0"/>
              <a:t> </a:t>
            </a:r>
            <a:r>
              <a:rPr lang="tr-TR" dirty="0" err="1"/>
              <a:t>proximal</a:t>
            </a:r>
            <a:r>
              <a:rPr lang="tr-TR" dirty="0"/>
              <a:t> </a:t>
            </a:r>
            <a:r>
              <a:rPr lang="tr-TR" dirty="0" err="1"/>
              <a:t>tubule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Induction</a:t>
            </a:r>
            <a:r>
              <a:rPr lang="tr-TR" dirty="0" smtClean="0"/>
              <a:t> of </a:t>
            </a:r>
            <a:r>
              <a:rPr lang="tr-TR" dirty="0" err="1" smtClean="0"/>
              <a:t>systemic</a:t>
            </a:r>
            <a:r>
              <a:rPr lang="tr-TR" dirty="0" smtClean="0"/>
              <a:t> </a:t>
            </a:r>
            <a:r>
              <a:rPr lang="tr-TR" dirty="0" err="1" smtClean="0"/>
              <a:t>acidosis</a:t>
            </a:r>
            <a:endParaRPr lang="tr-TR" dirty="0" smtClean="0"/>
          </a:p>
          <a:p>
            <a:r>
              <a:rPr lang="tr-TR" dirty="0" err="1"/>
              <a:t>E</a:t>
            </a:r>
            <a:r>
              <a:rPr lang="tr-TR" dirty="0" err="1" smtClean="0"/>
              <a:t>nhance</a:t>
            </a:r>
            <a:r>
              <a:rPr lang="tr-TR" dirty="0" smtClean="0"/>
              <a:t> </a:t>
            </a:r>
            <a:r>
              <a:rPr lang="en-US" dirty="0"/>
              <a:t>urine K+ </a:t>
            </a:r>
            <a:r>
              <a:rPr lang="en-US" dirty="0" err="1" smtClean="0"/>
              <a:t>excretio</a:t>
            </a:r>
            <a:r>
              <a:rPr lang="tr-TR" dirty="0" smtClean="0"/>
              <a:t>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2038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Carbonic</a:t>
            </a:r>
            <a:r>
              <a:rPr lang="tr-TR" dirty="0"/>
              <a:t> </a:t>
            </a:r>
            <a:r>
              <a:rPr lang="tr-TR" dirty="0" err="1"/>
              <a:t>Anhydrase</a:t>
            </a:r>
            <a:r>
              <a:rPr lang="tr-TR" dirty="0"/>
              <a:t> </a:t>
            </a:r>
            <a:r>
              <a:rPr lang="tr-TR" dirty="0" err="1"/>
              <a:t>Inhibitors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28600" lvl="1">
              <a:spcBef>
                <a:spcPts val="1000"/>
              </a:spcBef>
            </a:pPr>
            <a:r>
              <a:rPr lang="en-US" sz="2800" dirty="0"/>
              <a:t>Acetazolamide </a:t>
            </a:r>
            <a:r>
              <a:rPr lang="tr-TR" sz="2800" dirty="0" smtClean="0"/>
              <a:t>– </a:t>
            </a:r>
            <a:r>
              <a:rPr lang="tr-TR" sz="2800" dirty="0" err="1" smtClean="0"/>
              <a:t>nonbacteriostatic</a:t>
            </a:r>
            <a:r>
              <a:rPr lang="tr-TR" sz="2800" dirty="0" smtClean="0"/>
              <a:t> </a:t>
            </a:r>
            <a:r>
              <a:rPr lang="tr-TR" sz="2800" dirty="0" err="1" smtClean="0"/>
              <a:t>sulfpnamide</a:t>
            </a:r>
            <a:endParaRPr lang="tr-TR" sz="2800" dirty="0" smtClean="0"/>
          </a:p>
          <a:p>
            <a:pPr marL="685800" lvl="2">
              <a:spcBef>
                <a:spcPts val="1000"/>
              </a:spcBef>
            </a:pPr>
            <a:r>
              <a:rPr lang="tr-TR" dirty="0" smtClean="0"/>
              <a:t>w</a:t>
            </a:r>
            <a:r>
              <a:rPr lang="en-US" dirty="0" err="1"/>
              <a:t>eak</a:t>
            </a:r>
            <a:r>
              <a:rPr lang="en-US" dirty="0"/>
              <a:t> diuretic action. </a:t>
            </a:r>
          </a:p>
          <a:p>
            <a:r>
              <a:rPr lang="tr-TR" dirty="0" err="1" smtClean="0"/>
              <a:t>Metazolamide</a:t>
            </a:r>
            <a:endParaRPr lang="tr-TR" dirty="0" smtClean="0"/>
          </a:p>
          <a:p>
            <a:r>
              <a:rPr lang="tr-TR" dirty="0" err="1" smtClean="0"/>
              <a:t>Dorzolamide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Blocks</a:t>
            </a:r>
            <a:r>
              <a:rPr lang="tr-TR" dirty="0" smtClean="0"/>
              <a:t> </a:t>
            </a:r>
            <a:r>
              <a:rPr lang="en-US" dirty="0" smtClean="0"/>
              <a:t>also </a:t>
            </a:r>
            <a:r>
              <a:rPr lang="tr-TR" dirty="0" err="1" smtClean="0"/>
              <a:t>carbonic</a:t>
            </a:r>
            <a:r>
              <a:rPr lang="tr-TR" dirty="0" smtClean="0"/>
              <a:t> </a:t>
            </a:r>
            <a:r>
              <a:rPr lang="tr-TR" dirty="0" err="1" smtClean="0"/>
              <a:t>anhydrase</a:t>
            </a:r>
            <a:r>
              <a:rPr lang="en-US" dirty="0" smtClean="0"/>
              <a:t> </a:t>
            </a:r>
            <a:r>
              <a:rPr lang="en-US" dirty="0"/>
              <a:t>in the ciliary body in the eye </a:t>
            </a:r>
            <a:r>
              <a:rPr lang="en-US" dirty="0" smtClean="0"/>
              <a:t>(</a:t>
            </a:r>
            <a:r>
              <a:rPr lang="en-US" dirty="0"/>
              <a:t>reducing production of eye liquid) and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brain </a:t>
            </a:r>
            <a:r>
              <a:rPr lang="en-US" dirty="0"/>
              <a:t>(</a:t>
            </a:r>
            <a:r>
              <a:rPr lang="en-US" dirty="0" err="1" smtClean="0"/>
              <a:t>facilitat</a:t>
            </a:r>
            <a:r>
              <a:rPr lang="tr-TR" dirty="0" err="1" smtClean="0"/>
              <a:t>ion</a:t>
            </a:r>
            <a:r>
              <a:rPr lang="tr-TR" dirty="0" smtClean="0"/>
              <a:t> of</a:t>
            </a:r>
            <a:r>
              <a:rPr lang="en-US" dirty="0" smtClean="0"/>
              <a:t> </a:t>
            </a:r>
            <a:r>
              <a:rPr lang="en-US" dirty="0"/>
              <a:t>GABA synthesis</a:t>
            </a:r>
            <a:r>
              <a:rPr lang="en-US" dirty="0" smtClean="0"/>
              <a:t>)</a:t>
            </a:r>
            <a:endParaRPr lang="tr-TR" dirty="0" smtClean="0"/>
          </a:p>
          <a:p>
            <a:r>
              <a:rPr lang="tr-TR" dirty="0" err="1" smtClean="0"/>
              <a:t>Incase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salicylates</a:t>
            </a:r>
            <a:r>
              <a:rPr lang="tr-TR" dirty="0" smtClean="0"/>
              <a:t>- CA </a:t>
            </a:r>
            <a:r>
              <a:rPr lang="tr-TR" dirty="0" err="1" smtClean="0"/>
              <a:t>cummunulation</a:t>
            </a:r>
            <a:r>
              <a:rPr lang="tr-TR" dirty="0" smtClean="0"/>
              <a:t>- CNS </a:t>
            </a:r>
            <a:r>
              <a:rPr lang="tr-TR" dirty="0" err="1" smtClean="0"/>
              <a:t>toxicity+metabolic</a:t>
            </a:r>
            <a:r>
              <a:rPr lang="tr-TR" dirty="0" smtClean="0"/>
              <a:t> </a:t>
            </a:r>
            <a:r>
              <a:rPr lang="tr-TR" dirty="0" err="1" smtClean="0"/>
              <a:t>acidosis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2827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Clearance</a:t>
            </a:r>
            <a:r>
              <a:rPr lang="tr-TR" dirty="0" smtClean="0"/>
              <a:t>: T</a:t>
            </a:r>
            <a:r>
              <a:rPr lang="en-US" dirty="0" smtClean="0"/>
              <a:t>he rate at which waste substances are cleared from the blood</a:t>
            </a:r>
            <a:endParaRPr lang="tr-TR" dirty="0" smtClean="0"/>
          </a:p>
          <a:p>
            <a:r>
              <a:rPr lang="tr-TR" dirty="0" smtClean="0"/>
              <a:t>Total </a:t>
            </a:r>
            <a:r>
              <a:rPr lang="tr-TR" dirty="0" err="1" smtClean="0"/>
              <a:t>clearance</a:t>
            </a:r>
            <a:r>
              <a:rPr lang="tr-TR" dirty="0" smtClean="0"/>
              <a:t>= </a:t>
            </a:r>
            <a:r>
              <a:rPr lang="tr-TR" dirty="0" err="1" smtClean="0"/>
              <a:t>Clearance</a:t>
            </a:r>
            <a:r>
              <a:rPr lang="tr-TR" dirty="0" smtClean="0"/>
              <a:t> (</a:t>
            </a:r>
            <a:r>
              <a:rPr lang="tr-TR" dirty="0" err="1" smtClean="0"/>
              <a:t>kidney</a:t>
            </a:r>
            <a:r>
              <a:rPr lang="tr-TR" dirty="0" smtClean="0"/>
              <a:t>)+</a:t>
            </a:r>
            <a:r>
              <a:rPr lang="tr-TR" dirty="0" err="1" smtClean="0"/>
              <a:t>Clearence</a:t>
            </a:r>
            <a:r>
              <a:rPr lang="tr-TR" dirty="0" smtClean="0"/>
              <a:t> (</a:t>
            </a:r>
            <a:r>
              <a:rPr lang="tr-TR" dirty="0" err="1" smtClean="0"/>
              <a:t>extrakidney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Clearance</a:t>
            </a:r>
            <a:r>
              <a:rPr lang="tr-TR" dirty="0" smtClean="0"/>
              <a:t> (</a:t>
            </a:r>
            <a:r>
              <a:rPr lang="tr-TR" dirty="0" err="1" smtClean="0"/>
              <a:t>kidney</a:t>
            </a:r>
            <a:r>
              <a:rPr lang="tr-TR" dirty="0" smtClean="0"/>
              <a:t>)</a:t>
            </a:r>
            <a:r>
              <a:rPr lang="en-US" dirty="0" smtClean="0"/>
              <a:t> depends on glomerular filtration rate(GFR), tubular reabsorption, and tubular secretion.</a:t>
            </a:r>
            <a:endParaRPr lang="tr-TR" dirty="0" smtClean="0"/>
          </a:p>
          <a:p>
            <a:r>
              <a:rPr lang="en-US" dirty="0" smtClean="0"/>
              <a:t>If </a:t>
            </a:r>
            <a:r>
              <a:rPr lang="en-US" dirty="0" err="1" smtClean="0"/>
              <a:t>ClRen</a:t>
            </a:r>
            <a:r>
              <a:rPr lang="en-US" dirty="0" smtClean="0"/>
              <a:t> depends only on filtration, </a:t>
            </a:r>
            <a:endParaRPr lang="tr-TR" dirty="0" smtClean="0"/>
          </a:p>
          <a:p>
            <a:pPr lvl="1"/>
            <a:r>
              <a:rPr lang="en-US" dirty="0" err="1" smtClean="0"/>
              <a:t>ClRen</a:t>
            </a:r>
            <a:r>
              <a:rPr lang="en-US" dirty="0" smtClean="0"/>
              <a:t> = GFR </a:t>
            </a:r>
            <a:r>
              <a:rPr lang="tr-TR" dirty="0" smtClean="0"/>
              <a:t>(</a:t>
            </a:r>
            <a:r>
              <a:rPr lang="en-US" dirty="0" smtClean="0"/>
              <a:t>glomerular filtration rate</a:t>
            </a:r>
            <a:r>
              <a:rPr lang="tr-TR" dirty="0" smtClean="0"/>
              <a:t>)</a:t>
            </a:r>
            <a:r>
              <a:rPr lang="en-US" dirty="0" smtClean="0"/>
              <a:t>* </a:t>
            </a:r>
            <a:r>
              <a:rPr lang="en-US" dirty="0" err="1" smtClean="0"/>
              <a:t>fu</a:t>
            </a:r>
            <a:r>
              <a:rPr lang="tr-TR" dirty="0" smtClean="0"/>
              <a:t> (</a:t>
            </a:r>
            <a:r>
              <a:rPr lang="en-US" dirty="0" smtClean="0"/>
              <a:t>unbound fraction of drug</a:t>
            </a:r>
            <a:r>
              <a:rPr lang="tr-TR" dirty="0" smtClean="0"/>
              <a:t>)</a:t>
            </a:r>
          </a:p>
          <a:p>
            <a:r>
              <a:rPr lang="tr-TR" dirty="0" smtClean="0"/>
              <a:t>R</a:t>
            </a:r>
            <a:r>
              <a:rPr lang="en-US" dirty="0" err="1" smtClean="0"/>
              <a:t>enal</a:t>
            </a:r>
            <a:r>
              <a:rPr lang="en-US" dirty="0" smtClean="0"/>
              <a:t> </a:t>
            </a:r>
            <a:r>
              <a:rPr lang="en-US" dirty="0"/>
              <a:t>clearance </a:t>
            </a:r>
            <a:r>
              <a:rPr lang="tr-TR" dirty="0" smtClean="0"/>
              <a:t>&lt; </a:t>
            </a:r>
            <a:r>
              <a:rPr lang="en-US" dirty="0" smtClean="0"/>
              <a:t>product </a:t>
            </a:r>
            <a:r>
              <a:rPr lang="en-US" dirty="0"/>
              <a:t>of glomerular filtration rate by the unbound </a:t>
            </a:r>
            <a:r>
              <a:rPr lang="en-US" dirty="0" smtClean="0"/>
              <a:t>fraction</a:t>
            </a:r>
            <a:r>
              <a:rPr lang="tr-TR" dirty="0" smtClean="0"/>
              <a:t>= </a:t>
            </a:r>
            <a:r>
              <a:rPr lang="en-US" dirty="0" smtClean="0"/>
              <a:t>renal </a:t>
            </a:r>
            <a:r>
              <a:rPr lang="en-US" dirty="0"/>
              <a:t>reabsorption is assumed. </a:t>
            </a:r>
            <a:endParaRPr lang="tr-TR" dirty="0" smtClean="0"/>
          </a:p>
          <a:p>
            <a:r>
              <a:rPr lang="tr-TR" dirty="0" smtClean="0"/>
              <a:t>R</a:t>
            </a:r>
            <a:r>
              <a:rPr lang="en-US" dirty="0" err="1" smtClean="0"/>
              <a:t>enal</a:t>
            </a:r>
            <a:r>
              <a:rPr lang="en-US" dirty="0" smtClean="0"/>
              <a:t> </a:t>
            </a:r>
            <a:r>
              <a:rPr lang="en-US" dirty="0"/>
              <a:t>clearance </a:t>
            </a:r>
            <a:r>
              <a:rPr lang="tr-TR" dirty="0" smtClean="0"/>
              <a:t>&gt;</a:t>
            </a:r>
            <a:r>
              <a:rPr lang="en-US" dirty="0" smtClean="0"/>
              <a:t> </a:t>
            </a:r>
            <a:r>
              <a:rPr lang="en-US" dirty="0"/>
              <a:t>the product of glomerular filtration rate by the unbound </a:t>
            </a:r>
            <a:r>
              <a:rPr lang="en-US" dirty="0" smtClean="0"/>
              <a:t>fraction</a:t>
            </a:r>
            <a:r>
              <a:rPr lang="tr-TR" dirty="0" smtClean="0"/>
              <a:t>=</a:t>
            </a:r>
            <a:r>
              <a:rPr lang="en-US" dirty="0" smtClean="0"/>
              <a:t> </a:t>
            </a:r>
            <a:r>
              <a:rPr lang="en-US" dirty="0"/>
              <a:t>secretion is thought to be present. </a:t>
            </a:r>
            <a:endParaRPr lang="tr-TR" dirty="0" smtClean="0"/>
          </a:p>
          <a:p>
            <a:r>
              <a:rPr lang="tr-TR" dirty="0" err="1" smtClean="0"/>
              <a:t>Domination</a:t>
            </a:r>
            <a:r>
              <a:rPr lang="tr-TR" dirty="0" smtClean="0"/>
              <a:t> of </a:t>
            </a:r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mechanisms</a:t>
            </a:r>
            <a:r>
              <a:rPr lang="tr-TR" dirty="0" smtClean="0"/>
              <a:t> </a:t>
            </a:r>
            <a:r>
              <a:rPr lang="tr-TR" dirty="0" err="1" smtClean="0"/>
              <a:t>might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be </a:t>
            </a:r>
            <a:r>
              <a:rPr lang="tr-TR" dirty="0" err="1" smtClean="0"/>
              <a:t>present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853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Osmotic Diuretics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</a:t>
            </a:r>
            <a:r>
              <a:rPr lang="en-US" dirty="0" err="1" smtClean="0"/>
              <a:t>annitol</a:t>
            </a:r>
            <a:endParaRPr lang="tr-TR" dirty="0" smtClean="0"/>
          </a:p>
          <a:p>
            <a:r>
              <a:rPr lang="tr-TR" dirty="0"/>
              <a:t>D</a:t>
            </a:r>
            <a:r>
              <a:rPr lang="en-US" dirty="0" err="1" smtClean="0"/>
              <a:t>imethyl</a:t>
            </a:r>
            <a:r>
              <a:rPr lang="en-US" dirty="0" smtClean="0"/>
              <a:t> </a:t>
            </a:r>
            <a:r>
              <a:rPr lang="en-US" dirty="0"/>
              <a:t>sulfoxide (DMSO</a:t>
            </a:r>
            <a:r>
              <a:rPr lang="en-US" dirty="0" smtClean="0"/>
              <a:t>)</a:t>
            </a:r>
            <a:endParaRPr lang="tr-TR" dirty="0" smtClean="0"/>
          </a:p>
          <a:p>
            <a:r>
              <a:rPr lang="tr-TR" dirty="0"/>
              <a:t>U</a:t>
            </a:r>
            <a:r>
              <a:rPr lang="en-US" dirty="0" smtClean="0"/>
              <a:t>rea</a:t>
            </a:r>
            <a:endParaRPr lang="tr-TR" dirty="0" smtClean="0"/>
          </a:p>
          <a:p>
            <a:r>
              <a:rPr lang="tr-TR" dirty="0"/>
              <a:t>G</a:t>
            </a:r>
            <a:r>
              <a:rPr lang="en-US" dirty="0" err="1" smtClean="0"/>
              <a:t>lycerol</a:t>
            </a:r>
            <a:endParaRPr lang="tr-TR" dirty="0" smtClean="0"/>
          </a:p>
          <a:p>
            <a:r>
              <a:rPr lang="tr-TR" dirty="0"/>
              <a:t>I</a:t>
            </a:r>
            <a:r>
              <a:rPr lang="en-US" dirty="0" err="1" smtClean="0"/>
              <a:t>sosorbide</a:t>
            </a:r>
            <a:r>
              <a:rPr lang="en-US" dirty="0"/>
              <a:t>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22171" y="365125"/>
            <a:ext cx="2737165" cy="192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85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8600" y="0"/>
            <a:ext cx="10515600" cy="1325563"/>
          </a:xfrm>
        </p:spPr>
        <p:txBody>
          <a:bodyPr/>
          <a:lstStyle/>
          <a:p>
            <a:r>
              <a:rPr lang="en-US" dirty="0"/>
              <a:t>Osmotic Diuretics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883" y="1303284"/>
            <a:ext cx="11477295" cy="555471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err="1" smtClean="0"/>
              <a:t>Mannitol</a:t>
            </a:r>
            <a:endParaRPr lang="tr-TR" dirty="0" smtClean="0"/>
          </a:p>
          <a:p>
            <a:r>
              <a:rPr lang="tr-TR" dirty="0" smtClean="0"/>
              <a:t>C</a:t>
            </a:r>
            <a:r>
              <a:rPr lang="en-US" dirty="0" err="1" smtClean="0"/>
              <a:t>ommonly</a:t>
            </a:r>
            <a:r>
              <a:rPr lang="en-US" dirty="0" smtClean="0"/>
              <a:t> </a:t>
            </a:r>
            <a:r>
              <a:rPr lang="en-US" dirty="0"/>
              <a:t>used in small animals </a:t>
            </a:r>
            <a:r>
              <a:rPr lang="tr-TR" dirty="0" smtClean="0"/>
              <a:t> (</a:t>
            </a:r>
            <a:r>
              <a:rPr lang="tr-TR" dirty="0" err="1" smtClean="0"/>
              <a:t>expensive</a:t>
            </a:r>
            <a:r>
              <a:rPr lang="tr-TR" dirty="0"/>
              <a:t> </a:t>
            </a:r>
            <a:r>
              <a:rPr lang="tr-TR" dirty="0" err="1" smtClean="0"/>
              <a:t>for</a:t>
            </a:r>
            <a:r>
              <a:rPr lang="en-US" dirty="0" smtClean="0"/>
              <a:t> </a:t>
            </a:r>
            <a:r>
              <a:rPr lang="en-US" dirty="0"/>
              <a:t>large </a:t>
            </a:r>
            <a:r>
              <a:rPr lang="en-US" dirty="0" smtClean="0"/>
              <a:t>animals</a:t>
            </a:r>
            <a:r>
              <a:rPr lang="tr-TR" dirty="0" smtClean="0"/>
              <a:t>-</a:t>
            </a:r>
            <a:r>
              <a:rPr lang="en-US" dirty="0" smtClean="0"/>
              <a:t>DMSO </a:t>
            </a:r>
            <a:r>
              <a:rPr lang="tr-TR" dirty="0" err="1" smtClean="0"/>
              <a:t>used</a:t>
            </a:r>
            <a:r>
              <a:rPr lang="tr-TR" dirty="0" smtClean="0"/>
              <a:t> as </a:t>
            </a:r>
            <a:r>
              <a:rPr lang="tr-TR" dirty="0" err="1" smtClean="0"/>
              <a:t>alternative</a:t>
            </a:r>
            <a:r>
              <a:rPr lang="tr-TR" dirty="0" smtClean="0"/>
              <a:t>)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 smtClean="0"/>
              <a:t>P</a:t>
            </a:r>
            <a:r>
              <a:rPr lang="en-US" dirty="0" err="1" smtClean="0"/>
              <a:t>rotectant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renal tubular </a:t>
            </a:r>
            <a:r>
              <a:rPr lang="en-US" dirty="0" smtClean="0"/>
              <a:t>damage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Does</a:t>
            </a:r>
            <a:r>
              <a:rPr lang="tr-TR" dirty="0" smtClean="0"/>
              <a:t> </a:t>
            </a:r>
            <a:r>
              <a:rPr lang="tr-TR" dirty="0"/>
              <a:t>n</a:t>
            </a:r>
            <a:r>
              <a:rPr lang="en-US" dirty="0" err="1"/>
              <a:t>ot</a:t>
            </a:r>
            <a:r>
              <a:rPr lang="en-US" dirty="0"/>
              <a:t> influence renin synthesis.</a:t>
            </a:r>
            <a:endParaRPr lang="tr-TR" dirty="0"/>
          </a:p>
          <a:p>
            <a:r>
              <a:rPr lang="tr-TR" dirty="0" smtClean="0"/>
              <a:t>D</a:t>
            </a:r>
            <a:r>
              <a:rPr lang="en-US" dirty="0" err="1" smtClean="0"/>
              <a:t>oes</a:t>
            </a:r>
            <a:r>
              <a:rPr lang="en-US" dirty="0" smtClean="0"/>
              <a:t> </a:t>
            </a:r>
            <a:r>
              <a:rPr lang="en-US" dirty="0"/>
              <a:t>not cross tissue barriers (BBB neither</a:t>
            </a:r>
            <a:r>
              <a:rPr lang="en-US" dirty="0" smtClean="0"/>
              <a:t>)</a:t>
            </a:r>
            <a:endParaRPr lang="en-US" dirty="0"/>
          </a:p>
          <a:p>
            <a:r>
              <a:rPr lang="tr-TR" dirty="0" smtClean="0"/>
              <a:t>D</a:t>
            </a:r>
            <a:r>
              <a:rPr lang="en-US" dirty="0" err="1" smtClean="0"/>
              <a:t>oes</a:t>
            </a:r>
            <a:r>
              <a:rPr lang="en-US" dirty="0" smtClean="0"/>
              <a:t> </a:t>
            </a:r>
            <a:r>
              <a:rPr lang="en-US" dirty="0"/>
              <a:t>not penetrate to the eye and brain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osmotic way reduces intraocular and </a:t>
            </a:r>
            <a:r>
              <a:rPr lang="en-US" dirty="0" smtClean="0"/>
              <a:t>intra-cranial </a:t>
            </a:r>
            <a:r>
              <a:rPr lang="en-US" dirty="0"/>
              <a:t>pressure.</a:t>
            </a:r>
          </a:p>
          <a:p>
            <a:endParaRPr lang="tr-TR" dirty="0" smtClean="0"/>
          </a:p>
          <a:p>
            <a:r>
              <a:rPr lang="tr-TR" dirty="0" smtClean="0"/>
              <a:t>B</a:t>
            </a:r>
            <a:r>
              <a:rPr lang="en-US" dirty="0" smtClean="0"/>
              <a:t>rain </a:t>
            </a:r>
            <a:r>
              <a:rPr lang="en-US" dirty="0" err="1"/>
              <a:t>oedema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initial </a:t>
            </a:r>
            <a:r>
              <a:rPr lang="en-US" dirty="0"/>
              <a:t>stages of acute renal failure, </a:t>
            </a:r>
            <a:r>
              <a:rPr lang="en-US" dirty="0" smtClean="0"/>
              <a:t>chronic</a:t>
            </a:r>
            <a:r>
              <a:rPr lang="tr-TR" dirty="0" smtClean="0"/>
              <a:t> </a:t>
            </a:r>
            <a:r>
              <a:rPr lang="en-US" dirty="0" smtClean="0"/>
              <a:t>renal </a:t>
            </a:r>
            <a:r>
              <a:rPr lang="en-US" dirty="0"/>
              <a:t>failure, glaucoma, intoxications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drug</a:t>
            </a:r>
            <a:r>
              <a:rPr lang="tr-TR" dirty="0" smtClean="0"/>
              <a:t>s</a:t>
            </a:r>
          </a:p>
          <a:p>
            <a:pPr marL="0" indent="0">
              <a:buNone/>
            </a:pPr>
            <a:r>
              <a:rPr lang="tr-TR" dirty="0" smtClean="0"/>
              <a:t>DMSO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L</a:t>
            </a:r>
            <a:r>
              <a:rPr lang="en-US" dirty="0" err="1" smtClean="0"/>
              <a:t>arge</a:t>
            </a:r>
            <a:r>
              <a:rPr lang="en-US" dirty="0" smtClean="0"/>
              <a:t> </a:t>
            </a:r>
            <a:r>
              <a:rPr lang="en-US" dirty="0"/>
              <a:t>animals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inflammatory and edematous </a:t>
            </a:r>
            <a:r>
              <a:rPr lang="en-US" dirty="0" smtClean="0"/>
              <a:t>conditions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 smtClean="0"/>
              <a:t>can </a:t>
            </a:r>
            <a:r>
              <a:rPr lang="en-US" dirty="0"/>
              <a:t>penetrate intact skin and carry other chemicals along with it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May </a:t>
            </a:r>
            <a:r>
              <a:rPr lang="tr-TR" dirty="0" err="1" smtClean="0"/>
              <a:t>cause</a:t>
            </a:r>
            <a:r>
              <a:rPr lang="tr-TR" dirty="0" smtClean="0"/>
              <a:t> </a:t>
            </a:r>
            <a:r>
              <a:rPr lang="tr-TR" dirty="0" err="1" smtClean="0"/>
              <a:t>dehydration</a:t>
            </a:r>
            <a:r>
              <a:rPr lang="tr-TR" dirty="0" smtClean="0"/>
              <a:t>, </a:t>
            </a:r>
            <a:r>
              <a:rPr lang="tr-TR" dirty="0" err="1" smtClean="0"/>
              <a:t>hypernatremia</a:t>
            </a:r>
            <a:r>
              <a:rPr lang="tr-TR" dirty="0" smtClean="0"/>
              <a:t>, </a:t>
            </a:r>
            <a:r>
              <a:rPr lang="tr-TR" dirty="0" err="1" smtClean="0"/>
              <a:t>nausea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vomiting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1140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Thiazide Diuretics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</a:t>
            </a:r>
            <a:r>
              <a:rPr lang="en-US" dirty="0" err="1" smtClean="0"/>
              <a:t>ydrochlorothiazide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/>
              <a:t>C</a:t>
            </a:r>
            <a:r>
              <a:rPr lang="en-US" dirty="0" err="1" smtClean="0"/>
              <a:t>hlorothiazide</a:t>
            </a:r>
            <a:endParaRPr lang="tr-TR" dirty="0" smtClean="0"/>
          </a:p>
          <a:p>
            <a:r>
              <a:rPr lang="tr-TR" dirty="0" err="1" smtClean="0"/>
              <a:t>Indapamide</a:t>
            </a:r>
            <a:endParaRPr lang="tr-TR" dirty="0" smtClean="0"/>
          </a:p>
          <a:p>
            <a:r>
              <a:rPr lang="tr-TR" dirty="0" err="1" smtClean="0"/>
              <a:t>Metolazone</a:t>
            </a:r>
            <a:endParaRPr lang="tr-TR" dirty="0" smtClean="0"/>
          </a:p>
          <a:p>
            <a:r>
              <a:rPr lang="tr-TR" dirty="0" err="1" smtClean="0"/>
              <a:t>Chlortalidone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en-US" dirty="0"/>
          </a:p>
        </p:txBody>
      </p:sp>
      <p:sp>
        <p:nvSpPr>
          <p:cNvPr id="4" name="Köşeleri Yuvarlanmış Dikdörtgen Belirtme Çizgisi 3"/>
          <p:cNvSpPr/>
          <p:nvPr/>
        </p:nvSpPr>
        <p:spPr>
          <a:xfrm>
            <a:off x="5791200" y="365125"/>
            <a:ext cx="2806262" cy="717441"/>
          </a:xfrm>
          <a:prstGeom prst="wedgeRoundRectCallout">
            <a:avLst>
              <a:gd name="adj1" fmla="val -74391"/>
              <a:gd name="adj2" fmla="val 24411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/>
              <a:t>Not po</a:t>
            </a:r>
            <a:r>
              <a:rPr lang="en-US"/>
              <a:t>tent as furosemide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48903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Thiazide Diuretics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</a:t>
            </a:r>
            <a:r>
              <a:rPr lang="en-US" dirty="0" err="1"/>
              <a:t>ct</a:t>
            </a:r>
            <a:r>
              <a:rPr lang="en-US" dirty="0"/>
              <a:t> on the proximal portion of the distal convoluted tubule </a:t>
            </a:r>
            <a:endParaRPr lang="tr-TR" dirty="0"/>
          </a:p>
          <a:p>
            <a:r>
              <a:rPr lang="tr-TR" dirty="0"/>
              <a:t>I</a:t>
            </a:r>
            <a:r>
              <a:rPr lang="en-US" dirty="0" err="1"/>
              <a:t>nhibit</a:t>
            </a:r>
            <a:r>
              <a:rPr lang="en-US" dirty="0"/>
              <a:t> sodium resorption </a:t>
            </a:r>
            <a:r>
              <a:rPr lang="tr-TR" dirty="0"/>
              <a:t>+</a:t>
            </a:r>
            <a:r>
              <a:rPr lang="en-US" dirty="0"/>
              <a:t> promote potassium excretion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Infrequent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in </a:t>
            </a:r>
            <a:r>
              <a:rPr lang="tr-TR" dirty="0" err="1"/>
              <a:t>vet</a:t>
            </a:r>
            <a:r>
              <a:rPr lang="tr-TR" dirty="0"/>
              <a:t> </a:t>
            </a:r>
            <a:r>
              <a:rPr lang="tr-TR" dirty="0" err="1"/>
              <a:t>med</a:t>
            </a:r>
            <a:r>
              <a:rPr lang="tr-TR" dirty="0"/>
              <a:t>- </a:t>
            </a:r>
            <a:r>
              <a:rPr lang="tr-TR" dirty="0" err="1"/>
              <a:t>animals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can not </a:t>
            </a:r>
            <a:r>
              <a:rPr lang="tr-TR" dirty="0" err="1"/>
              <a:t>tolerate</a:t>
            </a:r>
            <a:r>
              <a:rPr lang="tr-TR" dirty="0"/>
              <a:t> </a:t>
            </a:r>
            <a:r>
              <a:rPr lang="tr-TR" dirty="0" err="1"/>
              <a:t>furosemide</a:t>
            </a:r>
            <a:r>
              <a:rPr lang="en-US" dirty="0"/>
              <a:t> </a:t>
            </a:r>
            <a:endParaRPr lang="tr-TR" dirty="0"/>
          </a:p>
          <a:p>
            <a:r>
              <a:rPr lang="tr-TR" dirty="0"/>
              <a:t>D</a:t>
            </a:r>
            <a:r>
              <a:rPr lang="en-US" dirty="0" err="1"/>
              <a:t>ecrease</a:t>
            </a:r>
            <a:r>
              <a:rPr lang="en-US" dirty="0"/>
              <a:t> renal blood flow</a:t>
            </a:r>
            <a:endParaRPr lang="tr-TR" dirty="0"/>
          </a:p>
          <a:p>
            <a:r>
              <a:rPr lang="tr-TR" dirty="0"/>
              <a:t>M</a:t>
            </a:r>
            <a:r>
              <a:rPr lang="en-US" dirty="0"/>
              <a:t>ay be combined with a loop diuretic or potassium-sparing diuretic for treatment of refractory fluid retention. </a:t>
            </a:r>
            <a:endParaRPr lang="tr-TR" dirty="0"/>
          </a:p>
          <a:p>
            <a:r>
              <a:rPr lang="tr-TR" dirty="0" err="1"/>
              <a:t>Adverse</a:t>
            </a:r>
            <a:r>
              <a:rPr lang="tr-TR" dirty="0"/>
              <a:t> </a:t>
            </a:r>
            <a:r>
              <a:rPr lang="tr-TR" dirty="0" err="1"/>
              <a:t>ef</a:t>
            </a:r>
            <a:r>
              <a:rPr lang="tr-TR" dirty="0"/>
              <a:t>: E</a:t>
            </a:r>
            <a:r>
              <a:rPr lang="en-US" dirty="0" err="1"/>
              <a:t>lectrolyte</a:t>
            </a:r>
            <a:r>
              <a:rPr lang="en-US" dirty="0"/>
              <a:t> and fluid balance disturbances</a:t>
            </a:r>
            <a:r>
              <a:rPr lang="tr-TR" dirty="0"/>
              <a:t> (</a:t>
            </a:r>
            <a:r>
              <a:rPr lang="tr-TR" dirty="0" err="1"/>
              <a:t>hypokalemi</a:t>
            </a:r>
            <a:r>
              <a:rPr lang="tr-TR" dirty="0"/>
              <a:t>, </a:t>
            </a:r>
            <a:r>
              <a:rPr lang="tr-TR" dirty="0" err="1"/>
              <a:t>hyponatremia</a:t>
            </a:r>
            <a:r>
              <a:rPr lang="tr-TR" dirty="0"/>
              <a:t>, </a:t>
            </a:r>
            <a:r>
              <a:rPr lang="tr-TR" dirty="0" err="1"/>
              <a:t>hypomagnesemia</a:t>
            </a:r>
            <a:r>
              <a:rPr lang="tr-TR" dirty="0"/>
              <a:t>, </a:t>
            </a:r>
            <a:r>
              <a:rPr lang="tr-TR" dirty="0" err="1"/>
              <a:t>hypocalcemia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1800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059" y="735888"/>
            <a:ext cx="9877425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55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47167" y="563781"/>
            <a:ext cx="8516335" cy="569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745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780" y="1690688"/>
            <a:ext cx="74961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022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Selection</a:t>
            </a:r>
            <a:r>
              <a:rPr lang="tr-TR" dirty="0" smtClean="0"/>
              <a:t> of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diuretics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Congestive</a:t>
            </a:r>
            <a:r>
              <a:rPr lang="tr-TR" dirty="0" smtClean="0"/>
              <a:t> </a:t>
            </a:r>
            <a:r>
              <a:rPr lang="tr-TR" dirty="0" err="1" smtClean="0"/>
              <a:t>heart</a:t>
            </a:r>
            <a:r>
              <a:rPr lang="tr-TR" dirty="0" smtClean="0"/>
              <a:t> </a:t>
            </a:r>
            <a:r>
              <a:rPr lang="tr-TR" dirty="0" err="1" smtClean="0"/>
              <a:t>failure</a:t>
            </a:r>
            <a:r>
              <a:rPr lang="tr-TR" dirty="0" smtClean="0"/>
              <a:t>- </a:t>
            </a:r>
            <a:r>
              <a:rPr lang="tr-TR" dirty="0" err="1" smtClean="0"/>
              <a:t>Furosemide</a:t>
            </a:r>
            <a:endParaRPr lang="tr-TR" dirty="0" smtClean="0"/>
          </a:p>
          <a:p>
            <a:r>
              <a:rPr lang="tr-TR" dirty="0" err="1" smtClean="0"/>
              <a:t>Acute</a:t>
            </a:r>
            <a:r>
              <a:rPr lang="tr-TR" dirty="0" smtClean="0"/>
              <a:t> </a:t>
            </a:r>
            <a:r>
              <a:rPr lang="tr-TR" dirty="0" err="1" smtClean="0"/>
              <a:t>lung</a:t>
            </a:r>
            <a:r>
              <a:rPr lang="tr-TR" dirty="0" smtClean="0"/>
              <a:t> </a:t>
            </a:r>
            <a:r>
              <a:rPr lang="tr-TR" dirty="0" err="1" smtClean="0"/>
              <a:t>edema</a:t>
            </a:r>
            <a:r>
              <a:rPr lang="tr-TR" dirty="0" smtClean="0"/>
              <a:t>- </a:t>
            </a:r>
            <a:r>
              <a:rPr lang="tr-TR" dirty="0" err="1" smtClean="0"/>
              <a:t>Furosemide</a:t>
            </a:r>
            <a:endParaRPr lang="tr-TR" dirty="0" smtClean="0"/>
          </a:p>
          <a:p>
            <a:r>
              <a:rPr lang="tr-TR" dirty="0" err="1" smtClean="0"/>
              <a:t>Hypertension-Hydrochlorotiazide</a:t>
            </a:r>
            <a:endParaRPr lang="tr-TR" dirty="0" smtClean="0"/>
          </a:p>
          <a:p>
            <a:r>
              <a:rPr lang="tr-TR" dirty="0" err="1" smtClean="0"/>
              <a:t>Kidney</a:t>
            </a:r>
            <a:r>
              <a:rPr lang="tr-TR" dirty="0" smtClean="0"/>
              <a:t> </a:t>
            </a:r>
            <a:r>
              <a:rPr lang="tr-TR" dirty="0" err="1" smtClean="0"/>
              <a:t>cirrhosis-Spironolacton</a:t>
            </a:r>
            <a:endParaRPr lang="tr-TR" dirty="0" smtClean="0"/>
          </a:p>
          <a:p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insipitus</a:t>
            </a:r>
            <a:r>
              <a:rPr lang="tr-TR" dirty="0" smtClean="0"/>
              <a:t> (</a:t>
            </a:r>
            <a:r>
              <a:rPr lang="tr-TR" dirty="0" err="1" smtClean="0"/>
              <a:t>induced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lithium</a:t>
            </a:r>
            <a:r>
              <a:rPr lang="tr-TR" dirty="0" smtClean="0"/>
              <a:t>)- </a:t>
            </a:r>
            <a:r>
              <a:rPr lang="tr-TR" dirty="0" err="1" smtClean="0"/>
              <a:t>Amiloride</a:t>
            </a:r>
            <a:endParaRPr lang="tr-TR" dirty="0" smtClean="0"/>
          </a:p>
          <a:p>
            <a:r>
              <a:rPr lang="tr-TR" dirty="0" err="1" smtClean="0"/>
              <a:t>Ca</a:t>
            </a:r>
            <a:r>
              <a:rPr lang="tr-TR" dirty="0" smtClean="0"/>
              <a:t> Stones-</a:t>
            </a:r>
            <a:r>
              <a:rPr lang="tr-TR" dirty="0" err="1" smtClean="0"/>
              <a:t>Hydrochlorotiazide</a:t>
            </a:r>
            <a:endParaRPr lang="tr-TR" dirty="0" smtClean="0"/>
          </a:p>
          <a:p>
            <a:r>
              <a:rPr lang="tr-TR" dirty="0" err="1" smtClean="0"/>
              <a:t>Idiopatic</a:t>
            </a:r>
            <a:r>
              <a:rPr lang="tr-TR" dirty="0" smtClean="0"/>
              <a:t> </a:t>
            </a:r>
            <a:r>
              <a:rPr lang="tr-TR" dirty="0" err="1" smtClean="0"/>
              <a:t>hypercalciurea-Hydrochlorotiazide</a:t>
            </a:r>
            <a:endParaRPr lang="tr-TR" dirty="0" smtClean="0"/>
          </a:p>
          <a:p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insipitus</a:t>
            </a:r>
            <a:r>
              <a:rPr lang="tr-TR" dirty="0" smtClean="0"/>
              <a:t> (</a:t>
            </a:r>
            <a:r>
              <a:rPr lang="tr-TR" dirty="0" err="1" smtClean="0"/>
              <a:t>nephrogenic</a:t>
            </a:r>
            <a:r>
              <a:rPr lang="tr-TR" dirty="0" smtClean="0"/>
              <a:t>)-</a:t>
            </a:r>
            <a:r>
              <a:rPr lang="tr-TR" dirty="0" err="1" smtClean="0"/>
              <a:t>hydroclorothiazide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0152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Phytodiuretics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Rhizoma</a:t>
            </a:r>
            <a:r>
              <a:rPr lang="tr-TR" dirty="0"/>
              <a:t> </a:t>
            </a:r>
            <a:r>
              <a:rPr lang="tr-TR" dirty="0" err="1" smtClean="0"/>
              <a:t>Graminis</a:t>
            </a:r>
            <a:r>
              <a:rPr lang="tr-TR" dirty="0" smtClean="0"/>
              <a:t> (</a:t>
            </a:r>
            <a:r>
              <a:rPr lang="tr-TR" dirty="0" err="1"/>
              <a:t>Couch-grass</a:t>
            </a:r>
            <a:r>
              <a:rPr lang="tr-TR" dirty="0"/>
              <a:t>)</a:t>
            </a:r>
          </a:p>
          <a:p>
            <a:r>
              <a:rPr lang="tr-TR" dirty="0" err="1"/>
              <a:t>Stipites</a:t>
            </a:r>
            <a:r>
              <a:rPr lang="tr-TR" dirty="0"/>
              <a:t> </a:t>
            </a:r>
            <a:r>
              <a:rPr lang="tr-TR" dirty="0" err="1" smtClean="0"/>
              <a:t>Cerasorum</a:t>
            </a:r>
            <a:r>
              <a:rPr lang="tr-TR" dirty="0" smtClean="0"/>
              <a:t> (</a:t>
            </a:r>
            <a:r>
              <a:rPr lang="tr-TR" dirty="0" err="1"/>
              <a:t>Cherry</a:t>
            </a:r>
            <a:r>
              <a:rPr lang="tr-TR" dirty="0" smtClean="0"/>
              <a:t>)</a:t>
            </a:r>
          </a:p>
          <a:p>
            <a:r>
              <a:rPr lang="tr-TR" dirty="0" err="1"/>
              <a:t>Fructus</a:t>
            </a:r>
            <a:r>
              <a:rPr lang="tr-TR" dirty="0"/>
              <a:t> </a:t>
            </a:r>
            <a:r>
              <a:rPr lang="tr-TR" dirty="0" err="1" smtClean="0"/>
              <a:t>Petroselini</a:t>
            </a:r>
            <a:r>
              <a:rPr lang="tr-TR" dirty="0" smtClean="0"/>
              <a:t> (</a:t>
            </a:r>
            <a:r>
              <a:rPr lang="tr-TR" dirty="0" err="1"/>
              <a:t>Parsley</a:t>
            </a:r>
            <a:r>
              <a:rPr lang="tr-TR" dirty="0"/>
              <a:t>)</a:t>
            </a:r>
          </a:p>
          <a:p>
            <a:r>
              <a:rPr lang="tr-TR" dirty="0" err="1"/>
              <a:t>Stigmata</a:t>
            </a:r>
            <a:r>
              <a:rPr lang="tr-TR" dirty="0"/>
              <a:t> </a:t>
            </a:r>
            <a:r>
              <a:rPr lang="tr-TR" dirty="0" err="1" smtClean="0"/>
              <a:t>Maydis</a:t>
            </a:r>
            <a:r>
              <a:rPr lang="tr-TR" dirty="0" smtClean="0"/>
              <a:t> (</a:t>
            </a:r>
            <a:r>
              <a:rPr lang="tr-TR" dirty="0" err="1"/>
              <a:t>Maize</a:t>
            </a:r>
            <a:r>
              <a:rPr lang="tr-TR" dirty="0"/>
              <a:t>, </a:t>
            </a:r>
            <a:r>
              <a:rPr lang="tr-TR" dirty="0" err="1"/>
              <a:t>corn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Fructus</a:t>
            </a:r>
            <a:r>
              <a:rPr lang="tr-TR" dirty="0" smtClean="0"/>
              <a:t> </a:t>
            </a:r>
            <a:r>
              <a:rPr lang="tr-TR" dirty="0" err="1"/>
              <a:t>Faseoli</a:t>
            </a:r>
            <a:r>
              <a:rPr lang="tr-TR" dirty="0"/>
              <a:t> sine </a:t>
            </a:r>
            <a:r>
              <a:rPr lang="tr-TR" dirty="0" smtClean="0"/>
              <a:t>semine (</a:t>
            </a:r>
            <a:r>
              <a:rPr lang="tr-TR" dirty="0" err="1"/>
              <a:t>Haricot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MOA: </a:t>
            </a:r>
            <a:r>
              <a:rPr lang="tr-TR" dirty="0" err="1" smtClean="0"/>
              <a:t>Act</a:t>
            </a:r>
            <a:r>
              <a:rPr lang="tr-TR" dirty="0" smtClean="0"/>
              <a:t> on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sites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5033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932"/>
            <a:ext cx="7810305" cy="5382612"/>
          </a:xfrm>
          <a:prstGeom prst="rect">
            <a:avLst/>
          </a:prstGeom>
        </p:spPr>
      </p:pic>
      <p:pic>
        <p:nvPicPr>
          <p:cNvPr id="1026" name="Picture 2" descr="Image result for renal filtration reabsorp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304" y="1316296"/>
            <a:ext cx="4089421" cy="477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680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case</a:t>
            </a:r>
            <a:r>
              <a:rPr lang="tr-TR" dirty="0" smtClean="0"/>
              <a:t>, r</a:t>
            </a:r>
            <a:r>
              <a:rPr lang="en-US" dirty="0" err="1" smtClean="0"/>
              <a:t>enal</a:t>
            </a:r>
            <a:r>
              <a:rPr lang="en-US" dirty="0" smtClean="0"/>
              <a:t> clearance</a:t>
            </a:r>
            <a:r>
              <a:rPr lang="tr-TR" dirty="0" smtClean="0"/>
              <a:t> = (</a:t>
            </a:r>
            <a:r>
              <a:rPr lang="tr-TR" dirty="0" err="1" smtClean="0"/>
              <a:t>or</a:t>
            </a:r>
            <a:r>
              <a:rPr lang="tr-TR" dirty="0" smtClean="0"/>
              <a:t> ~)</a:t>
            </a:r>
            <a:r>
              <a:rPr lang="en-US" dirty="0" smtClean="0"/>
              <a:t> product of glomerular filtration </a:t>
            </a:r>
            <a:r>
              <a:rPr lang="tr-TR" dirty="0" smtClean="0"/>
              <a:t>=</a:t>
            </a:r>
            <a:r>
              <a:rPr lang="en-US" dirty="0" smtClean="0"/>
              <a:t> filtration is thought to be the prominent mechanism. </a:t>
            </a:r>
            <a:endParaRPr lang="tr-TR" dirty="0" smtClean="0"/>
          </a:p>
          <a:p>
            <a:r>
              <a:rPr lang="tr-TR" dirty="0" smtClean="0"/>
              <a:t>P</a:t>
            </a:r>
            <a:r>
              <a:rPr lang="en-US" dirty="0" err="1" smtClean="0"/>
              <a:t>atients</a:t>
            </a:r>
            <a:r>
              <a:rPr lang="en-US" dirty="0" smtClean="0"/>
              <a:t> with some renal dysfunction, the GFR is often determined from the creatinine clearance. </a:t>
            </a:r>
            <a:endParaRPr lang="tr-TR" dirty="0" smtClean="0"/>
          </a:p>
          <a:p>
            <a:r>
              <a:rPr lang="en-US" dirty="0" smtClean="0"/>
              <a:t>Creatinine is eliminated only by glomerular filtration and has no protein binding. So for creatinine, </a:t>
            </a:r>
            <a:r>
              <a:rPr lang="en-US" dirty="0" err="1" smtClean="0"/>
              <a:t>ClRen</a:t>
            </a:r>
            <a:r>
              <a:rPr lang="en-US" dirty="0" smtClean="0"/>
              <a:t> = GFR.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916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Glomerular filtration rate (GFR)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</a:t>
            </a:r>
            <a:r>
              <a:rPr lang="en-US" dirty="0" err="1" smtClean="0"/>
              <a:t>assive</a:t>
            </a:r>
            <a:r>
              <a:rPr lang="en-US" dirty="0" smtClean="0"/>
              <a:t> filtration of the blood</a:t>
            </a:r>
            <a:r>
              <a:rPr lang="tr-TR" dirty="0" smtClean="0"/>
              <a:t>-</a:t>
            </a:r>
            <a:r>
              <a:rPr lang="en-US" dirty="0" smtClean="0"/>
              <a:t> blood flows through the glomeruli of the kidney.</a:t>
            </a:r>
            <a:endParaRPr lang="tr-TR" dirty="0" smtClean="0"/>
          </a:p>
          <a:p>
            <a:r>
              <a:rPr lang="tr-TR" dirty="0" smtClean="0"/>
              <a:t>Gold </a:t>
            </a:r>
            <a:r>
              <a:rPr lang="en-US" dirty="0" smtClean="0"/>
              <a:t>standard for evaluating functional renal mass</a:t>
            </a:r>
            <a:endParaRPr lang="tr-TR" dirty="0" smtClean="0"/>
          </a:p>
          <a:p>
            <a:r>
              <a:rPr lang="tr-TR" dirty="0" err="1" smtClean="0"/>
              <a:t>Filtarion</a:t>
            </a:r>
            <a:r>
              <a:rPr lang="tr-TR" dirty="0" smtClean="0"/>
              <a:t> </a:t>
            </a:r>
            <a:r>
              <a:rPr lang="en-US" dirty="0" smtClean="0"/>
              <a:t>depends </a:t>
            </a:r>
            <a:endParaRPr lang="tr-TR" dirty="0" smtClean="0"/>
          </a:p>
          <a:p>
            <a:pPr lvl="1"/>
            <a:r>
              <a:rPr lang="en-US" dirty="0" smtClean="0"/>
              <a:t>molecular size</a:t>
            </a:r>
            <a:endParaRPr lang="tr-TR" dirty="0" smtClean="0"/>
          </a:p>
          <a:p>
            <a:pPr lvl="1"/>
            <a:r>
              <a:rPr lang="en-US" dirty="0" smtClean="0"/>
              <a:t>protein binding</a:t>
            </a:r>
            <a:endParaRPr lang="tr-TR" dirty="0" smtClean="0"/>
          </a:p>
          <a:p>
            <a:pPr lvl="1"/>
            <a:r>
              <a:rPr lang="en-US" dirty="0" smtClean="0"/>
              <a:t>Ionization</a:t>
            </a:r>
            <a:endParaRPr lang="tr-TR" dirty="0" smtClean="0"/>
          </a:p>
          <a:p>
            <a:pPr lvl="1"/>
            <a:r>
              <a:rPr lang="en-US" dirty="0" smtClean="0"/>
              <a:t>Polarity</a:t>
            </a:r>
            <a:endParaRPr lang="tr-TR" dirty="0" smtClean="0"/>
          </a:p>
          <a:p>
            <a:pPr lvl="1"/>
            <a:r>
              <a:rPr lang="en-US" dirty="0" smtClean="0"/>
              <a:t>kidney function in general. If </a:t>
            </a:r>
            <a:r>
              <a:rPr lang="en-US" dirty="0" err="1" smtClean="0"/>
              <a:t>ClRen</a:t>
            </a:r>
            <a:r>
              <a:rPr lang="en-US" dirty="0" smtClean="0"/>
              <a:t> depends only on filtration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521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Tubular secretion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</a:t>
            </a:r>
            <a:r>
              <a:rPr lang="en-US" dirty="0" err="1" smtClean="0"/>
              <a:t>ncrease</a:t>
            </a:r>
            <a:r>
              <a:rPr lang="en-US" dirty="0" smtClean="0"/>
              <a:t> </a:t>
            </a:r>
            <a:r>
              <a:rPr lang="tr-TR" dirty="0" err="1" smtClean="0"/>
              <a:t>clearance</a:t>
            </a:r>
            <a:r>
              <a:rPr lang="tr-TR" dirty="0" smtClean="0"/>
              <a:t>-</a:t>
            </a:r>
            <a:r>
              <a:rPr lang="en-US" dirty="0" smtClean="0"/>
              <a:t> actively secreting the drug (as opposed to only the passive diffusion in glomerular filtration). </a:t>
            </a:r>
            <a:endParaRPr lang="tr-TR" dirty="0" smtClean="0"/>
          </a:p>
          <a:p>
            <a:r>
              <a:rPr lang="tr-TR" dirty="0" smtClean="0"/>
              <a:t>D</a:t>
            </a:r>
            <a:r>
              <a:rPr lang="en-US" dirty="0" err="1" smtClean="0"/>
              <a:t>epends</a:t>
            </a:r>
            <a:r>
              <a:rPr lang="en-US" dirty="0" smtClean="0"/>
              <a:t> on the transporter. </a:t>
            </a:r>
            <a:endParaRPr lang="tr-TR" dirty="0" smtClean="0"/>
          </a:p>
          <a:p>
            <a:pPr marL="228600" lvl="1">
              <a:spcBef>
                <a:spcPts val="1000"/>
              </a:spcBef>
            </a:pPr>
            <a:r>
              <a:rPr lang="tr-TR" dirty="0" err="1" smtClean="0"/>
              <a:t>Slow</a:t>
            </a:r>
            <a:r>
              <a:rPr lang="tr-TR" dirty="0" smtClean="0"/>
              <a:t> t</a:t>
            </a:r>
            <a:r>
              <a:rPr lang="en-US" dirty="0" err="1" smtClean="0"/>
              <a:t>ransporter</a:t>
            </a:r>
            <a:r>
              <a:rPr lang="tr-TR" dirty="0" smtClean="0"/>
              <a:t>=</a:t>
            </a:r>
            <a:r>
              <a:rPr lang="en-US" dirty="0" smtClean="0"/>
              <a:t> secretion depend on </a:t>
            </a:r>
            <a:r>
              <a:rPr lang="en-US" dirty="0" err="1" smtClean="0"/>
              <a:t>fu</a:t>
            </a:r>
            <a:r>
              <a:rPr lang="tr-TR" dirty="0" smtClean="0"/>
              <a:t> (</a:t>
            </a:r>
            <a:r>
              <a:rPr lang="en-US" dirty="0" smtClean="0"/>
              <a:t>unbound fraction of drug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Efficient</a:t>
            </a:r>
            <a:r>
              <a:rPr lang="tr-TR" dirty="0" smtClean="0"/>
              <a:t>/</a:t>
            </a:r>
            <a:r>
              <a:rPr lang="tr-TR" dirty="0" err="1" smtClean="0"/>
              <a:t>active</a:t>
            </a:r>
            <a:r>
              <a:rPr lang="tr-TR" dirty="0" smtClean="0"/>
              <a:t> </a:t>
            </a:r>
            <a:r>
              <a:rPr lang="en-US" dirty="0" smtClean="0"/>
              <a:t>transport </a:t>
            </a:r>
            <a:r>
              <a:rPr lang="tr-TR" dirty="0" smtClean="0"/>
              <a:t>=</a:t>
            </a:r>
            <a:r>
              <a:rPr lang="en-US" dirty="0" smtClean="0"/>
              <a:t> maximum renal clearance of </a:t>
            </a:r>
            <a:endParaRPr lang="tr-TR" dirty="0" smtClean="0"/>
          </a:p>
          <a:p>
            <a:r>
              <a:rPr lang="tr-TR" dirty="0" err="1" smtClean="0"/>
              <a:t>Clearence</a:t>
            </a:r>
            <a:r>
              <a:rPr lang="tr-TR" dirty="0" smtClean="0"/>
              <a:t> (</a:t>
            </a:r>
            <a:r>
              <a:rPr lang="tr-TR" dirty="0" err="1" smtClean="0"/>
              <a:t>renal</a:t>
            </a:r>
            <a:r>
              <a:rPr lang="tr-TR" dirty="0" smtClean="0"/>
              <a:t>)</a:t>
            </a:r>
            <a:r>
              <a:rPr lang="en-US" dirty="0" smtClean="0"/>
              <a:t> = </a:t>
            </a:r>
            <a:r>
              <a:rPr lang="tr-TR" dirty="0" err="1" smtClean="0"/>
              <a:t>Renal</a:t>
            </a:r>
            <a:r>
              <a:rPr lang="tr-TR" dirty="0" smtClean="0"/>
              <a:t> Blood </a:t>
            </a:r>
            <a:r>
              <a:rPr lang="tr-TR" dirty="0" err="1" smtClean="0"/>
              <a:t>Flow</a:t>
            </a:r>
            <a:r>
              <a:rPr lang="tr-TR" dirty="0" smtClean="0"/>
              <a:t> (</a:t>
            </a:r>
            <a:r>
              <a:rPr lang="en-US" dirty="0" smtClean="0"/>
              <a:t>upper limit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56551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Tubular reabsorption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en-US" dirty="0" smtClean="0"/>
              <a:t> filtered out of the blood</a:t>
            </a:r>
            <a:r>
              <a:rPr lang="tr-TR" dirty="0" smtClean="0"/>
              <a:t>=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r>
              <a:rPr lang="tr-TR" dirty="0"/>
              <a:t>-</a:t>
            </a:r>
            <a:r>
              <a:rPr lang="en-US" dirty="0" smtClean="0"/>
              <a:t>reabsorbed </a:t>
            </a:r>
            <a:endParaRPr lang="tr-TR" dirty="0" smtClean="0"/>
          </a:p>
          <a:p>
            <a:r>
              <a:rPr lang="tr-TR" dirty="0" err="1" smtClean="0"/>
              <a:t>Clearence</a:t>
            </a:r>
            <a:r>
              <a:rPr lang="tr-TR" dirty="0" smtClean="0"/>
              <a:t> </a:t>
            </a:r>
            <a:r>
              <a:rPr lang="tr-TR" dirty="0" err="1" smtClean="0"/>
              <a:t>decreased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Incase</a:t>
            </a:r>
            <a:r>
              <a:rPr lang="en-US" dirty="0" smtClean="0"/>
              <a:t> “completely” reabsorbed after filtration and no active secretion takes place</a:t>
            </a:r>
            <a:r>
              <a:rPr lang="tr-TR" dirty="0"/>
              <a:t>=</a:t>
            </a:r>
            <a:r>
              <a:rPr lang="en-US" dirty="0" smtClean="0"/>
              <a:t> the renal clearance will be limited to the amount of drug that leaves the kidney as the urine flows into the bladder. </a:t>
            </a:r>
            <a:endParaRPr lang="tr-TR" dirty="0" smtClean="0"/>
          </a:p>
          <a:p>
            <a:pPr marL="228600" lvl="1">
              <a:spcBef>
                <a:spcPts val="1000"/>
              </a:spcBef>
            </a:pPr>
            <a:r>
              <a:rPr lang="en-US" dirty="0" smtClean="0"/>
              <a:t>C</a:t>
            </a:r>
            <a:r>
              <a:rPr lang="tr-TR" dirty="0" err="1" smtClean="0"/>
              <a:t>learence</a:t>
            </a:r>
            <a:r>
              <a:rPr lang="en-US" dirty="0" smtClean="0"/>
              <a:t> &lt;&lt; G</a:t>
            </a:r>
            <a:r>
              <a:rPr lang="tr-TR" dirty="0" err="1" smtClean="0"/>
              <a:t>lomerular</a:t>
            </a:r>
            <a:r>
              <a:rPr lang="tr-TR" dirty="0" smtClean="0"/>
              <a:t> </a:t>
            </a:r>
            <a:r>
              <a:rPr lang="tr-TR" dirty="0" err="1" smtClean="0"/>
              <a:t>filtration</a:t>
            </a:r>
            <a:r>
              <a:rPr lang="tr-TR" dirty="0" smtClean="0"/>
              <a:t> rate</a:t>
            </a:r>
            <a:r>
              <a:rPr lang="en-US" dirty="0" smtClean="0"/>
              <a:t>*</a:t>
            </a:r>
            <a:r>
              <a:rPr lang="tr-TR" dirty="0" smtClean="0"/>
              <a:t>(</a:t>
            </a:r>
            <a:r>
              <a:rPr lang="en-US" dirty="0" smtClean="0"/>
              <a:t>unbound fraction of drug</a:t>
            </a:r>
            <a:r>
              <a:rPr lang="tr-TR" dirty="0" smtClean="0"/>
              <a:t>)- </a:t>
            </a:r>
            <a:r>
              <a:rPr lang="tr-TR" dirty="0" err="1" smtClean="0"/>
              <a:t>passive</a:t>
            </a:r>
            <a:r>
              <a:rPr lang="tr-TR" dirty="0" smtClean="0"/>
              <a:t> </a:t>
            </a:r>
            <a:r>
              <a:rPr lang="tr-TR" dirty="0" err="1" smtClean="0"/>
              <a:t>diffusion</a:t>
            </a:r>
            <a:endParaRPr lang="tr-TR" dirty="0" smtClean="0"/>
          </a:p>
          <a:p>
            <a:r>
              <a:rPr lang="en-US" dirty="0" smtClean="0"/>
              <a:t>If reabsorption occurs via active transport</a:t>
            </a:r>
            <a:r>
              <a:rPr lang="tr-TR" dirty="0" smtClean="0"/>
              <a:t>=</a:t>
            </a:r>
            <a:r>
              <a:rPr lang="en-US" dirty="0" err="1" smtClean="0"/>
              <a:t>ClRen</a:t>
            </a:r>
            <a:r>
              <a:rPr lang="en-US" dirty="0" smtClean="0"/>
              <a:t> may approach zero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5402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Natriuresis</a:t>
            </a:r>
            <a:r>
              <a:rPr lang="tr-TR" dirty="0"/>
              <a:t>-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sodium</a:t>
            </a:r>
            <a:r>
              <a:rPr lang="tr-TR" dirty="0"/>
              <a:t> </a:t>
            </a:r>
            <a:r>
              <a:rPr lang="tr-TR" dirty="0" err="1"/>
              <a:t>excretion</a:t>
            </a:r>
            <a:endParaRPr lang="tr-TR" dirty="0"/>
          </a:p>
          <a:p>
            <a:r>
              <a:rPr lang="tr-TR" dirty="0" err="1"/>
              <a:t>Kaliuresis</a:t>
            </a:r>
            <a:r>
              <a:rPr lang="tr-TR" dirty="0"/>
              <a:t>-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Potassium</a:t>
            </a:r>
            <a:r>
              <a:rPr lang="tr-TR" dirty="0"/>
              <a:t> </a:t>
            </a:r>
            <a:r>
              <a:rPr lang="tr-TR" dirty="0" err="1"/>
              <a:t>excretion</a:t>
            </a:r>
            <a:endParaRPr lang="tr-TR" dirty="0"/>
          </a:p>
          <a:p>
            <a:r>
              <a:rPr lang="tr-TR" dirty="0" err="1"/>
              <a:t>Diuretics</a:t>
            </a:r>
            <a:r>
              <a:rPr lang="tr-TR" dirty="0"/>
              <a:t>-  </a:t>
            </a:r>
            <a:r>
              <a:rPr lang="tr-TR" dirty="0" err="1"/>
              <a:t>Drugs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a net </a:t>
            </a:r>
            <a:r>
              <a:rPr lang="tr-TR" dirty="0" err="1"/>
              <a:t>loss</a:t>
            </a:r>
            <a:r>
              <a:rPr lang="tr-TR" dirty="0"/>
              <a:t> of </a:t>
            </a:r>
            <a:r>
              <a:rPr lang="tr-TR" dirty="0" err="1"/>
              <a:t>Na</a:t>
            </a:r>
            <a:r>
              <a:rPr lang="tr-TR" dirty="0"/>
              <a:t>+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in </a:t>
            </a:r>
            <a:r>
              <a:rPr lang="tr-TR" dirty="0" err="1"/>
              <a:t>urine</a:t>
            </a:r>
            <a:r>
              <a:rPr lang="tr-TR" dirty="0"/>
              <a:t>. (</a:t>
            </a:r>
            <a:r>
              <a:rPr lang="tr-TR" dirty="0" err="1"/>
              <a:t>Exception</a:t>
            </a:r>
            <a:r>
              <a:rPr lang="tr-TR" dirty="0"/>
              <a:t>- </a:t>
            </a:r>
            <a:r>
              <a:rPr lang="tr-TR" dirty="0" err="1"/>
              <a:t>Osmotic</a:t>
            </a:r>
            <a:r>
              <a:rPr lang="tr-TR" dirty="0"/>
              <a:t> </a:t>
            </a:r>
            <a:r>
              <a:rPr lang="tr-TR" dirty="0" err="1"/>
              <a:t>diuretics</a:t>
            </a:r>
            <a:r>
              <a:rPr lang="tr-TR" dirty="0"/>
              <a:t> (</a:t>
            </a:r>
            <a:r>
              <a:rPr lang="tr-TR" dirty="0" err="1"/>
              <a:t>Mannitol</a:t>
            </a:r>
            <a:r>
              <a:rPr lang="tr-TR" dirty="0"/>
              <a:t>) </a:t>
            </a:r>
            <a:r>
              <a:rPr lang="tr-TR" dirty="0" err="1"/>
              <a:t>don't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natriuresis</a:t>
            </a:r>
            <a:r>
              <a:rPr lang="tr-TR" dirty="0"/>
              <a:t> but </a:t>
            </a:r>
            <a:r>
              <a:rPr lang="tr-TR" dirty="0" err="1"/>
              <a:t>produce</a:t>
            </a:r>
            <a:r>
              <a:rPr lang="tr-TR" dirty="0"/>
              <a:t> </a:t>
            </a:r>
            <a:r>
              <a:rPr lang="tr-TR" dirty="0" err="1"/>
              <a:t>diuresis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7041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Diuretics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</a:t>
            </a:r>
            <a:r>
              <a:rPr lang="en-US" dirty="0" err="1" smtClean="0"/>
              <a:t>emove</a:t>
            </a:r>
            <a:r>
              <a:rPr lang="en-US" dirty="0" smtClean="0"/>
              <a:t> inappropriate water volume </a:t>
            </a:r>
            <a:r>
              <a:rPr lang="tr-TR" dirty="0" smtClean="0"/>
              <a:t>(</a:t>
            </a:r>
            <a:r>
              <a:rPr lang="en-US" dirty="0" smtClean="0"/>
              <a:t>edema or volume overload</a:t>
            </a:r>
            <a:r>
              <a:rPr lang="tr-TR" dirty="0" smtClean="0"/>
              <a:t>)</a:t>
            </a:r>
          </a:p>
          <a:p>
            <a:r>
              <a:rPr lang="tr-TR" dirty="0" smtClean="0"/>
              <a:t>C</a:t>
            </a:r>
            <a:r>
              <a:rPr lang="en-US" dirty="0" err="1" smtClean="0"/>
              <a:t>orrect</a:t>
            </a:r>
            <a:r>
              <a:rPr lang="en-US" dirty="0" smtClean="0"/>
              <a:t> specific ion imbalances</a:t>
            </a:r>
            <a:endParaRPr lang="tr-TR" dirty="0" smtClean="0"/>
          </a:p>
          <a:p>
            <a:r>
              <a:rPr lang="tr-TR"/>
              <a:t>R</a:t>
            </a:r>
            <a:r>
              <a:rPr lang="en-US" smtClean="0"/>
              <a:t>educe </a:t>
            </a:r>
            <a:r>
              <a:rPr lang="en-US" dirty="0" smtClean="0"/>
              <a:t>blood pressure and pulmonary capillary wedge pressure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6414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1075</Words>
  <Application>Microsoft Office PowerPoint</Application>
  <PresentationFormat>Geniş ekran</PresentationFormat>
  <Paragraphs>172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Teması</vt:lpstr>
      <vt:lpstr>Week 14</vt:lpstr>
      <vt:lpstr>PowerPoint Sunusu</vt:lpstr>
      <vt:lpstr>PowerPoint Sunusu</vt:lpstr>
      <vt:lpstr>PowerPoint Sunusu</vt:lpstr>
      <vt:lpstr>Glomerular filtration rate (GFR) </vt:lpstr>
      <vt:lpstr>Tubular secretion</vt:lpstr>
      <vt:lpstr>Tubular reabsorption</vt:lpstr>
      <vt:lpstr>PowerPoint Sunusu</vt:lpstr>
      <vt:lpstr>Diuretics</vt:lpstr>
      <vt:lpstr>Classification</vt:lpstr>
      <vt:lpstr>PowerPoint Sunusu</vt:lpstr>
      <vt:lpstr>Loop diuretics</vt:lpstr>
      <vt:lpstr>Loop diuretics</vt:lpstr>
      <vt:lpstr>Furosemide</vt:lpstr>
      <vt:lpstr>Furosemide</vt:lpstr>
      <vt:lpstr>Aldosterone</vt:lpstr>
      <vt:lpstr>Potassium-sparing Diuretics</vt:lpstr>
      <vt:lpstr>Carbonic Anhydrase Inhibitors</vt:lpstr>
      <vt:lpstr>Carbonic Anhydrase Inhibitors</vt:lpstr>
      <vt:lpstr>Osmotic Diuretics</vt:lpstr>
      <vt:lpstr>Osmotic Diuretics</vt:lpstr>
      <vt:lpstr>Thiazide Diuretics</vt:lpstr>
      <vt:lpstr>Thiazide Diuretics</vt:lpstr>
      <vt:lpstr>PowerPoint Sunusu</vt:lpstr>
      <vt:lpstr>PowerPoint Sunusu</vt:lpstr>
      <vt:lpstr>PowerPoint Sunusu</vt:lpstr>
      <vt:lpstr>Selection of some diuretics</vt:lpstr>
      <vt:lpstr>Phytodiuretics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14</dc:title>
  <dc:creator>begüm yurdakök</dc:creator>
  <cp:lastModifiedBy>begüm yurdakök</cp:lastModifiedBy>
  <cp:revision>20</cp:revision>
  <dcterms:created xsi:type="dcterms:W3CDTF">2018-03-12T07:18:03Z</dcterms:created>
  <dcterms:modified xsi:type="dcterms:W3CDTF">2018-03-12T14:56:48Z</dcterms:modified>
</cp:coreProperties>
</file>