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2" r:id="rId17"/>
    <p:sldId id="274" r:id="rId18"/>
    <p:sldId id="273" r:id="rId19"/>
    <p:sldId id="275" r:id="rId20"/>
    <p:sldId id="276" r:id="rId21"/>
    <p:sldId id="277" r:id="rId22"/>
    <p:sldId id="262"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45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19.03.2021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19.03.2021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19.03.2021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19.03.2021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19.03.2021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19.03.2021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19.03.2021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19.03.2021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smtClean="0">
                <a:solidFill>
                  <a:srgbClr val="FF0000"/>
                </a:solidFill>
              </a:rPr>
              <a:t>TOPLUMSAL EĞİTİM KURUMU</a:t>
            </a:r>
            <a:endParaRPr lang="tr-TR" b="1" dirty="0">
              <a:solidFill>
                <a:srgbClr val="FF0000"/>
              </a:solidFill>
            </a:endParaRPr>
          </a:p>
        </p:txBody>
      </p:sp>
      <p:sp>
        <p:nvSpPr>
          <p:cNvPr id="3" name="2 Alt Başlık"/>
          <p:cNvSpPr>
            <a:spLocks noGrp="1"/>
          </p:cNvSpPr>
          <p:nvPr>
            <p:ph type="subTitle" idx="1"/>
          </p:nvPr>
        </p:nvSpPr>
        <p:spPr/>
        <p:txBody>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Parasız Öğrenim</a:t>
            </a:r>
            <a:endParaRPr lang="tr-TR" dirty="0"/>
          </a:p>
        </p:txBody>
      </p:sp>
      <p:sp>
        <p:nvSpPr>
          <p:cNvPr id="3" name="2 İçerik Yer Tutucusu"/>
          <p:cNvSpPr>
            <a:spLocks noGrp="1"/>
          </p:cNvSpPr>
          <p:nvPr>
            <p:ph idx="1"/>
          </p:nvPr>
        </p:nvSpPr>
        <p:spPr/>
        <p:txBody>
          <a:bodyPr>
            <a:normAutofit fontScale="92500"/>
          </a:bodyPr>
          <a:lstStyle/>
          <a:p>
            <a:r>
              <a:rPr lang="tr-TR" dirty="0" smtClean="0"/>
              <a:t>1982 Anayasasında “Devlet, maddî imkânlardan yoksun başarılı öğrencilerin, en yüksek eğitim derecelerine kadar çıkmalarını sağlamak amacıyla burslar ve başka yollarla gerekli yardımı yapar.”</a:t>
            </a:r>
          </a:p>
          <a:p>
            <a:r>
              <a:rPr lang="tr-TR" dirty="0" smtClean="0"/>
              <a:t>Birleşmiş Milletler ve Avrupa Birliği sözleşmelerinde, parasız öğrenimin süresi ve içeriği üzerinde netlik yoktur. Eğitim, sosyal devlet bakış açısından bir sosyal hak olarak ele alınmıştır.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Eğitim Hakkı</a:t>
            </a:r>
            <a:endParaRPr lang="tr-TR" dirty="0"/>
          </a:p>
        </p:txBody>
      </p:sp>
      <p:sp>
        <p:nvSpPr>
          <p:cNvPr id="3" name="2 İçerik Yer Tutucusu"/>
          <p:cNvSpPr>
            <a:spLocks noGrp="1"/>
          </p:cNvSpPr>
          <p:nvPr>
            <p:ph idx="1"/>
          </p:nvPr>
        </p:nvSpPr>
        <p:spPr/>
        <p:txBody>
          <a:bodyPr/>
          <a:lstStyle/>
          <a:p>
            <a:r>
              <a:rPr lang="tr-TR" dirty="0" smtClean="0"/>
              <a:t>Eğitim hakkı 2 anlam taşır:</a:t>
            </a:r>
          </a:p>
          <a:p>
            <a:pPr>
              <a:buNone/>
            </a:pPr>
            <a:r>
              <a:rPr lang="tr-TR" dirty="0" smtClean="0"/>
              <a:t>1)Eğitilme (öğrenim) hakkı: Yurttaşın kendini eğitme yetkisini yasal olarak taşıyanlardan eğitilmesini isteme hakkı</a:t>
            </a:r>
          </a:p>
          <a:p>
            <a:pPr>
              <a:buNone/>
            </a:pPr>
            <a:r>
              <a:rPr lang="tr-TR" dirty="0" smtClean="0"/>
              <a:t>	Yurttaşın “Beni eğitin.” hakkı</a:t>
            </a:r>
          </a:p>
          <a:p>
            <a:pPr>
              <a:buNone/>
            </a:pPr>
            <a:r>
              <a:rPr lang="tr-TR" dirty="0" smtClean="0"/>
              <a:t>2)Eğitme hakkı: Belirlenmiş kişilere eğitme yetkisini verme</a:t>
            </a:r>
          </a:p>
          <a:p>
            <a:pPr>
              <a:buNone/>
            </a:pPr>
            <a:r>
              <a:rPr lang="tr-TR" dirty="0" smtClean="0"/>
              <a:t>	Devletin “Seni eğiteceğim.” hakkı</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Eğitim Hakkı</a:t>
            </a:r>
            <a:endParaRPr lang="tr-TR" dirty="0"/>
          </a:p>
        </p:txBody>
      </p:sp>
      <p:sp>
        <p:nvSpPr>
          <p:cNvPr id="3" name="2 İçerik Yer Tutucusu"/>
          <p:cNvSpPr>
            <a:spLocks noGrp="1"/>
          </p:cNvSpPr>
          <p:nvPr>
            <p:ph idx="1"/>
          </p:nvPr>
        </p:nvSpPr>
        <p:spPr/>
        <p:txBody>
          <a:bodyPr/>
          <a:lstStyle/>
          <a:p>
            <a:r>
              <a:rPr lang="tr-TR" dirty="0" smtClean="0"/>
              <a:t>Eğitim hakkı ilk kez Birleşmiş Milletlerce 10 Aralık 1948’de kabul edilen İnsan Hakları Evrensel Bildirgesinde, insan haklarıyla birlikte ilan edilmiştir.</a:t>
            </a:r>
          </a:p>
          <a:p>
            <a:r>
              <a:rPr lang="tr-TR" dirty="0" smtClean="0"/>
              <a:t>Birleşmiş Milletler İnsan Hakları Evrensel Bildirgesi’nin 26. maddesinde yer alan “Her bireyin eğitilme hakkı vardır.” anlatımı ile eğitim hakkı evrenselleşmiştir. </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Eğitim Hakkı</a:t>
            </a:r>
            <a:endParaRPr lang="tr-TR" dirty="0"/>
          </a:p>
        </p:txBody>
      </p:sp>
      <p:sp>
        <p:nvSpPr>
          <p:cNvPr id="3" name="2 İçerik Yer Tutucusu"/>
          <p:cNvSpPr>
            <a:spLocks noGrp="1"/>
          </p:cNvSpPr>
          <p:nvPr>
            <p:ph idx="1"/>
          </p:nvPr>
        </p:nvSpPr>
        <p:spPr/>
        <p:txBody>
          <a:bodyPr/>
          <a:lstStyle/>
          <a:p>
            <a:r>
              <a:rPr lang="tr-TR" dirty="0" smtClean="0"/>
              <a:t>Avrupa Konseyi de 4 Kasım 1950’de yayımladığı İnsan Hakları ve Temel Özgürlükleri Koruma Sözleşmesinde eğitim hakkını tanımıştır.</a:t>
            </a:r>
          </a:p>
          <a:p>
            <a:r>
              <a:rPr lang="tr-TR" dirty="0" smtClean="0"/>
              <a:t>1961 Anayasası 50. maddesi Devletin eğitim ödevine ağırlık vermiştir: “Halkın öğrenim ve eğitim ihtiyaçlarını sağlama Devletin başta gelen ödevlerindendir.”</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Eğitim Hakkı</a:t>
            </a:r>
            <a:endParaRPr lang="tr-TR" dirty="0"/>
          </a:p>
        </p:txBody>
      </p:sp>
      <p:sp>
        <p:nvSpPr>
          <p:cNvPr id="3" name="2 İçerik Yer Tutucusu"/>
          <p:cNvSpPr>
            <a:spLocks noGrp="1"/>
          </p:cNvSpPr>
          <p:nvPr>
            <p:ph idx="1"/>
          </p:nvPr>
        </p:nvSpPr>
        <p:spPr/>
        <p:txBody>
          <a:bodyPr/>
          <a:lstStyle/>
          <a:p>
            <a:r>
              <a:rPr lang="tr-TR" dirty="0" smtClean="0"/>
              <a:t>1982 Anayasasının 42. maddesi doğrudan yurttaşların eğitim hakkından söz etmektedir: “Kimse eğitim ve öğretim hakkından yoksun bırakılamaz.”</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Eğitimde Fırsat ve Olanak Eşitliği</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solidFill>
                  <a:srgbClr val="FF0000"/>
                </a:solidFill>
              </a:rPr>
              <a:t>Eğitimde fırsat eşitliği</a:t>
            </a:r>
            <a:r>
              <a:rPr lang="tr-TR" dirty="0" smtClean="0"/>
              <a:t>, toplumun tüm bireylerinin ayrım yapılmaksızın, yeteneklerini en uygun biçimde geliştirmede eğitim hizmetlerinden eşit ölçüde yararlanma şansına sahip olmalarıdır.</a:t>
            </a:r>
          </a:p>
          <a:p>
            <a:r>
              <a:rPr lang="tr-TR" dirty="0" smtClean="0"/>
              <a:t>Hiçbir hukuksal engel bulunmamasına karşın, insanların "olanak'ları eşit olmadığından dolayı eğitimden eşit ölçüde yararlanamadıkları görülmektedir. Eğitimde fırsat </a:t>
            </a:r>
            <a:r>
              <a:rPr lang="tr-TR" dirty="0" err="1" smtClean="0"/>
              <a:t>eşitliği"nin</a:t>
            </a:r>
            <a:r>
              <a:rPr lang="tr-TR" dirty="0" smtClean="0"/>
              <a:t> gerçekleştirilebilmesi için, insanların hukuk önünde eşit eğitim alma hakkına sahip olmaları yetmez. Bu hakkı kullanabilme "olanak'larına da sahip olmaları gerekir. Bu da ekonomik işleyişin toplumun tüm kesimlerine eşit yarar sağlamasıyla olanaklıdır (</a:t>
            </a:r>
            <a:r>
              <a:rPr lang="tr-TR" dirty="0" err="1" smtClean="0"/>
              <a:t>Zoraloğlu</a:t>
            </a:r>
            <a:r>
              <a:rPr lang="tr-TR" dirty="0" smtClean="0"/>
              <a:t>, 1998 </a:t>
            </a:r>
            <a:r>
              <a:rPr lang="tr-TR" dirty="0" err="1" smtClean="0"/>
              <a:t>akt</a:t>
            </a:r>
            <a:r>
              <a:rPr lang="tr-TR" dirty="0" smtClean="0"/>
              <a:t>. Kandemir ve Kaya, 2010).</a:t>
            </a:r>
          </a:p>
          <a:p>
            <a:pPr>
              <a:buNone/>
            </a:pPr>
            <a:endParaRPr lang="tr-TR" dirty="0" smtClean="0"/>
          </a:p>
          <a:p>
            <a:endParaRPr lang="tr-TR" dirty="0" smtClean="0"/>
          </a:p>
          <a:p>
            <a:endParaRPr lang="tr-TR" dirty="0" smtClean="0"/>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Eğitimde Fırsat ve Olanak Eşitliği</a:t>
            </a:r>
            <a:endParaRPr lang="tr-TR" dirty="0"/>
          </a:p>
        </p:txBody>
      </p:sp>
      <p:sp>
        <p:nvSpPr>
          <p:cNvPr id="3" name="2 İçerik Yer Tutucusu"/>
          <p:cNvSpPr>
            <a:spLocks noGrp="1"/>
          </p:cNvSpPr>
          <p:nvPr>
            <p:ph idx="1"/>
          </p:nvPr>
        </p:nvSpPr>
        <p:spPr/>
        <p:txBody>
          <a:bodyPr>
            <a:normAutofit/>
          </a:bodyPr>
          <a:lstStyle/>
          <a:p>
            <a:pPr lvl="0"/>
            <a:r>
              <a:rPr lang="tr-TR" dirty="0">
                <a:solidFill>
                  <a:prstClr val="black"/>
                </a:solidFill>
              </a:rPr>
              <a:t>Fransız Devrimi’nden sonra 1793 Bildirgesinde de “.. Devlete ..tüm yurttaşlara eşit şans sağlamak için eğitim sağlama ..”görevi verilmiştir</a:t>
            </a:r>
            <a:r>
              <a:rPr lang="tr-TR" dirty="0" smtClean="0">
                <a:solidFill>
                  <a:prstClr val="black"/>
                </a:solidFill>
              </a:rPr>
              <a:t>.</a:t>
            </a:r>
          </a:p>
          <a:p>
            <a:pPr lvl="0"/>
            <a:r>
              <a:rPr lang="tr-TR" dirty="0">
                <a:solidFill>
                  <a:prstClr val="black"/>
                </a:solidFill>
              </a:rPr>
              <a:t>1839 Tanzimat Fermanı ile sultan, halka Müslüman olanlarla olmayanlara eşit davranacağını duyurmuştur.</a:t>
            </a:r>
          </a:p>
          <a:p>
            <a:pPr lvl="0"/>
            <a:endParaRPr lang="tr-TR"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Eğitimde Fırsat ve Olanak Eşitliği</a:t>
            </a:r>
            <a:endParaRPr lang="tr-TR" dirty="0"/>
          </a:p>
        </p:txBody>
      </p:sp>
      <p:sp>
        <p:nvSpPr>
          <p:cNvPr id="3" name="2 İçerik Yer Tutucusu"/>
          <p:cNvSpPr>
            <a:spLocks noGrp="1"/>
          </p:cNvSpPr>
          <p:nvPr>
            <p:ph idx="1"/>
          </p:nvPr>
        </p:nvSpPr>
        <p:spPr/>
        <p:txBody>
          <a:bodyPr/>
          <a:lstStyle/>
          <a:p>
            <a:r>
              <a:rPr lang="tr-TR" dirty="0" smtClean="0"/>
              <a:t>1856 </a:t>
            </a:r>
            <a:r>
              <a:rPr lang="tr-TR" dirty="0" smtClean="0"/>
              <a:t>Islahat Fermanı ile sultan, sivil ve askerî okullara ayrım yapılmaksızın her çocuğun eşit koşullarla alınacağını bildirmiştir</a:t>
            </a:r>
            <a:r>
              <a:rPr lang="tr-TR" dirty="0" smtClean="0"/>
              <a:t>.</a:t>
            </a:r>
          </a:p>
          <a:p>
            <a:pPr lvl="0"/>
            <a:r>
              <a:rPr lang="tr-TR" sz="3000" dirty="0">
                <a:solidFill>
                  <a:prstClr val="black"/>
                </a:solidFill>
              </a:rPr>
              <a:t>1973 tarihli Millî Eğitim Temel Kanunu 8. madde: “Eğitimde kadın erkek herkese fırsat ve imkân eşitliği sağlanır.”</a:t>
            </a:r>
            <a:endParaRPr lang="tr-TR" sz="2800" dirty="0">
              <a:solidFill>
                <a:prstClr val="black"/>
              </a:solidFill>
            </a:endParaRPr>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Eğitimde Fırsat ve Olanak Eşitliği</a:t>
            </a:r>
            <a:endParaRPr lang="tr-TR" dirty="0"/>
          </a:p>
        </p:txBody>
      </p:sp>
      <p:sp>
        <p:nvSpPr>
          <p:cNvPr id="3" name="2 İçerik Yer Tutucusu"/>
          <p:cNvSpPr>
            <a:spLocks noGrp="1"/>
          </p:cNvSpPr>
          <p:nvPr>
            <p:ph idx="1"/>
          </p:nvPr>
        </p:nvSpPr>
        <p:spPr/>
        <p:txBody>
          <a:bodyPr>
            <a:normAutofit/>
          </a:bodyPr>
          <a:lstStyle/>
          <a:p>
            <a:pPr lvl="0"/>
            <a:r>
              <a:rPr lang="tr-TR" sz="3000" dirty="0" smtClean="0">
                <a:solidFill>
                  <a:prstClr val="black"/>
                </a:solidFill>
              </a:rPr>
              <a:t>4</a:t>
            </a:r>
            <a:r>
              <a:rPr lang="tr-TR" sz="3000" dirty="0">
                <a:solidFill>
                  <a:prstClr val="black"/>
                </a:solidFill>
              </a:rPr>
              <a:t>. madde: “Eğitim kurumları dil, ırk, cinsiyet ve din ayrımı gözetilmeksizin herkese açıktır. Eğitimde hiçbir kişiye, aileye, zümreye veya sınıfa imtiyaz tanınmaz</a:t>
            </a:r>
            <a:r>
              <a:rPr lang="tr-TR" sz="3000" dirty="0" smtClean="0">
                <a:solidFill>
                  <a:prstClr val="black"/>
                </a:solidFill>
              </a:rPr>
              <a:t>.”</a:t>
            </a:r>
            <a:endParaRPr lang="tr-TR" dirty="0" smtClean="0"/>
          </a:p>
          <a:p>
            <a:r>
              <a:rPr lang="tr-TR" dirty="0" smtClean="0"/>
              <a:t>1981 tarihli Yükseköğretim Kanunu 5. madde: “Yükseköğretimde imkân ve fırsat eşitliğini sağlayacak önlemler alınır.” </a:t>
            </a:r>
          </a:p>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Eğitimde Fırsat ve Olanak Eşitliği</a:t>
            </a:r>
            <a:endParaRPr lang="tr-TR" dirty="0"/>
          </a:p>
        </p:txBody>
      </p:sp>
      <p:sp>
        <p:nvSpPr>
          <p:cNvPr id="3" name="2 İçerik Yer Tutucusu"/>
          <p:cNvSpPr>
            <a:spLocks noGrp="1"/>
          </p:cNvSpPr>
          <p:nvPr>
            <p:ph idx="1"/>
          </p:nvPr>
        </p:nvSpPr>
        <p:spPr/>
        <p:txBody>
          <a:bodyPr/>
          <a:lstStyle/>
          <a:p>
            <a:pPr>
              <a:buNone/>
            </a:pPr>
            <a:r>
              <a:rPr lang="tr-TR" dirty="0" smtClean="0"/>
              <a:t>	</a:t>
            </a:r>
            <a:r>
              <a:rPr lang="tr-TR" dirty="0" smtClean="0">
                <a:solidFill>
                  <a:srgbClr val="FF0000"/>
                </a:solidFill>
              </a:rPr>
              <a:t>Eğitimde Fırsat Eşitliğinin Ölçütleri</a:t>
            </a:r>
          </a:p>
          <a:p>
            <a:r>
              <a:rPr lang="tr-TR" dirty="0" smtClean="0"/>
              <a:t>Eğitim sisteminin en uzak köylere, yerleşim yerlerine kadar yayılmasını sağlamak,</a:t>
            </a:r>
          </a:p>
          <a:p>
            <a:r>
              <a:rPr lang="tr-TR" dirty="0" smtClean="0"/>
              <a:t>Yurttaşlar eğitim etkinliklerine alınırken hiçbir ayrım gözetmemek,</a:t>
            </a:r>
          </a:p>
          <a:p>
            <a:r>
              <a:rPr lang="tr-TR" dirty="0" smtClean="0"/>
              <a:t>Verilecek eğitimin niteliğinde eşitlik sağlamak.</a:t>
            </a:r>
          </a:p>
          <a:p>
            <a:endParaRPr lang="tr-TR" dirty="0" smtClean="0"/>
          </a:p>
          <a:p>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Toplumsal Eğitim Kurumu</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Toplumsal eğitim kurumu, toplumun üyeleri arasında oluşan eğitsel ilişkiler dokusudur.</a:t>
            </a:r>
          </a:p>
          <a:p>
            <a:r>
              <a:rPr lang="tr-TR" dirty="0" smtClean="0"/>
              <a:t>Bu eğitsel dokunun topluma hizmet edebilmesi için:</a:t>
            </a:r>
          </a:p>
          <a:p>
            <a:pPr>
              <a:buNone/>
            </a:pPr>
            <a:r>
              <a:rPr lang="tr-TR" dirty="0" smtClean="0"/>
              <a:t>1)Eğitsel ilişki, ilişki kuranların eğitim ihtiyaçlarını karşılayabilmelidir.</a:t>
            </a:r>
          </a:p>
          <a:p>
            <a:pPr>
              <a:buNone/>
            </a:pPr>
            <a:r>
              <a:rPr lang="tr-TR" dirty="0" smtClean="0"/>
              <a:t>2)Eğitsel ilişki, düzenli ve belirli bir yerde olmalıdır.</a:t>
            </a:r>
          </a:p>
          <a:p>
            <a:pPr>
              <a:buNone/>
            </a:pPr>
            <a:r>
              <a:rPr lang="tr-TR" dirty="0" smtClean="0"/>
              <a:t>3)Eğitsel ilişki yasal ve kamu yararına olmalıdır.</a:t>
            </a:r>
          </a:p>
          <a:p>
            <a:pPr>
              <a:buNone/>
            </a:pPr>
            <a:r>
              <a:rPr lang="tr-TR" dirty="0" smtClean="0"/>
              <a:t>4)Eğitsel ilişki, eğitilmek isteyenlere açık olmalı; ayrıcalıklı kişilere yönelik olmamalıdır.</a:t>
            </a:r>
          </a:p>
          <a:p>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Eğitimde Fırsat ve Olanak Eşitliği</a:t>
            </a:r>
            <a:endParaRPr lang="tr-TR" dirty="0"/>
          </a:p>
        </p:txBody>
      </p:sp>
      <p:sp>
        <p:nvSpPr>
          <p:cNvPr id="3" name="2 İçerik Yer Tutucusu"/>
          <p:cNvSpPr>
            <a:spLocks noGrp="1"/>
          </p:cNvSpPr>
          <p:nvPr>
            <p:ph idx="1"/>
          </p:nvPr>
        </p:nvSpPr>
        <p:spPr/>
        <p:txBody>
          <a:bodyPr>
            <a:normAutofit/>
          </a:bodyPr>
          <a:lstStyle/>
          <a:p>
            <a:pPr>
              <a:buNone/>
            </a:pPr>
            <a:r>
              <a:rPr lang="tr-TR" dirty="0" smtClean="0"/>
              <a:t>	</a:t>
            </a:r>
            <a:r>
              <a:rPr lang="tr-TR" dirty="0" smtClean="0">
                <a:solidFill>
                  <a:srgbClr val="FF0000"/>
                </a:solidFill>
              </a:rPr>
              <a:t>Eğitimde Olanak Eşitliğinin Ölçütleri</a:t>
            </a:r>
          </a:p>
          <a:p>
            <a:r>
              <a:rPr lang="tr-TR" dirty="0" smtClean="0"/>
              <a:t>Yurttaşların ekonomik, toplumsal ve kültürel engellerini ortadan kaldırarak onların eğitim olanaklarından faydalanmalarını sağlamak</a:t>
            </a:r>
          </a:p>
          <a:p>
            <a:r>
              <a:rPr lang="tr-TR" dirty="0" smtClean="0"/>
              <a:t>Aynı öğretim basamağındaki okulların eğitim ortamının ve eğitim harcamalarının eşitliğini bozacak engelleri ortadan kaldırmak</a:t>
            </a:r>
          </a:p>
          <a:p>
            <a:endParaRPr lang="tr-TR" dirty="0" smtClean="0"/>
          </a:p>
          <a:p>
            <a:endParaRPr lang="tr-TR" dirty="0" smtClean="0"/>
          </a:p>
          <a:p>
            <a:endParaRPr lang="tr-TR" dirty="0" smtClean="0"/>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Eğitim İhtiyaçlarının Karşılanması</a:t>
            </a:r>
            <a:endParaRPr lang="tr-TR" dirty="0"/>
          </a:p>
        </p:txBody>
      </p:sp>
      <p:sp>
        <p:nvSpPr>
          <p:cNvPr id="3" name="2 İçerik Yer Tutucusu"/>
          <p:cNvSpPr>
            <a:spLocks noGrp="1"/>
          </p:cNvSpPr>
          <p:nvPr>
            <p:ph idx="1"/>
          </p:nvPr>
        </p:nvSpPr>
        <p:spPr/>
        <p:txBody>
          <a:bodyPr>
            <a:normAutofit lnSpcReduction="10000"/>
          </a:bodyPr>
          <a:lstStyle/>
          <a:p>
            <a:r>
              <a:rPr lang="tr-TR" dirty="0" smtClean="0"/>
              <a:t>Kendini gerçekleştirme ihtiyacı</a:t>
            </a:r>
          </a:p>
          <a:p>
            <a:r>
              <a:rPr lang="tr-TR" dirty="0" smtClean="0"/>
              <a:t>Anlatım ve iletişim ihtiyacı</a:t>
            </a:r>
          </a:p>
          <a:p>
            <a:r>
              <a:rPr lang="tr-TR" dirty="0" smtClean="0"/>
              <a:t>İlişki, işbirliği ve birlikte yaşama ihtiyacı</a:t>
            </a:r>
          </a:p>
          <a:p>
            <a:r>
              <a:rPr lang="tr-TR" dirty="0" smtClean="0"/>
              <a:t>Sağlıklı yaşama ihtiyacı</a:t>
            </a:r>
          </a:p>
          <a:p>
            <a:r>
              <a:rPr lang="tr-TR" dirty="0" smtClean="0"/>
              <a:t>Üretim ve tutumluluk ihtiyacı</a:t>
            </a:r>
          </a:p>
          <a:p>
            <a:r>
              <a:rPr lang="tr-TR" dirty="0" smtClean="0"/>
              <a:t>Araştırma, öğrenme ve sorun çözme ihtiyacı</a:t>
            </a:r>
          </a:p>
          <a:p>
            <a:r>
              <a:rPr lang="tr-TR" dirty="0" smtClean="0"/>
              <a:t>Özgürlük ihtiyacı (düşünce, vicdan, irade, eylem özgürlüğü) </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Yararlanılan Kaynak</a:t>
            </a:r>
            <a:endParaRPr lang="tr-TR" dirty="0"/>
          </a:p>
        </p:txBody>
      </p:sp>
      <p:sp>
        <p:nvSpPr>
          <p:cNvPr id="3" name="2 İçerik Yer Tutucusu"/>
          <p:cNvSpPr>
            <a:spLocks noGrp="1"/>
          </p:cNvSpPr>
          <p:nvPr>
            <p:ph idx="1"/>
          </p:nvPr>
        </p:nvSpPr>
        <p:spPr/>
        <p:txBody>
          <a:bodyPr/>
          <a:lstStyle/>
          <a:p>
            <a:r>
              <a:rPr lang="tr-TR" dirty="0" smtClean="0"/>
              <a:t>Başaran, İ. E. ve </a:t>
            </a:r>
            <a:r>
              <a:rPr lang="tr-TR" dirty="0" err="1" smtClean="0"/>
              <a:t>Çınkır</a:t>
            </a:r>
            <a:r>
              <a:rPr lang="tr-TR" dirty="0" smtClean="0"/>
              <a:t>, Ş. (2013). </a:t>
            </a:r>
            <a:r>
              <a:rPr lang="tr-TR" i="1" dirty="0" smtClean="0"/>
              <a:t>Türk eğitim sistemi ve okul yönetimi.</a:t>
            </a:r>
            <a:r>
              <a:rPr lang="tr-TR" dirty="0" smtClean="0"/>
              <a:t> (4. Baskı). Ankara: Siyasal </a:t>
            </a:r>
            <a:r>
              <a:rPr lang="tr-TR" dirty="0" err="1" smtClean="0"/>
              <a:t>Kitabevi</a:t>
            </a:r>
            <a:r>
              <a:rPr lang="tr-TR" dirty="0" smtClean="0"/>
              <a:t>.</a:t>
            </a:r>
          </a:p>
          <a:p>
            <a:r>
              <a:rPr lang="tr-TR" dirty="0" smtClean="0"/>
              <a:t>Kandemir, O. ve Kaya, F. (2010). Gelir dağılımının yüksek öğrenimde fırsat eşitliğine etkisi: Türkiye’de özel üniversite gerçeği. </a:t>
            </a:r>
            <a:r>
              <a:rPr lang="tr-TR" i="1" dirty="0" smtClean="0"/>
              <a:t>Kastamonu Eğitim Dergisi</a:t>
            </a:r>
            <a:r>
              <a:rPr lang="tr-TR" dirty="0" smtClean="0"/>
              <a:t>, 18(2), 557-566.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Toplumsal Eğitim Kurumunun Görevleri</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Kültürel değerlerin ve toplumsal kuralların toplumun üyelerince özümsenmesini sağlayarak ulusal birliğin sürdürülmesine yardım eder.</a:t>
            </a:r>
          </a:p>
          <a:p>
            <a:r>
              <a:rPr lang="tr-TR" dirty="0" smtClean="0"/>
              <a:t>Ulusun sorunlarını çözmeye katkıda bulunur.</a:t>
            </a:r>
          </a:p>
          <a:p>
            <a:r>
              <a:rPr lang="tr-TR" dirty="0" smtClean="0"/>
              <a:t>Üyeler arasında ilişkileri geliştirmeyi sağlar.</a:t>
            </a:r>
          </a:p>
          <a:p>
            <a:r>
              <a:rPr lang="tr-TR" dirty="0" smtClean="0"/>
              <a:t>Toplumun üyelerinin eğitim düzeyi yükseldikçe daha iyi yaşama ihtiyaçları artar.</a:t>
            </a:r>
          </a:p>
          <a:p>
            <a:r>
              <a:rPr lang="tr-TR" dirty="0" smtClean="0"/>
              <a:t>Toplumun üyelerinin eğitim düzeyi yükseldikçe üyelerin üretmeye karşı açlıklarını artar; bu, üyeleri araştırmaya, ürün üretmeye güdüler.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Eğitme Hakkı</a:t>
            </a:r>
            <a:endParaRPr lang="tr-TR" dirty="0"/>
          </a:p>
        </p:txBody>
      </p:sp>
      <p:sp>
        <p:nvSpPr>
          <p:cNvPr id="3" name="2 İçerik Yer Tutucusu"/>
          <p:cNvSpPr>
            <a:spLocks noGrp="1"/>
          </p:cNvSpPr>
          <p:nvPr>
            <p:ph idx="1"/>
          </p:nvPr>
        </p:nvSpPr>
        <p:spPr/>
        <p:txBody>
          <a:bodyPr>
            <a:normAutofit/>
          </a:bodyPr>
          <a:lstStyle/>
          <a:p>
            <a:r>
              <a:rPr lang="tr-TR" dirty="0" smtClean="0"/>
              <a:t>Bizi eğitme hakkı, doğal olarak anne ve babamızındır. </a:t>
            </a:r>
          </a:p>
          <a:p>
            <a:r>
              <a:rPr lang="tr-TR" dirty="0" smtClean="0"/>
              <a:t>Devleti yönetenler, devleti büyütme ve yaşatma amaçlarını gerçekleştirmek için kendi erklerine silahlı güçlerin, hazinenin, dinsel değerlerin ve halkın duygusal güçlerini eklerken, eğitimin gücünü de eklemişlerdir.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Eğitme Hakkı</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Dolayısıyla devlet, yönetme hakkına dayanarak, anne ve babanın, çocuklarını eğitme hakkının önemli bir kesimini elde etmiştir. </a:t>
            </a:r>
          </a:p>
          <a:p>
            <a:r>
              <a:rPr lang="tr-TR" dirty="0" smtClean="0"/>
              <a:t>Devlet, kendine sadık yurttaşlar yetiştirmek için, toplumsal kuruma ait olan eğitsel örgütleri, kendi yönetimi altına almaya, bunları çoğaltarak ülke düzeyinde eğitim sistemine dönüştürmeye başlamıştır. Eğitim sistemi, siyasal erkin kendi ideolojisini yayma ve gerçekleştirme araçlarından biri olmuştur.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Zorunlu Öğrenim</a:t>
            </a:r>
            <a:endParaRPr lang="tr-TR" dirty="0"/>
          </a:p>
        </p:txBody>
      </p:sp>
      <p:sp>
        <p:nvSpPr>
          <p:cNvPr id="3" name="2 İçerik Yer Tutucusu"/>
          <p:cNvSpPr>
            <a:spLocks noGrp="1"/>
          </p:cNvSpPr>
          <p:nvPr>
            <p:ph idx="1"/>
          </p:nvPr>
        </p:nvSpPr>
        <p:spPr/>
        <p:txBody>
          <a:bodyPr/>
          <a:lstStyle/>
          <a:p>
            <a:r>
              <a:rPr lang="tr-TR" dirty="0" smtClean="0"/>
              <a:t>Zorunlu öğrenim, devletin , her yurttaşı belli bir süre devlet okullarında eğitme yetkisidir.</a:t>
            </a:r>
          </a:p>
          <a:p>
            <a:r>
              <a:rPr lang="tr-TR" dirty="0" smtClean="0"/>
              <a:t>Devlet bu yetkisini, şimdilik ilköğretim ve ortaöğretim basamağı ile sınırlamaktadır.</a:t>
            </a:r>
          </a:p>
          <a:p>
            <a:r>
              <a:rPr lang="tr-TR" dirty="0" smtClean="0"/>
              <a:t>1789 Fransız Devrimi’nden sonra 1791’de kabul edilen Fransız Anayasası’nda, zorunlu ve parasız eğitim ifadesini bulmuştur.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Zorunlu Öğrenim</a:t>
            </a:r>
            <a:endParaRPr lang="tr-TR" dirty="0"/>
          </a:p>
        </p:txBody>
      </p:sp>
      <p:sp>
        <p:nvSpPr>
          <p:cNvPr id="3" name="2 İçerik Yer Tutucusu"/>
          <p:cNvSpPr>
            <a:spLocks noGrp="1"/>
          </p:cNvSpPr>
          <p:nvPr>
            <p:ph idx="1"/>
          </p:nvPr>
        </p:nvSpPr>
        <p:spPr/>
        <p:txBody>
          <a:bodyPr/>
          <a:lstStyle/>
          <a:p>
            <a:r>
              <a:rPr lang="tr-TR" dirty="0" smtClean="0"/>
              <a:t>1824’teki eğitim fermanında, II. Mahmut, İstanbul’daki işyerlerine çırak olarak girecek çocukların, sübyan mektebinde din bilgilerini öğrenmeden girmelerini yasaklamıştır. </a:t>
            </a:r>
          </a:p>
          <a:p>
            <a:r>
              <a:rPr lang="tr-TR" dirty="0" smtClean="0"/>
              <a:t>1869 tarihli Genel Eğitim Tüzüğüne (Maarif-i Umumiye Nizamnamesi) göre kızların 6-10, erkeklerin 7-11 yaşları arasında sübyan mekteplerine devamı zorunluydu.</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Zorunlu Öğrenim</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1924, 1961 ve 1982 anayasaları, ilköğretim öğrenimini kız ve erkek tüm yurttaşlar için zorunlu kılmıştır. </a:t>
            </a:r>
          </a:p>
          <a:p>
            <a:r>
              <a:rPr lang="tr-TR" dirty="0" smtClean="0"/>
              <a:t>İlköğretimin zorunlu ve parasız olması, Birleşmiş Milletler İnsan Hakları Evrensel Bildirgesi (10 Aralık 1948) ile ilk kez evrenselleşmiştir. </a:t>
            </a:r>
          </a:p>
          <a:p>
            <a:r>
              <a:rPr lang="tr-TR" dirty="0" smtClean="0"/>
              <a:t>1959 Birleşmiş Milletler Çocuk Hakları Bildirgesinde, 1989 Çocuk Haklarına Dair Sözleşmede ilköğretimin zorunlu olması gerektiği yinelenmiştir.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Parasız Öğrenim</a:t>
            </a:r>
            <a:endParaRPr lang="tr-TR" dirty="0"/>
          </a:p>
        </p:txBody>
      </p:sp>
      <p:sp>
        <p:nvSpPr>
          <p:cNvPr id="3" name="2 İçerik Yer Tutucusu"/>
          <p:cNvSpPr>
            <a:spLocks noGrp="1"/>
          </p:cNvSpPr>
          <p:nvPr>
            <p:ph idx="1"/>
          </p:nvPr>
        </p:nvSpPr>
        <p:spPr/>
        <p:txBody>
          <a:bodyPr>
            <a:normAutofit lnSpcReduction="10000"/>
          </a:bodyPr>
          <a:lstStyle/>
          <a:p>
            <a:r>
              <a:rPr lang="tr-TR" dirty="0" smtClean="0"/>
              <a:t>Devletin yurttaşlara parasız öğrenim olanaklarını açması, doğrudan sosyal devlet ilkesiyle ilgilidir.</a:t>
            </a:r>
          </a:p>
          <a:p>
            <a:r>
              <a:rPr lang="tr-TR" dirty="0" smtClean="0"/>
              <a:t>Sosyal devlet düşüncesinin tohumları, 1775 Amerikan Bağımsızlık Bildirgesi ve 1789 Fransız Devrimi ile atılmıştır.</a:t>
            </a:r>
          </a:p>
          <a:p>
            <a:r>
              <a:rPr lang="tr-TR" dirty="0" smtClean="0"/>
              <a:t>1961 Anayasası, Türkiye Cumhuriyetini sosyal hukuk devleti olarak ilan etmiş, “.. Eğitim ve öğretimi, devletin başta gelen ödevi” saymıştır.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421</TotalTime>
  <Words>995</Words>
  <Application>Microsoft Office PowerPoint</Application>
  <PresentationFormat>Ekran Gösterisi (4:3)</PresentationFormat>
  <Paragraphs>89</Paragraphs>
  <Slides>22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22</vt:i4>
      </vt:variant>
    </vt:vector>
  </HeadingPairs>
  <TitlesOfParts>
    <vt:vector size="25" baseType="lpstr">
      <vt:lpstr>Arial</vt:lpstr>
      <vt:lpstr>Calibri</vt:lpstr>
      <vt:lpstr>Ofis Teması</vt:lpstr>
      <vt:lpstr>TOPLUMSAL EĞİTİM KURUMU</vt:lpstr>
      <vt:lpstr>Toplumsal Eğitim Kurumu</vt:lpstr>
      <vt:lpstr>Toplumsal Eğitim Kurumunun Görevleri</vt:lpstr>
      <vt:lpstr>Eğitme Hakkı</vt:lpstr>
      <vt:lpstr>Eğitme Hakkı</vt:lpstr>
      <vt:lpstr>Zorunlu Öğrenim</vt:lpstr>
      <vt:lpstr>Zorunlu Öğrenim</vt:lpstr>
      <vt:lpstr>Zorunlu Öğrenim</vt:lpstr>
      <vt:lpstr>Parasız Öğrenim</vt:lpstr>
      <vt:lpstr>Parasız Öğrenim</vt:lpstr>
      <vt:lpstr>Eğitim Hakkı</vt:lpstr>
      <vt:lpstr>Eğitim Hakkı</vt:lpstr>
      <vt:lpstr>Eğitim Hakkı</vt:lpstr>
      <vt:lpstr>Eğitim Hakkı</vt:lpstr>
      <vt:lpstr>Eğitimde Fırsat ve Olanak Eşitliği</vt:lpstr>
      <vt:lpstr>Eğitimde Fırsat ve Olanak Eşitliği</vt:lpstr>
      <vt:lpstr>Eğitimde Fırsat ve Olanak Eşitliği</vt:lpstr>
      <vt:lpstr>Eğitimde Fırsat ve Olanak Eşitliği</vt:lpstr>
      <vt:lpstr>Eğitimde Fırsat ve Olanak Eşitliği</vt:lpstr>
      <vt:lpstr>Eğitimde Fırsat ve Olanak Eşitliği</vt:lpstr>
      <vt:lpstr>Eğitim İhtiyaçlarının Karşılanması</vt:lpstr>
      <vt:lpstr>Yararlanılan Kaynak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TOPLUMSAL EĞİTİM KURUMU</dc:title>
  <dc:creator>inci �z</dc:creator>
  <cp:lastModifiedBy>msi</cp:lastModifiedBy>
  <cp:revision>82</cp:revision>
  <dcterms:created xsi:type="dcterms:W3CDTF">2017-01-27T05:17:47Z</dcterms:created>
  <dcterms:modified xsi:type="dcterms:W3CDTF">2021-03-19T17:39:28Z</dcterms:modified>
</cp:coreProperties>
</file>