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FDE934FF-F4E1-47C5-9CA5-30A81DDE2BE4}"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B3561BA9-CDCF-4958-B8AB-66F3BF063E13}"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FDE934FF-F4E1-47C5-9CA5-30A81DDE2BE4}"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65405" y="1196975"/>
            <a:ext cx="12091035" cy="2592705"/>
          </a:xfrm>
        </p:spPr>
        <p:txBody>
          <a:bodyPr/>
          <a:p>
            <a:br>
              <a:rPr lang="tr-TR" altLang="en-US" sz="4400" b="1">
                <a:solidFill>
                  <a:schemeClr val="tx1"/>
                </a:solidFill>
                <a:sym typeface="+mn-ea"/>
              </a:rPr>
            </a:br>
            <a:br>
              <a:rPr lang="tr-TR" altLang="en-US" sz="4400" b="1">
                <a:solidFill>
                  <a:schemeClr val="tx1"/>
                </a:solidFill>
                <a:sym typeface="+mn-ea"/>
              </a:rPr>
            </a:br>
            <a:br>
              <a:rPr lang="tr-TR" altLang="en-US" sz="4400" b="1">
                <a:solidFill>
                  <a:schemeClr val="tx1"/>
                </a:solidFill>
                <a:sym typeface="+mn-ea"/>
              </a:rPr>
            </a:br>
            <a:r>
              <a:rPr lang="tr-TR" altLang="en-US" sz="4400" b="1">
                <a:solidFill>
                  <a:schemeClr val="tx1"/>
                </a:solidFill>
                <a:sym typeface="+mn-ea"/>
              </a:rPr>
              <a:t>KONAKLAMA İŞLETMELERİNDE MALİYET ANALİZİ</a:t>
            </a:r>
            <a:br>
              <a:rPr lang="tr-TR" altLang="en-US" sz="4400" b="1">
                <a:solidFill>
                  <a:schemeClr val="tx1"/>
                </a:solidFill>
                <a:sym typeface="+mn-ea"/>
              </a:rPr>
            </a:br>
            <a:br>
              <a:rPr lang="en-US" sz="4400">
                <a:sym typeface="+mn-ea"/>
              </a:rPr>
            </a:br>
            <a:br>
              <a:rPr lang="tr-TR" altLang="en-US" sz="4400" b="1">
                <a:solidFill>
                  <a:schemeClr val="tx1"/>
                </a:solidFill>
                <a:sym typeface="+mn-ea"/>
              </a:rPr>
            </a:br>
            <a:r>
              <a:rPr lang="tr-TR" altLang="en-US" sz="4400" b="1">
                <a:solidFill>
                  <a:schemeClr val="tx1"/>
                </a:solidFill>
                <a:sym typeface="+mn-ea"/>
              </a:rPr>
              <a:t> </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080" y="29210"/>
            <a:ext cx="12216130" cy="6795770"/>
          </a:xfrm>
        </p:spPr>
        <p:txBody>
          <a:bodyPr/>
          <a:p>
            <a:pPr marL="0" indent="0">
              <a:buNone/>
            </a:pPr>
            <a:r>
              <a:rPr lang="en-US" sz="2400">
                <a:latin typeface="Times New Roman" panose="02020603050405020304" charset="0"/>
                <a:sym typeface="+mn-ea"/>
              </a:rPr>
              <a:t>Konaklama tesisleri tarafından verilen hizmetler karşılığında elde edilen gelirleri aşağıdaki şekilde özetlemek mümkündür. </a:t>
            </a:r>
            <a:endParaRPr lang="en-US" sz="2400">
              <a:latin typeface="Times New Roman" panose="02020603050405020304" charset="0"/>
              <a:sym typeface="+mn-ea"/>
            </a:endParaRPr>
          </a:p>
          <a:p>
            <a:pPr marL="0" indent="0">
              <a:lnSpc>
                <a:spcPct val="80000"/>
              </a:lnSpc>
              <a:buNone/>
            </a:pPr>
            <a:endParaRPr lang="en-US" sz="2400">
              <a:latin typeface="Times New Roman" panose="02020603050405020304" charset="0"/>
            </a:endParaRPr>
          </a:p>
          <a:p>
            <a:pPr marL="0" indent="0">
              <a:buNone/>
            </a:pPr>
            <a:r>
              <a:rPr lang="en-US" sz="2400">
                <a:solidFill>
                  <a:srgbClr val="FF0000"/>
                </a:solidFill>
                <a:latin typeface="Times New Roman" panose="02020603050405020304" charset="0"/>
              </a:rPr>
              <a:t>1. Konaklama Gelirleri </a:t>
            </a:r>
            <a:endParaRPr lang="en-US" sz="2400">
              <a:solidFill>
                <a:srgbClr val="FF0000"/>
              </a:solidFill>
              <a:latin typeface="Times New Roman" panose="02020603050405020304" charset="0"/>
            </a:endParaRPr>
          </a:p>
          <a:p>
            <a:r>
              <a:rPr lang="en-US" sz="2400">
                <a:latin typeface="Times New Roman" panose="02020603050405020304" charset="0"/>
              </a:rPr>
              <a:t> Münferit, grup ve sürekli müşterilerden elde edilen oda gelirleri </a:t>
            </a:r>
            <a:endParaRPr lang="en-US" sz="2400">
              <a:latin typeface="Times New Roman" panose="02020603050405020304" charset="0"/>
            </a:endParaRPr>
          </a:p>
          <a:p>
            <a:r>
              <a:rPr lang="en-US" sz="2400">
                <a:latin typeface="Times New Roman" panose="02020603050405020304" charset="0"/>
              </a:rPr>
              <a:t>No-show gelirleri </a:t>
            </a:r>
            <a:endParaRPr lang="en-US" sz="2400">
              <a:latin typeface="Times New Roman" panose="02020603050405020304" charset="0"/>
            </a:endParaRPr>
          </a:p>
          <a:p>
            <a:pPr>
              <a:lnSpc>
                <a:spcPct val="80000"/>
              </a:lnSpc>
            </a:pPr>
            <a:endParaRPr lang="en-US" sz="2400">
              <a:solidFill>
                <a:srgbClr val="FF0000"/>
              </a:solidFill>
              <a:latin typeface="Times New Roman" panose="02020603050405020304" charset="0"/>
            </a:endParaRPr>
          </a:p>
          <a:p>
            <a:pPr marL="0" indent="0">
              <a:buNone/>
            </a:pPr>
            <a:r>
              <a:rPr lang="en-US" sz="2400">
                <a:solidFill>
                  <a:srgbClr val="FF0000"/>
                </a:solidFill>
                <a:latin typeface="Times New Roman" panose="02020603050405020304" charset="0"/>
              </a:rPr>
              <a:t>2. Yiyecek-içecek gelirleri  </a:t>
            </a:r>
            <a:endParaRPr lang="en-US" sz="2400">
              <a:solidFill>
                <a:srgbClr val="FF0000"/>
              </a:solidFill>
              <a:latin typeface="Times New Roman" panose="02020603050405020304" charset="0"/>
            </a:endParaRPr>
          </a:p>
          <a:p>
            <a:r>
              <a:rPr lang="en-US" sz="2400">
                <a:latin typeface="Times New Roman" panose="02020603050405020304" charset="0"/>
              </a:rPr>
              <a:t>Pastane gelirleri </a:t>
            </a:r>
            <a:endParaRPr lang="en-US" sz="2400">
              <a:latin typeface="Times New Roman" panose="02020603050405020304" charset="0"/>
            </a:endParaRPr>
          </a:p>
          <a:p>
            <a:r>
              <a:rPr lang="en-US" sz="2400">
                <a:latin typeface="Times New Roman" panose="02020603050405020304" charset="0"/>
              </a:rPr>
              <a:t>A’la Cart restaurant gelirleri </a:t>
            </a:r>
            <a:endParaRPr lang="en-US" sz="2400">
              <a:latin typeface="Times New Roman" panose="02020603050405020304" charset="0"/>
            </a:endParaRPr>
          </a:p>
          <a:p>
            <a:r>
              <a:rPr lang="en-US" sz="2400">
                <a:latin typeface="Times New Roman" panose="02020603050405020304" charset="0"/>
              </a:rPr>
              <a:t>Disko-bar gelirleri </a:t>
            </a:r>
            <a:endParaRPr lang="en-US" sz="2400">
              <a:latin typeface="Times New Roman" panose="02020603050405020304" charset="0"/>
            </a:endParaRPr>
          </a:p>
          <a:p>
            <a:r>
              <a:rPr lang="en-US" sz="2400">
                <a:latin typeface="Times New Roman" panose="02020603050405020304" charset="0"/>
              </a:rPr>
              <a:t>Havuz bar gelirleri </a:t>
            </a:r>
            <a:endParaRPr lang="en-US" sz="2400">
              <a:latin typeface="Times New Roman" panose="02020603050405020304" charset="0"/>
            </a:endParaRPr>
          </a:p>
          <a:p>
            <a:r>
              <a:rPr lang="en-US" sz="2400">
                <a:latin typeface="Times New Roman" panose="02020603050405020304" charset="0"/>
              </a:rPr>
              <a:t>Casino bar gelirleri </a:t>
            </a:r>
            <a:endParaRPr lang="en-US" sz="2400">
              <a:latin typeface="Times New Roman" panose="02020603050405020304" charset="0"/>
            </a:endParaRPr>
          </a:p>
          <a:p>
            <a:r>
              <a:rPr lang="en-US" sz="2400">
                <a:latin typeface="Times New Roman" panose="02020603050405020304" charset="0"/>
              </a:rPr>
              <a:t>Oda servisi gelirleri </a:t>
            </a:r>
            <a:endParaRPr lang="en-US" sz="2400">
              <a:latin typeface="Times New Roman" panose="02020603050405020304" charset="0"/>
            </a:endParaRPr>
          </a:p>
          <a:p>
            <a:r>
              <a:rPr lang="en-US" sz="2400">
                <a:latin typeface="Times New Roman" panose="02020603050405020304" charset="0"/>
              </a:rPr>
              <a:t>Cafe gelirleri </a:t>
            </a:r>
            <a:endParaRPr lang="en-US" sz="2400">
              <a:latin typeface="Times New Roman" panose="02020603050405020304" charset="0"/>
            </a:endParaRPr>
          </a:p>
          <a:p>
            <a:r>
              <a:rPr lang="en-US" sz="2400">
                <a:latin typeface="Times New Roman" panose="02020603050405020304" charset="0"/>
              </a:rPr>
              <a:t>Balo salonu gelirleri  </a:t>
            </a:r>
            <a:endParaRPr lang="en-US" sz="2400">
              <a:latin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36830" y="1270"/>
            <a:ext cx="12202160" cy="6837680"/>
          </a:xfrm>
        </p:spPr>
        <p:txBody>
          <a:bodyPr/>
          <a:p>
            <a:pPr marL="0" indent="0">
              <a:lnSpc>
                <a:spcPct val="100000"/>
              </a:lnSpc>
              <a:buNone/>
            </a:pPr>
            <a:r>
              <a:rPr lang="en-US" sz="2400">
                <a:solidFill>
                  <a:srgbClr val="FF0000"/>
                </a:solidFill>
                <a:latin typeface="Times New Roman" panose="02020603050405020304" charset="0"/>
              </a:rPr>
              <a:t>3. Plaj, sauna, masaj, yüzme havuzu gelirler</a:t>
            </a:r>
            <a:r>
              <a:rPr lang="tr-TR" altLang="en-US" sz="2400">
                <a:solidFill>
                  <a:srgbClr val="FF0000"/>
                </a:solidFill>
                <a:latin typeface="Times New Roman" panose="02020603050405020304" charset="0"/>
              </a:rPr>
              <a:t>i</a:t>
            </a:r>
            <a:endParaRPr lang="tr-TR" altLang="en-US" sz="2400">
              <a:solidFill>
                <a:srgbClr val="FF0000"/>
              </a:solidFill>
              <a:latin typeface="Times New Roman" panose="02020603050405020304" charset="0"/>
            </a:endParaRPr>
          </a:p>
          <a:p>
            <a:pPr marL="0" indent="0">
              <a:lnSpc>
                <a:spcPct val="100000"/>
              </a:lnSpc>
              <a:buNone/>
            </a:pPr>
            <a:endParaRPr lang="en-US" sz="2400">
              <a:solidFill>
                <a:srgbClr val="FF0000"/>
              </a:solidFill>
              <a:latin typeface="Times New Roman" panose="02020603050405020304" charset="0"/>
            </a:endParaRPr>
          </a:p>
          <a:p>
            <a:pPr marL="0" indent="0">
              <a:buNone/>
            </a:pPr>
            <a:r>
              <a:rPr lang="en-US" sz="2400">
                <a:solidFill>
                  <a:srgbClr val="FF0000"/>
                </a:solidFill>
                <a:latin typeface="Times New Roman" panose="02020603050405020304" charset="0"/>
              </a:rPr>
              <a:t>4. Çamaşırhane-kuru temizleme gelirleri </a:t>
            </a:r>
            <a:endParaRPr lang="en-US" sz="2400">
              <a:solidFill>
                <a:srgbClr val="FF0000"/>
              </a:solidFill>
              <a:latin typeface="Times New Roman" panose="02020603050405020304" charset="0"/>
            </a:endParaRPr>
          </a:p>
          <a:p>
            <a:pPr marL="0" indent="0">
              <a:buNone/>
            </a:pPr>
            <a:endParaRPr lang="en-US" sz="2400">
              <a:solidFill>
                <a:srgbClr val="FF0000"/>
              </a:solidFill>
              <a:latin typeface="Times New Roman" panose="02020603050405020304" charset="0"/>
            </a:endParaRPr>
          </a:p>
          <a:p>
            <a:pPr marL="0" indent="0">
              <a:buNone/>
            </a:pPr>
            <a:r>
              <a:rPr lang="en-US" sz="2400">
                <a:solidFill>
                  <a:srgbClr val="FF0000"/>
                </a:solidFill>
                <a:latin typeface="Times New Roman" panose="02020603050405020304" charset="0"/>
              </a:rPr>
              <a:t>5. Telefon,  telex, internet gelirleri</a:t>
            </a:r>
            <a:endParaRPr lang="en-US" sz="2400">
              <a:solidFill>
                <a:srgbClr val="FF0000"/>
              </a:solidFill>
              <a:latin typeface="Times New Roman" panose="02020603050405020304" charset="0"/>
            </a:endParaRPr>
          </a:p>
          <a:p>
            <a:pPr marL="0" indent="0">
              <a:buNone/>
            </a:pPr>
            <a:endParaRPr lang="en-US" sz="2400">
              <a:solidFill>
                <a:srgbClr val="FF0000"/>
              </a:solidFill>
              <a:latin typeface="Times New Roman" panose="02020603050405020304" charset="0"/>
            </a:endParaRPr>
          </a:p>
          <a:p>
            <a:pPr marL="0" indent="0">
              <a:buNone/>
            </a:pPr>
            <a:r>
              <a:rPr lang="en-US" sz="2400">
                <a:solidFill>
                  <a:srgbClr val="FF0000"/>
                </a:solidFill>
                <a:latin typeface="Times New Roman" panose="02020603050405020304" charset="0"/>
              </a:rPr>
              <a:t> 6. Kiralık oto ve tur gelirleri </a:t>
            </a:r>
            <a:endParaRPr lang="en-US" sz="2400">
              <a:solidFill>
                <a:srgbClr val="FF0000"/>
              </a:solidFill>
              <a:latin typeface="Times New Roman" panose="02020603050405020304" charset="0"/>
            </a:endParaRPr>
          </a:p>
          <a:p>
            <a:pPr marL="0" indent="0">
              <a:buNone/>
            </a:pPr>
            <a:endParaRPr lang="en-US" sz="2400">
              <a:solidFill>
                <a:srgbClr val="FF0000"/>
              </a:solidFill>
              <a:latin typeface="Times New Roman" panose="02020603050405020304" charset="0"/>
            </a:endParaRPr>
          </a:p>
          <a:p>
            <a:pPr marL="0" indent="0">
              <a:buNone/>
            </a:pPr>
            <a:r>
              <a:rPr lang="en-US" sz="2400">
                <a:solidFill>
                  <a:srgbClr val="FF0000"/>
                </a:solidFill>
                <a:latin typeface="Times New Roman" panose="02020603050405020304" charset="0"/>
              </a:rPr>
              <a:t>7. Hediyelik eşya ve market satış gelirleri </a:t>
            </a:r>
            <a:endParaRPr lang="en-US" sz="2400">
              <a:solidFill>
                <a:srgbClr val="FF0000"/>
              </a:solidFill>
              <a:latin typeface="Times New Roman" panose="02020603050405020304" charset="0"/>
            </a:endParaRPr>
          </a:p>
          <a:p>
            <a:pPr marL="0" indent="0">
              <a:buNone/>
            </a:pPr>
            <a:endParaRPr lang="en-US" sz="2400">
              <a:solidFill>
                <a:srgbClr val="FF0000"/>
              </a:solidFill>
              <a:latin typeface="Times New Roman" panose="02020603050405020304" charset="0"/>
            </a:endParaRPr>
          </a:p>
          <a:p>
            <a:pPr marL="0" indent="0">
              <a:buNone/>
            </a:pPr>
            <a:r>
              <a:rPr lang="en-US" sz="2400">
                <a:solidFill>
                  <a:srgbClr val="FF0000"/>
                </a:solidFill>
                <a:latin typeface="Times New Roman" panose="02020603050405020304" charset="0"/>
              </a:rPr>
              <a:t>8. Tatil aktivitelerinden elde edilen gelirler </a:t>
            </a:r>
            <a:endParaRPr lang="en-US" sz="2400">
              <a:solidFill>
                <a:srgbClr val="FF0000"/>
              </a:solidFill>
              <a:latin typeface="Times New Roman" panose="02020603050405020304" charset="0"/>
            </a:endParaRPr>
          </a:p>
          <a:p>
            <a:r>
              <a:rPr lang="en-US" sz="2400">
                <a:latin typeface="Times New Roman" panose="02020603050405020304" charset="0"/>
              </a:rPr>
              <a:t> Tekne gezileri gelirleri </a:t>
            </a:r>
            <a:endParaRPr lang="en-US" sz="2400">
              <a:latin typeface="Times New Roman" panose="02020603050405020304" charset="0"/>
            </a:endParaRPr>
          </a:p>
          <a:p>
            <a:r>
              <a:rPr lang="en-US" sz="2400">
                <a:latin typeface="Times New Roman" panose="02020603050405020304" charset="0"/>
              </a:rPr>
              <a:t> Su sporları gelirleri </a:t>
            </a:r>
            <a:endParaRPr lang="en-US" sz="2400">
              <a:latin typeface="Times New Roman" panose="02020603050405020304" charset="0"/>
            </a:endParaRPr>
          </a:p>
          <a:p>
            <a:r>
              <a:rPr lang="en-US" sz="2400">
                <a:latin typeface="Times New Roman" panose="02020603050405020304" charset="0"/>
              </a:rPr>
              <a:t>Müzik, eğlence gelirleri </a:t>
            </a:r>
            <a:endParaRPr lang="en-US" sz="2400">
              <a:latin typeface="Times New Roman" panose="02020603050405020304" charset="0"/>
            </a:endParaRPr>
          </a:p>
          <a:p>
            <a:r>
              <a:rPr lang="en-US" sz="2400">
                <a:latin typeface="Times New Roman" panose="02020603050405020304" charset="0"/>
              </a:rPr>
              <a:t>Tenis kortu, bilardo oyun gelirleri </a:t>
            </a:r>
            <a:endParaRPr lang="en-US" sz="2400">
              <a:latin typeface="Times New Roman" panose="020206030504050203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890" y="43180"/>
            <a:ext cx="12216130" cy="6795770"/>
          </a:xfrm>
        </p:spPr>
        <p:txBody>
          <a:bodyPr/>
          <a:p>
            <a:r>
              <a:rPr lang="en-US" sz="2400">
                <a:latin typeface="Times New Roman" panose="02020603050405020304" charset="0"/>
              </a:rPr>
              <a:t>Sağlıklı yaşam kulübü gelirleri  </a:t>
            </a:r>
            <a:endParaRPr lang="en-US" sz="2400">
              <a:latin typeface="Times New Roman" panose="02020603050405020304" charset="0"/>
            </a:endParaRPr>
          </a:p>
          <a:p>
            <a:r>
              <a:rPr lang="en-US" sz="2400">
                <a:latin typeface="Times New Roman" panose="02020603050405020304" charset="0"/>
              </a:rPr>
              <a:t>Şezlong gelirleri </a:t>
            </a:r>
            <a:endParaRPr lang="en-US" sz="2400">
              <a:latin typeface="Times New Roman" panose="02020603050405020304" charset="0"/>
            </a:endParaRPr>
          </a:p>
          <a:p>
            <a:r>
              <a:rPr lang="en-US" sz="2400">
                <a:latin typeface="Times New Roman" panose="02020603050405020304" charset="0"/>
              </a:rPr>
              <a:t>Toplantı, konferans kongre vb. organizasyonların gelirleri. </a:t>
            </a:r>
            <a:endParaRPr lang="en-US" sz="2400">
              <a:latin typeface="Times New Roman" panose="02020603050405020304" charset="0"/>
            </a:endParaRPr>
          </a:p>
          <a:p>
            <a:r>
              <a:rPr lang="en-US" sz="2400">
                <a:latin typeface="Times New Roman" panose="02020603050405020304" charset="0"/>
              </a:rPr>
              <a:t>Zayıflama ve diyet merkezi gelirleri  </a:t>
            </a:r>
            <a:endParaRPr lang="en-US" sz="2400">
              <a:latin typeface="Times New Roman" panose="02020603050405020304" charset="0"/>
            </a:endParaRPr>
          </a:p>
          <a:p>
            <a:pPr marL="0" indent="0">
              <a:buNone/>
            </a:pPr>
            <a:endParaRPr lang="en-US" sz="2400">
              <a:latin typeface="Times New Roman" panose="02020603050405020304" charset="0"/>
            </a:endParaRPr>
          </a:p>
          <a:p>
            <a:pPr marL="0" indent="0">
              <a:buNone/>
            </a:pPr>
            <a:endParaRPr lang="en-US" sz="2400">
              <a:latin typeface="Times New Roman" panose="02020603050405020304" charset="0"/>
            </a:endParaRPr>
          </a:p>
          <a:p>
            <a:pPr marL="0" indent="0">
              <a:buNone/>
            </a:pPr>
            <a:r>
              <a:rPr lang="en-US" sz="2400">
                <a:latin typeface="Times New Roman" panose="02020603050405020304" charset="0"/>
              </a:rPr>
              <a:t>Konaklama tesisleri tarafından uygulanacak satış fiyatlarında temel ilke olarak  “sözleşme serbestisi” esası geçerlidir. Ancak konaklama tesisleri tarafından serbestçe belirlenmiş olan fiyatların uygulanabilirliği, fiyat tarifelerinin turizm işletme belgeli tesislerce Turizm Bakanlığına, Belediyeden belgeli tesislerde ise ilgili Belediyeye onaylatılmasıyla mümkün olabilmektedir. </a:t>
            </a:r>
            <a:endParaRPr lang="en-US" sz="2400">
              <a:latin typeface="Times New Roman" panose="020206030504050203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sz="3200" b="1">
                <a:solidFill>
                  <a:srgbClr val="FF0000"/>
                </a:solidFill>
                <a:latin typeface="Times New Roman" panose="02020603050405020304" charset="0"/>
              </a:rPr>
              <a:t>Otel İşletmesinin Maliyet Unsurları </a:t>
            </a:r>
            <a:endParaRPr lang="en-US" sz="3200" b="1">
              <a:solidFill>
                <a:srgbClr val="FF0000"/>
              </a:solidFill>
              <a:latin typeface="Times New Roman" panose="02020603050405020304" charset="0"/>
            </a:endParaRPr>
          </a:p>
        </p:txBody>
      </p:sp>
      <p:sp>
        <p:nvSpPr>
          <p:cNvPr id="3" name="Content Placeholder 2"/>
          <p:cNvSpPr>
            <a:spLocks noGrp="1"/>
          </p:cNvSpPr>
          <p:nvPr>
            <p:ph sz="half" idx="1"/>
          </p:nvPr>
        </p:nvSpPr>
        <p:spPr>
          <a:xfrm>
            <a:off x="23495" y="773430"/>
            <a:ext cx="12145010" cy="4953000"/>
          </a:xfrm>
        </p:spPr>
        <p:txBody>
          <a:bodyPr/>
          <a:p>
            <a:pPr marL="0" indent="0">
              <a:buNone/>
            </a:pPr>
            <a:r>
              <a:rPr lang="en-US" sz="2400">
                <a:latin typeface="Times New Roman" panose="02020603050405020304" charset="0"/>
              </a:rPr>
              <a:t>Bir otel işletmesinin maliyet unsurlarını bir şemada göstermemiz gerekirse; </a:t>
            </a:r>
            <a:endParaRPr lang="en-US" sz="2400">
              <a:latin typeface="Times New Roman" panose="02020603050405020304" charset="0"/>
            </a:endParaRPr>
          </a:p>
          <a:p>
            <a:pPr marL="0" indent="0">
              <a:buNone/>
            </a:pPr>
            <a:r>
              <a:rPr lang="en-US" sz="2400">
                <a:latin typeface="Times New Roman" panose="02020603050405020304" charset="0"/>
              </a:rPr>
              <a:t> </a:t>
            </a:r>
            <a:endParaRPr lang="en-US" sz="2400">
              <a:latin typeface="Times New Roman" panose="02020603050405020304" charset="0"/>
            </a:endParaRPr>
          </a:p>
        </p:txBody>
      </p:sp>
      <p:pic>
        <p:nvPicPr>
          <p:cNvPr id="4" name="Content Placeholder 3"/>
          <p:cNvPicPr>
            <a:picLocks noChangeAspect="1"/>
          </p:cNvPicPr>
          <p:nvPr>
            <p:ph sz="half" idx="2"/>
          </p:nvPr>
        </p:nvPicPr>
        <p:blipFill>
          <a:blip r:embed="rId1"/>
          <a:stretch>
            <a:fillRect/>
          </a:stretch>
        </p:blipFill>
        <p:spPr>
          <a:xfrm>
            <a:off x="1065530" y="1414780"/>
            <a:ext cx="9710420" cy="528447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3815" y="148590"/>
            <a:ext cx="12104370" cy="582930"/>
          </a:xfrm>
        </p:spPr>
        <p:txBody>
          <a:bodyPr/>
          <a:p>
            <a:pPr algn="ctr"/>
            <a:r>
              <a:rPr lang="en-US" sz="3200" b="1">
                <a:solidFill>
                  <a:srgbClr val="FF0000"/>
                </a:solidFill>
                <a:latin typeface="Times New Roman" panose="02020603050405020304" charset="0"/>
              </a:rPr>
              <a:t>2. Aracı İşletmeler: </a:t>
            </a:r>
            <a:endParaRPr lang="en-US" sz="3200" b="1">
              <a:solidFill>
                <a:srgbClr val="FF0000"/>
              </a:solidFill>
              <a:latin typeface="Times New Roman" panose="02020603050405020304" charset="0"/>
            </a:endParaRPr>
          </a:p>
        </p:txBody>
      </p:sp>
      <p:sp>
        <p:nvSpPr>
          <p:cNvPr id="3" name="Content Placeholder 2"/>
          <p:cNvSpPr>
            <a:spLocks noGrp="1"/>
          </p:cNvSpPr>
          <p:nvPr>
            <p:ph idx="1"/>
          </p:nvPr>
        </p:nvSpPr>
        <p:spPr>
          <a:xfrm>
            <a:off x="44450" y="630555"/>
            <a:ext cx="12200890" cy="6222365"/>
          </a:xfrm>
        </p:spPr>
        <p:txBody>
          <a:bodyPr/>
          <a:p>
            <a:pPr marL="0" indent="0">
              <a:buNone/>
            </a:pPr>
            <a:r>
              <a:rPr lang="en-US" sz="2400">
                <a:latin typeface="Times New Roman" panose="02020603050405020304" charset="0"/>
              </a:rPr>
              <a:t>Ortalama bir paket turun maliyet unsurları aşağıdaki gibidir: </a:t>
            </a:r>
            <a:endParaRPr lang="en-US" sz="2400">
              <a:latin typeface="Times New Roman" panose="02020603050405020304" charset="0"/>
            </a:endParaRPr>
          </a:p>
          <a:p>
            <a:r>
              <a:rPr lang="en-US" sz="2400">
                <a:latin typeface="Times New Roman" panose="02020603050405020304" charset="0"/>
              </a:rPr>
              <a:t>Konaklama maliyetleri </a:t>
            </a:r>
            <a:endParaRPr lang="en-US" sz="2400">
              <a:latin typeface="Times New Roman" panose="02020603050405020304" charset="0"/>
            </a:endParaRPr>
          </a:p>
          <a:p>
            <a:r>
              <a:rPr lang="en-US" sz="2400">
                <a:latin typeface="Times New Roman" panose="02020603050405020304" charset="0"/>
              </a:rPr>
              <a:t>Yiyecek-İçecek maliyetleri </a:t>
            </a:r>
            <a:endParaRPr lang="en-US" sz="2400">
              <a:latin typeface="Times New Roman" panose="02020603050405020304" charset="0"/>
            </a:endParaRPr>
          </a:p>
          <a:p>
            <a:r>
              <a:rPr lang="en-US" sz="2400">
                <a:latin typeface="Times New Roman" panose="02020603050405020304" charset="0"/>
              </a:rPr>
              <a:t>Ören yerlerine ve müzelere giriş ücretleri </a:t>
            </a:r>
            <a:endParaRPr lang="en-US" sz="2400">
              <a:latin typeface="Times New Roman" panose="02020603050405020304" charset="0"/>
            </a:endParaRPr>
          </a:p>
          <a:p>
            <a:r>
              <a:rPr lang="en-US" sz="2400">
                <a:latin typeface="Times New Roman" panose="02020603050405020304" charset="0"/>
              </a:rPr>
              <a:t>Ek hizmet giderleri: İkramlar, araba kiralama, fayton gezileri, boğaz turu vb. </a:t>
            </a:r>
            <a:endParaRPr lang="en-US" sz="2400">
              <a:latin typeface="Times New Roman" panose="02020603050405020304" charset="0"/>
            </a:endParaRPr>
          </a:p>
          <a:p>
            <a:r>
              <a:rPr lang="en-US" sz="2400">
                <a:latin typeface="Times New Roman" panose="02020603050405020304" charset="0"/>
              </a:rPr>
              <a:t>Ulaştırma maliyetleri: transferler, kent turları ve otobüs kiralama maliyetleri vb. </a:t>
            </a:r>
            <a:endParaRPr lang="en-US" sz="2400">
              <a:latin typeface="Times New Roman" panose="02020603050405020304" charset="0"/>
            </a:endParaRPr>
          </a:p>
          <a:p>
            <a:r>
              <a:rPr lang="en-US" sz="2400">
                <a:latin typeface="Times New Roman" panose="02020603050405020304" charset="0"/>
              </a:rPr>
              <a:t>Rehber ücreti </a:t>
            </a:r>
            <a:endParaRPr lang="en-US" sz="2400">
              <a:latin typeface="Times New Roman" panose="02020603050405020304" charset="0"/>
            </a:endParaRPr>
          </a:p>
          <a:p>
            <a:pPr marL="0" indent="0">
              <a:buNone/>
            </a:pPr>
            <a:r>
              <a:rPr lang="en-US" sz="2400" b="1">
                <a:solidFill>
                  <a:srgbClr val="FF0000"/>
                </a:solidFill>
                <a:latin typeface="Times New Roman" panose="02020603050405020304" charset="0"/>
              </a:rPr>
              <a:t> Diğer giderler:  </a:t>
            </a:r>
            <a:endParaRPr lang="en-US" sz="2400" b="1">
              <a:solidFill>
                <a:srgbClr val="FF0000"/>
              </a:solidFill>
              <a:latin typeface="Times New Roman" panose="02020603050405020304" charset="0"/>
            </a:endParaRPr>
          </a:p>
          <a:p>
            <a:r>
              <a:rPr lang="en-US" sz="2400">
                <a:latin typeface="Times New Roman" panose="02020603050405020304" charset="0"/>
              </a:rPr>
              <a:t>Otopark ücreti,  </a:t>
            </a:r>
            <a:endParaRPr lang="en-US" sz="2400">
              <a:latin typeface="Times New Roman" panose="02020603050405020304" charset="0"/>
            </a:endParaRPr>
          </a:p>
          <a:p>
            <a:r>
              <a:rPr lang="en-US" sz="2400">
                <a:latin typeface="Times New Roman" panose="02020603050405020304" charset="0"/>
              </a:rPr>
              <a:t>Köprü ve araba vapuru geçiş ücretleri,  </a:t>
            </a:r>
            <a:endParaRPr lang="en-US" sz="2400">
              <a:latin typeface="Times New Roman" panose="02020603050405020304" charset="0"/>
            </a:endParaRPr>
          </a:p>
          <a:p>
            <a:r>
              <a:rPr lang="en-US" sz="2400">
                <a:latin typeface="Times New Roman" panose="02020603050405020304" charset="0"/>
              </a:rPr>
              <a:t>Rehber için uçak bileti,  </a:t>
            </a:r>
            <a:endParaRPr lang="en-US" sz="2400">
              <a:latin typeface="Times New Roman" panose="02020603050405020304" charset="0"/>
            </a:endParaRPr>
          </a:p>
          <a:p>
            <a:r>
              <a:rPr lang="en-US" sz="2400">
                <a:latin typeface="Times New Roman" panose="02020603050405020304" charset="0"/>
              </a:rPr>
              <a:t>Şoförün yatak-yemek giderleri, </a:t>
            </a:r>
            <a:endParaRPr lang="en-US" sz="2400">
              <a:latin typeface="Times New Roman" panose="02020603050405020304" charset="0"/>
            </a:endParaRPr>
          </a:p>
          <a:p>
            <a:r>
              <a:rPr lang="en-US" sz="2400">
                <a:latin typeface="Times New Roman" panose="02020603050405020304" charset="0"/>
              </a:rPr>
              <a:t>Rehberin emrine bırakılan tüm bahşişler. </a:t>
            </a:r>
            <a:endParaRPr lang="en-US" sz="2400">
              <a:latin typeface="Times New Roman" panose="02020603050405020304" charset="0"/>
            </a:endParaRPr>
          </a:p>
          <a:p>
            <a:pPr marL="0" indent="0">
              <a:buNone/>
            </a:pPr>
            <a:r>
              <a:rPr lang="en-US" sz="2400">
                <a:latin typeface="Times New Roman" panose="02020603050405020304" charset="0"/>
              </a:rPr>
              <a:t>bunlar ilk etapta akla gelenlerdir. Daha fazlası da eklenebilir. </a:t>
            </a:r>
            <a:endParaRPr lang="en-US" sz="2400">
              <a:latin typeface="Times New Roman"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51435" y="190500"/>
            <a:ext cx="12131040" cy="582930"/>
          </a:xfrm>
        </p:spPr>
        <p:txBody>
          <a:bodyPr/>
          <a:p>
            <a:pPr algn="ctr"/>
            <a:r>
              <a:rPr lang="en-US" sz="3200" b="1">
                <a:solidFill>
                  <a:srgbClr val="FF0000"/>
                </a:solidFill>
                <a:latin typeface="Times New Roman" panose="02020603050405020304" charset="0"/>
              </a:rPr>
              <a:t>Konaklama İşletmeleri </a:t>
            </a:r>
            <a:endParaRPr lang="en-US" sz="3200" b="1">
              <a:solidFill>
                <a:srgbClr val="FF0000"/>
              </a:solidFill>
              <a:latin typeface="Times New Roman" panose="02020603050405020304" charset="0"/>
            </a:endParaRPr>
          </a:p>
        </p:txBody>
      </p:sp>
      <p:sp>
        <p:nvSpPr>
          <p:cNvPr id="3" name="Content Placeholder 2"/>
          <p:cNvSpPr>
            <a:spLocks noGrp="1"/>
          </p:cNvSpPr>
          <p:nvPr>
            <p:ph idx="1"/>
          </p:nvPr>
        </p:nvSpPr>
        <p:spPr>
          <a:xfrm>
            <a:off x="51435" y="774065"/>
            <a:ext cx="12131040" cy="6051550"/>
          </a:xfrm>
        </p:spPr>
        <p:txBody>
          <a:bodyPr/>
          <a:p>
            <a:pPr marL="0" indent="0">
              <a:buNone/>
            </a:pPr>
            <a:r>
              <a:rPr lang="en-US" sz="2400">
                <a:latin typeface="Times New Roman" panose="02020603050405020304" charset="0"/>
              </a:rPr>
              <a:t>"Maliyet Analizi" dersimizin asıl konusunu oluşturan konaklama işletmelerinin sınıflandırılması hem vergisel hem yönetimsel hem de yapıları itibariyle gereklidir. </a:t>
            </a:r>
            <a:endParaRPr lang="en-US" sz="2400">
              <a:latin typeface="Times New Roman" panose="02020603050405020304" charset="0"/>
            </a:endParaRPr>
          </a:p>
          <a:p>
            <a:pPr marL="0" indent="0">
              <a:lnSpc>
                <a:spcPct val="60000"/>
              </a:lnSpc>
              <a:buNone/>
            </a:pPr>
            <a:endParaRPr lang="en-US" sz="2400">
              <a:latin typeface="Times New Roman" panose="02020603050405020304" charset="0"/>
            </a:endParaRPr>
          </a:p>
          <a:p>
            <a:pPr marL="0" indent="0">
              <a:buNone/>
            </a:pPr>
            <a:r>
              <a:rPr lang="en-US" sz="2400">
                <a:latin typeface="Times New Roman" panose="02020603050405020304" charset="0"/>
              </a:rPr>
              <a:t>Konaklama işletmelerinin birbirleriyle olan ayırımlarını bilmeden neyi neye göre hesaplayacağımızı bilemeyiz. Her birinin kendine has maliyet yerleri ve birimleri bulunmakla birlikte bu maliyet birimleri ya da yerleri hakkında bilgiye sahip olmadan işletme karar vericilerine yardımcı olmamız düşünülemez. </a:t>
            </a:r>
            <a:endParaRPr lang="en-US" sz="2400">
              <a:latin typeface="Times New Roman" panose="02020603050405020304" charset="0"/>
            </a:endParaRPr>
          </a:p>
          <a:p>
            <a:pPr marL="0" indent="0">
              <a:buNone/>
            </a:pPr>
            <a:endParaRPr lang="en-US" sz="2400">
              <a:latin typeface="Times New Roman" panose="02020603050405020304" charset="0"/>
            </a:endParaRPr>
          </a:p>
          <a:p>
            <a:pPr marL="0" indent="0">
              <a:buNone/>
            </a:pPr>
            <a:r>
              <a:rPr lang="en-US" sz="2400">
                <a:latin typeface="Times New Roman" panose="02020603050405020304" charset="0"/>
              </a:rPr>
              <a:t>Bu ünite ile konaklama işletmelerinin tanımlarını ve birbirleriyle aralarındaki farklarını öğrenerek işletme karar vericilerine daha doğru ve düzgün bilgileri aktarabileceğiz. </a:t>
            </a:r>
            <a:endParaRPr lang="en-US" sz="2400">
              <a:latin typeface="Times New Roman" panose="02020603050405020304" charset="0"/>
            </a:endParaRPr>
          </a:p>
          <a:p>
            <a:pPr marL="0" indent="0">
              <a:lnSpc>
                <a:spcPct val="60000"/>
              </a:lnSpc>
              <a:buNone/>
            </a:pPr>
            <a:endParaRPr lang="en-US" sz="2400">
              <a:latin typeface="Times New Roman" panose="02020603050405020304" charset="0"/>
            </a:endParaRPr>
          </a:p>
          <a:p>
            <a:pPr marL="0" indent="0">
              <a:buNone/>
            </a:pPr>
            <a:r>
              <a:rPr lang="en-US" sz="2400">
                <a:latin typeface="Times New Roman" panose="02020603050405020304" charset="0"/>
              </a:rPr>
              <a:t>Günümüzde her şey dahil sistem ülkemizde yaygınlaşmakta ve konaklama işletmelerinin de fiyatlama yaparken her şey dahil sisteme göre fiyatlamalar istediğini bilmekteyiz. Her şey dahil sistemde de olsa konaklama işletmelerinin gerek kendi bünyelerinde gerekse dışarıdan hizmet satın alma yoluyla bünyelerinde dinlenme hizmeti alan müşterilerine turlar düzenlemektedirler. Düzenlenen bu turlarında maliyetlerinin düzgün hesaplanması gerektiği unutulmamalıdır. </a:t>
            </a:r>
            <a:endParaRPr lang="en-US" sz="2400">
              <a:latin typeface="Times New Roman" panose="02020603050405020304" charset="0"/>
            </a:endParaRPr>
          </a:p>
          <a:p>
            <a:pPr marL="0" indent="0">
              <a:buNone/>
            </a:pPr>
            <a:r>
              <a:rPr lang="en-US" sz="2400">
                <a:latin typeface="Times New Roman" panose="02020603050405020304" charset="0"/>
              </a:rPr>
              <a:t> </a:t>
            </a:r>
            <a:endParaRPr lang="en-US" sz="2400">
              <a:latin typeface="Times New Roman" panose="02020603050405020304" charset="0"/>
            </a:endParaRPr>
          </a:p>
          <a:p>
            <a:pPr marL="0" indent="0">
              <a:buNone/>
            </a:pPr>
            <a:r>
              <a:rPr lang="en-US" sz="2400">
                <a:latin typeface="Times New Roman" panose="02020603050405020304" charset="0"/>
              </a:rPr>
              <a:t> </a:t>
            </a:r>
            <a:endParaRPr lang="en-US" sz="2400">
              <a:latin typeface="Times New Roman" panose="020206030504050203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Kaynakça</a:t>
            </a:r>
            <a:endParaRPr lang="tr-TR" altLang="en-US"/>
          </a:p>
        </p:txBody>
      </p:sp>
      <p:sp>
        <p:nvSpPr>
          <p:cNvPr id="3" name="Content Placeholder 2"/>
          <p:cNvSpPr>
            <a:spLocks noGrp="1"/>
          </p:cNvSpPr>
          <p:nvPr>
            <p:ph idx="1"/>
          </p:nvPr>
        </p:nvSpPr>
        <p:spPr/>
        <p:txBody>
          <a:bodyPr/>
          <a:p>
            <a:pPr marL="0" indent="0">
              <a:buNone/>
            </a:pPr>
            <a:r>
              <a:rPr lang="tr-TR" altLang="en-US">
                <a:latin typeface="Times New Roman" panose="02020603050405020304" charset="0"/>
                <a:sym typeface="+mn-ea"/>
              </a:rPr>
              <a:t>Ankuzem, Turizm İşletmelerinde Maliyet Analizi , Ankara Üniversitesi , s.1-98</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8740" y="190500"/>
            <a:ext cx="12146280" cy="582930"/>
          </a:xfrm>
        </p:spPr>
        <p:txBody>
          <a:bodyPr/>
          <a:p>
            <a:pPr algn="ctr"/>
            <a:r>
              <a:rPr lang="en-US" sz="3200" b="1">
                <a:solidFill>
                  <a:srgbClr val="FF0000"/>
                </a:solidFill>
                <a:latin typeface="Times New Roman" panose="02020603050405020304" charset="0"/>
              </a:rPr>
              <a:t>Konaklama Tesislerinde Verilen Hizmetler ve Elde Edilen Gelirler</a:t>
            </a:r>
            <a:endParaRPr lang="en-US" sz="3200" b="1">
              <a:solidFill>
                <a:srgbClr val="FF0000"/>
              </a:solidFill>
              <a:latin typeface="Times New Roman" panose="02020603050405020304" charset="0"/>
            </a:endParaRPr>
          </a:p>
        </p:txBody>
      </p:sp>
      <p:sp>
        <p:nvSpPr>
          <p:cNvPr id="3" name="Content Placeholder 2"/>
          <p:cNvSpPr>
            <a:spLocks noGrp="1"/>
          </p:cNvSpPr>
          <p:nvPr>
            <p:ph idx="1"/>
          </p:nvPr>
        </p:nvSpPr>
        <p:spPr>
          <a:xfrm>
            <a:off x="78105" y="1007745"/>
            <a:ext cx="12146915" cy="5789295"/>
          </a:xfrm>
        </p:spPr>
        <p:txBody>
          <a:bodyPr/>
          <a:p>
            <a:pPr marL="0" indent="0">
              <a:buNone/>
            </a:pPr>
            <a:r>
              <a:rPr lang="en-US" sz="2400">
                <a:latin typeface="Times New Roman" panose="02020603050405020304" charset="0"/>
              </a:rPr>
              <a:t>Konaklama tesislerinin faaliyette bulunabilmesi için belgelendirilmeleri gerekmektedir. Belgelendirme işlemi Turizm Bakanlığı ve/veya belediyeler tarafından yapılmaktadır. Belediyeler tarafından belgelendirilen işletmeler "Belediye Belgeli"; belgelendirilmeleri, Turizm Bakanlığı tarafından yapılan işletmeler ise "Turizm İşletme Belgeli Tesisler" olarak adlandırılmaktadır.</a:t>
            </a:r>
            <a:endParaRPr lang="en-US" sz="2400">
              <a:latin typeface="Times New Roman" panose="02020603050405020304" charset="0"/>
            </a:endParaRPr>
          </a:p>
          <a:p>
            <a:pPr marL="0" indent="0">
              <a:lnSpc>
                <a:spcPct val="80000"/>
              </a:lnSpc>
              <a:buNone/>
            </a:pPr>
            <a:r>
              <a:rPr lang="en-US" sz="2400">
                <a:latin typeface="Times New Roman" panose="02020603050405020304" charset="0"/>
              </a:rPr>
              <a:t>  </a:t>
            </a:r>
            <a:endParaRPr lang="en-US" sz="2400">
              <a:latin typeface="Times New Roman" panose="02020603050405020304" charset="0"/>
            </a:endParaRPr>
          </a:p>
          <a:p>
            <a:pPr marL="0" indent="0">
              <a:buNone/>
            </a:pPr>
            <a:r>
              <a:rPr lang="en-US" sz="2400">
                <a:latin typeface="Times New Roman" panose="02020603050405020304" charset="0"/>
              </a:rPr>
              <a:t>Konaklama  tesislerinin Turizm Teşvik Kanunu ve diğer mevzuatda yer alan teşvik tedbirleri ile istisna muafiyet ve diğer haklardan yararlanabilmeleri için tesislerin mutlaka Turizm Bakanlığınca “Turizm Yatırım Belgesi” ve/veya “Turizm İşletme Belgesi” ile belgelendirmeleri gerekmektedir.  </a:t>
            </a:r>
            <a:endParaRPr lang="en-US" sz="2400">
              <a:latin typeface="Times New Roman" panose="02020603050405020304" charset="0"/>
            </a:endParaRPr>
          </a:p>
          <a:p>
            <a:pPr marL="0" indent="0">
              <a:lnSpc>
                <a:spcPct val="90000"/>
              </a:lnSpc>
              <a:buNone/>
            </a:pPr>
            <a:endParaRPr lang="en-US" sz="2400">
              <a:latin typeface="Times New Roman" panose="02020603050405020304" charset="0"/>
            </a:endParaRPr>
          </a:p>
          <a:p>
            <a:pPr marL="0" indent="0">
              <a:buNone/>
            </a:pPr>
            <a:r>
              <a:rPr lang="en-US" sz="2400">
                <a:latin typeface="Times New Roman" panose="02020603050405020304" charset="0"/>
              </a:rPr>
              <a:t>Konaklama tesislerinin müşterilerine verdikleri hizmetler oldukça çeşitlidir. Sadece konaklama hizmeti veren işletmelerin yanı sıra yiyecek-içecek, kiralık otomobil, toplantı ve seminer, havuz disco, kuaför, çocuk bakımı, spor olanağı gibi pek çok hizmeti veren konaklama işletmeleri de mevcuttur. Hizmetlerdeki bu çeşitlenmeye paralel olarak konaklama işletmelerinde çeşitli hizmet departmanları oluşmaktadır. Hizmet departmanları aynı zamanda hizmet satış noktasıdır.  </a:t>
            </a:r>
            <a:endParaRPr lang="en-US" sz="2400">
              <a:latin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8740" y="85090"/>
            <a:ext cx="12089765" cy="6711950"/>
          </a:xfrm>
        </p:spPr>
        <p:txBody>
          <a:bodyPr/>
          <a:p>
            <a:pPr marL="0" indent="0">
              <a:buNone/>
            </a:pPr>
            <a:endParaRPr lang="en-US" sz="2400">
              <a:latin typeface="Times New Roman" panose="02020603050405020304" charset="0"/>
            </a:endParaRPr>
          </a:p>
          <a:p>
            <a:pPr marL="0" indent="0">
              <a:buNone/>
            </a:pPr>
            <a:r>
              <a:rPr lang="en-US" sz="2400">
                <a:latin typeface="Times New Roman" panose="02020603050405020304" charset="0"/>
              </a:rPr>
              <a:t>Konaklama tesislerinde karşılaşılabilecek satış noktaları ve verilebilecek hizmetler şunlardır: </a:t>
            </a:r>
            <a:endParaRPr lang="en-US" sz="2400">
              <a:latin typeface="Times New Roman" panose="02020603050405020304" charset="0"/>
            </a:endParaRPr>
          </a:p>
          <a:p>
            <a:pPr marL="0" indent="0">
              <a:buNone/>
            </a:pPr>
            <a:endParaRPr lang="en-US" sz="2800" b="1">
              <a:latin typeface="Times New Roman" panose="02020603050405020304" charset="0"/>
            </a:endParaRPr>
          </a:p>
          <a:p>
            <a:pPr marL="0" indent="0">
              <a:buNone/>
            </a:pPr>
            <a:r>
              <a:rPr lang="en-US" sz="2800" b="1">
                <a:latin typeface="Times New Roman" panose="02020603050405020304" charset="0"/>
              </a:rPr>
              <a:t>1. Konaklama Departmanı </a:t>
            </a:r>
            <a:endParaRPr lang="en-US" sz="2800" b="1">
              <a:latin typeface="Times New Roman" panose="02020603050405020304" charset="0"/>
            </a:endParaRPr>
          </a:p>
          <a:p>
            <a:pPr marL="0" indent="0">
              <a:buNone/>
            </a:pPr>
            <a:endParaRPr lang="en-US" sz="2800" b="1">
              <a:latin typeface="Times New Roman" panose="02020603050405020304" charset="0"/>
            </a:endParaRPr>
          </a:p>
          <a:p>
            <a:pPr marL="0" indent="0">
              <a:buNone/>
            </a:pPr>
            <a:r>
              <a:rPr lang="en-US" sz="2400">
                <a:latin typeface="Times New Roman" panose="02020603050405020304" charset="0"/>
              </a:rPr>
              <a:t>Konaklama işletmelerinin temel departmanı konaklama departmanıdır. Buna bağlı olarak konaklama tesisi tarafından verilen temel hizmet oda hizmetidir.</a:t>
            </a:r>
            <a:endParaRPr lang="en-US" sz="2400">
              <a:latin typeface="Times New Roman" panose="02020603050405020304" charset="0"/>
            </a:endParaRPr>
          </a:p>
          <a:p>
            <a:pPr marL="0" indent="0">
              <a:buNone/>
            </a:pPr>
            <a:endParaRPr lang="en-US" sz="2400">
              <a:latin typeface="Times New Roman" panose="02020603050405020304" charset="0"/>
            </a:endParaRPr>
          </a:p>
          <a:p>
            <a:pPr marL="0" indent="0">
              <a:buNone/>
            </a:pPr>
            <a:r>
              <a:rPr lang="en-US" sz="2400">
                <a:latin typeface="Times New Roman" panose="02020603050405020304" charset="0"/>
              </a:rPr>
              <a:t>Konaklama işletmelerinin birçoğunda sadece oda tahsisi yapılmamakta, oda esasına göre pek çok hizmet de sunulmaktadır. Bu hizmetlerin başlıcası pansiyon hizmetidir. Tesislerde konaklayan müşteriler pansiyon hizmetinden yararlanmak istediklerinde oda fiyatı buna göre belirlenmektedir. Pansiyon hizmetinin içeriği genelde şu şekilde oluşmaktadır. </a:t>
            </a:r>
            <a:endParaRPr lang="en-US" sz="2400">
              <a:latin typeface="Times New Roman" panose="02020603050405020304" charset="0"/>
            </a:endParaRPr>
          </a:p>
          <a:p>
            <a:pPr marL="0" indent="0">
              <a:lnSpc>
                <a:spcPct val="80000"/>
              </a:lnSpc>
              <a:buNone/>
            </a:pPr>
            <a:endParaRPr lang="en-US" sz="2400">
              <a:latin typeface="Times New Roman" panose="02020603050405020304" charset="0"/>
            </a:endParaRPr>
          </a:p>
          <a:p>
            <a:pPr marL="0" indent="0">
              <a:buNone/>
            </a:pPr>
            <a:endParaRPr lang="en-US" sz="2400">
              <a:latin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080" y="1270"/>
            <a:ext cx="12188190" cy="6795770"/>
          </a:xfrm>
        </p:spPr>
        <p:txBody>
          <a:bodyPr/>
          <a:p>
            <a:pPr marL="0" indent="0">
              <a:buNone/>
            </a:pPr>
            <a:endParaRPr lang="en-US" sz="2400">
              <a:latin typeface="Times New Roman" panose="02020603050405020304" charset="0"/>
            </a:endParaRPr>
          </a:p>
          <a:p>
            <a:r>
              <a:rPr lang="en-US" sz="2400">
                <a:latin typeface="Times New Roman" panose="02020603050405020304" charset="0"/>
                <a:sym typeface="+mn-ea"/>
              </a:rPr>
              <a:t> Oda + kahvaltı </a:t>
            </a:r>
            <a:endParaRPr lang="en-US" sz="2400">
              <a:latin typeface="Times New Roman" panose="02020603050405020304" charset="0"/>
            </a:endParaRPr>
          </a:p>
          <a:p>
            <a:r>
              <a:rPr lang="en-US" sz="2400">
                <a:latin typeface="Times New Roman" panose="02020603050405020304" charset="0"/>
                <a:sym typeface="+mn-ea"/>
              </a:rPr>
              <a:t> Oda + yarım pansiyon (Oda + kahvaltı + öğle ya da akşam yemeği)  </a:t>
            </a:r>
            <a:endParaRPr lang="en-US" sz="2400">
              <a:latin typeface="Times New Roman" panose="02020603050405020304" charset="0"/>
            </a:endParaRPr>
          </a:p>
          <a:p>
            <a:r>
              <a:rPr lang="en-US" sz="2400">
                <a:latin typeface="Times New Roman" panose="02020603050405020304" charset="0"/>
                <a:sym typeface="+mn-ea"/>
              </a:rPr>
              <a:t>Oda + tam pansiyon (Oda ve kahvaltı + öğle yemeği + akşam yemeği)  </a:t>
            </a:r>
            <a:endParaRPr lang="en-US" sz="2400">
              <a:latin typeface="Times New Roman" panose="02020603050405020304" charset="0"/>
            </a:endParaRPr>
          </a:p>
          <a:p>
            <a:pPr marL="0" indent="0">
              <a:buNone/>
            </a:pPr>
            <a:endParaRPr lang="en-US" sz="2400">
              <a:latin typeface="Times New Roman" panose="02020603050405020304" charset="0"/>
            </a:endParaRPr>
          </a:p>
          <a:p>
            <a:pPr marL="0" indent="0">
              <a:buNone/>
            </a:pPr>
            <a:endParaRPr lang="en-US" sz="2400">
              <a:latin typeface="Times New Roman" panose="02020603050405020304" charset="0"/>
            </a:endParaRPr>
          </a:p>
          <a:p>
            <a:pPr marL="0" indent="0">
              <a:buNone/>
            </a:pPr>
            <a:r>
              <a:rPr lang="en-US" sz="2400">
                <a:latin typeface="Times New Roman" panose="02020603050405020304" charset="0"/>
              </a:rPr>
              <a:t>Böylece oda satışı ile birlikte belirli bir şekilde yiyecek bedeli ve bazen animasyon ve eğlence vb. gibi çeşitli hizmet bedelleri de dikkate  alınarak topluca fiyatlama yapılmaktadır.  </a:t>
            </a:r>
            <a:endParaRPr lang="en-US" sz="2400">
              <a:latin typeface="Times New Roman" panose="02020603050405020304" charset="0"/>
            </a:endParaRPr>
          </a:p>
          <a:p>
            <a:pPr marL="0" indent="0">
              <a:buNone/>
            </a:pPr>
            <a:endParaRPr lang="en-US" sz="2400">
              <a:latin typeface="Times New Roman" panose="02020603050405020304" charset="0"/>
            </a:endParaRPr>
          </a:p>
          <a:p>
            <a:pPr marL="0" indent="0">
              <a:buNone/>
            </a:pPr>
            <a:r>
              <a:rPr lang="en-US" sz="2400">
                <a:latin typeface="Times New Roman" panose="02020603050405020304" charset="0"/>
              </a:rPr>
              <a:t>Konaklama işletmelerinde bir günden fazla konaklayan müşterilerin günlük oda ücretleri hergün itibariyle tahakkuk ettirilerek herbir müşteri veya grup için açılan müşteri hesabına (folio) geçirilir. </a:t>
            </a:r>
            <a:endParaRPr lang="en-US" sz="2400">
              <a:latin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525" y="190500"/>
            <a:ext cx="12214860" cy="582930"/>
          </a:xfrm>
        </p:spPr>
        <p:txBody>
          <a:bodyPr/>
          <a:p>
            <a:pPr algn="ctr"/>
            <a:r>
              <a:rPr lang="en-US" sz="3200" b="1">
                <a:solidFill>
                  <a:schemeClr val="tx1"/>
                </a:solidFill>
                <a:latin typeface="Times New Roman" panose="02020603050405020304" charset="0"/>
              </a:rPr>
              <a:t>2. Yiyecek – İçecek Departmanı </a:t>
            </a:r>
            <a:endParaRPr lang="en-US" sz="3200" b="1">
              <a:solidFill>
                <a:schemeClr val="tx1"/>
              </a:solidFill>
              <a:latin typeface="Times New Roman" panose="02020603050405020304" charset="0"/>
            </a:endParaRPr>
          </a:p>
        </p:txBody>
      </p:sp>
      <p:sp>
        <p:nvSpPr>
          <p:cNvPr id="3" name="Content Placeholder 2"/>
          <p:cNvSpPr>
            <a:spLocks noGrp="1"/>
          </p:cNvSpPr>
          <p:nvPr>
            <p:ph idx="1"/>
          </p:nvPr>
        </p:nvSpPr>
        <p:spPr>
          <a:xfrm>
            <a:off x="9525" y="909955"/>
            <a:ext cx="12214225" cy="5943600"/>
          </a:xfrm>
        </p:spPr>
        <p:txBody>
          <a:bodyPr/>
          <a:p>
            <a:pPr marL="0" indent="0">
              <a:buNone/>
            </a:pPr>
            <a:endParaRPr lang="en-US" sz="2400">
              <a:latin typeface="Times New Roman" panose="02020603050405020304" charset="0"/>
            </a:endParaRPr>
          </a:p>
          <a:p>
            <a:pPr marL="0" indent="0">
              <a:buNone/>
            </a:pPr>
            <a:r>
              <a:rPr lang="en-US" sz="2400">
                <a:latin typeface="Times New Roman" panose="02020603050405020304" charset="0"/>
              </a:rPr>
              <a:t>Konaklama işletmelerinin diğer önemli hizmet arzı yiyecek içecek satışlarıdır. Bu nedenle konaklama işletmelerinde ayrı bir yiyecek–içecek departmanı oluşturulmaktadır.  </a:t>
            </a:r>
            <a:endParaRPr lang="en-US" sz="2400">
              <a:latin typeface="Times New Roman" panose="02020603050405020304" charset="0"/>
            </a:endParaRPr>
          </a:p>
          <a:p>
            <a:pPr marL="0" indent="0">
              <a:buNone/>
            </a:pPr>
            <a:endParaRPr lang="en-US" sz="2400">
              <a:latin typeface="Times New Roman" panose="02020603050405020304" charset="0"/>
            </a:endParaRPr>
          </a:p>
          <a:p>
            <a:pPr marL="0" indent="0">
              <a:buNone/>
            </a:pPr>
            <a:endParaRPr lang="en-US" sz="2400">
              <a:latin typeface="Times New Roman" panose="02020603050405020304" charset="0"/>
            </a:endParaRPr>
          </a:p>
          <a:p>
            <a:pPr marL="0" indent="0">
              <a:buNone/>
            </a:pPr>
            <a:r>
              <a:rPr lang="en-US" sz="2400">
                <a:latin typeface="Times New Roman" panose="02020603050405020304" charset="0"/>
              </a:rPr>
              <a:t>"Oda + kahvaltı", yarım veya tam pansiyon şeklinde oda satışlarında müşteriler kahvaltı, öğle ve akşam yemekleri için belirlenmiş menülerden ayrıca bir bedel ödemeden yararlanırlar. Önceden anlaşma yoluyla belirlenen bu tür menüler “fix menü” olarak adlandırılmaktadır. Belirlenmiş menülere ek olarak yararlanılan yemek-içecek hizmeti için ayrıca bir bedel ödenir. Bunlar  müşteri hesabına ayrı geçirilmekte ya da peşin olarak tahsil edilmektedir.  </a:t>
            </a:r>
            <a:endParaRPr lang="en-US" sz="2400">
              <a:latin typeface="Times New Roman" panose="02020603050405020304" charset="0"/>
            </a:endParaRPr>
          </a:p>
          <a:p>
            <a:pPr marL="0" indent="0">
              <a:buNone/>
            </a:pPr>
            <a:endParaRPr lang="en-US" sz="2400">
              <a:latin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37465" y="85090"/>
            <a:ext cx="12117705" cy="6670675"/>
          </a:xfrm>
        </p:spPr>
        <p:txBody>
          <a:bodyPr/>
          <a:p>
            <a:pPr marL="0" indent="0">
              <a:buNone/>
            </a:pPr>
            <a:r>
              <a:rPr lang="en-US" sz="2400">
                <a:latin typeface="Times New Roman" panose="02020603050405020304" charset="0"/>
              </a:rPr>
              <a:t>Yiyecek-içecek departmanında bedelsiz olarak sunulan pansiyon hizmetleri dışındaki tüm teslimler bedellidir. Konaklama işletmelerinin büyüklüğüne bağlı olarak bu departmanın başlıca satış noktaları şunlardır:</a:t>
            </a:r>
            <a:endParaRPr lang="en-US" sz="2400">
              <a:latin typeface="Times New Roman" panose="02020603050405020304" charset="0"/>
            </a:endParaRPr>
          </a:p>
          <a:p>
            <a:pPr marL="0" indent="0">
              <a:buNone/>
            </a:pPr>
            <a:endParaRPr lang="en-US" sz="2400">
              <a:latin typeface="Times New Roman" panose="02020603050405020304" charset="0"/>
            </a:endParaRPr>
          </a:p>
          <a:p>
            <a:pPr algn="l"/>
            <a:r>
              <a:rPr lang="en-US" sz="2400">
                <a:latin typeface="Times New Roman" panose="02020603050405020304" charset="0"/>
              </a:rPr>
              <a:t>Pastane </a:t>
            </a:r>
            <a:endParaRPr lang="en-US" sz="2400">
              <a:latin typeface="Times New Roman" panose="02020603050405020304" charset="0"/>
            </a:endParaRPr>
          </a:p>
          <a:p>
            <a:pPr algn="l">
              <a:buFont typeface="Arial" panose="020B0604020202020204" pitchFamily="34" charset="0"/>
              <a:buChar char="•"/>
            </a:pPr>
            <a:r>
              <a:rPr lang="en-US" sz="2400">
                <a:latin typeface="Times New Roman" panose="02020603050405020304" charset="0"/>
              </a:rPr>
              <a:t>A’la Cart Restaurant  </a:t>
            </a:r>
            <a:endParaRPr lang="en-US" sz="2400">
              <a:latin typeface="Times New Roman" panose="02020603050405020304" charset="0"/>
            </a:endParaRPr>
          </a:p>
          <a:p>
            <a:pPr algn="l"/>
            <a:r>
              <a:rPr lang="en-US" sz="2400">
                <a:latin typeface="Times New Roman" panose="02020603050405020304" charset="0"/>
              </a:rPr>
              <a:t>Disco Bar</a:t>
            </a:r>
            <a:endParaRPr lang="en-US" sz="2400">
              <a:latin typeface="Times New Roman" panose="02020603050405020304" charset="0"/>
            </a:endParaRPr>
          </a:p>
          <a:p>
            <a:pPr algn="l"/>
            <a:r>
              <a:rPr lang="en-US" sz="2400">
                <a:latin typeface="Times New Roman" panose="02020603050405020304" charset="0"/>
              </a:rPr>
              <a:t>Havuz Bar</a:t>
            </a:r>
            <a:endParaRPr lang="en-US" sz="2400">
              <a:latin typeface="Times New Roman" panose="02020603050405020304" charset="0"/>
            </a:endParaRPr>
          </a:p>
          <a:p>
            <a:pPr algn="l"/>
            <a:r>
              <a:rPr lang="en-US" sz="2400">
                <a:latin typeface="Times New Roman" panose="02020603050405020304" charset="0"/>
              </a:rPr>
              <a:t>Casino Bar  </a:t>
            </a:r>
            <a:endParaRPr lang="en-US" sz="2400">
              <a:latin typeface="Times New Roman" panose="02020603050405020304" charset="0"/>
            </a:endParaRPr>
          </a:p>
          <a:p>
            <a:pPr algn="l"/>
            <a:r>
              <a:rPr lang="en-US" sz="2400">
                <a:latin typeface="Times New Roman" panose="02020603050405020304" charset="0"/>
              </a:rPr>
              <a:t>Oda Servisi  </a:t>
            </a:r>
            <a:endParaRPr lang="en-US" sz="2400">
              <a:latin typeface="Times New Roman" panose="02020603050405020304" charset="0"/>
            </a:endParaRPr>
          </a:p>
          <a:p>
            <a:pPr algn="l"/>
            <a:r>
              <a:rPr lang="en-US" sz="2400">
                <a:latin typeface="Times New Roman" panose="02020603050405020304" charset="0"/>
              </a:rPr>
              <a:t>Cafe </a:t>
            </a:r>
            <a:endParaRPr lang="en-US" sz="2400">
              <a:latin typeface="Times New Roman" panose="02020603050405020304" charset="0"/>
            </a:endParaRPr>
          </a:p>
          <a:p>
            <a:pPr algn="l"/>
            <a:r>
              <a:rPr lang="en-US" sz="2400">
                <a:latin typeface="Times New Roman" panose="02020603050405020304" charset="0"/>
              </a:rPr>
              <a:t>Balo Salonu  </a:t>
            </a:r>
            <a:endParaRPr lang="en-US" sz="2400">
              <a:latin typeface="Times New Roman" panose="02020603050405020304" charset="0"/>
            </a:endParaRPr>
          </a:p>
          <a:p>
            <a:pPr algn="l"/>
            <a:r>
              <a:rPr lang="en-US" sz="2400">
                <a:latin typeface="Times New Roman" panose="02020603050405020304" charset="0"/>
              </a:rPr>
              <a:t>Ve Diğer Yerler   </a:t>
            </a:r>
            <a:endParaRPr lang="en-US" sz="2400">
              <a:latin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36830" y="71120"/>
            <a:ext cx="12116435" cy="6810375"/>
          </a:xfrm>
        </p:spPr>
        <p:txBody>
          <a:bodyPr/>
          <a:p>
            <a:pPr marL="0" indent="0">
              <a:buNone/>
            </a:pPr>
            <a:r>
              <a:rPr lang="en-US" sz="2400">
                <a:latin typeface="Times New Roman" panose="02020603050405020304" charset="0"/>
              </a:rPr>
              <a:t>Yiyecek departmanı satış noktalarında bedelli hizmet satışları ya tesiste konaklayanlara ya da tesiste konaklamaksızın eğlence, kokteyl, konferans, seminer, iş yemeği düğün ve benzeri amaçlarla tesise gelen münferit veya grup  müşterilerine yapılmaktadır. Özellikle sezonluk olarak çalışan konaklama tesisleri sezon dışında kentlerde faaliyet gösteren tesisler ise her zaman, kokteyl, iş yemeği, düğün, seminerler, kongreler şeklinde tesiste konaklamayanlara hizmet sunmaktadır.  </a:t>
            </a:r>
            <a:endParaRPr lang="en-US" sz="2400">
              <a:latin typeface="Times New Roman" panose="02020603050405020304" charset="0"/>
            </a:endParaRPr>
          </a:p>
          <a:p>
            <a:pPr marL="0" indent="0">
              <a:buNone/>
            </a:pPr>
            <a:r>
              <a:rPr lang="en-US" sz="2400">
                <a:latin typeface="Times New Roman" panose="02020603050405020304" charset="0"/>
              </a:rPr>
              <a:t>Yiyecek-içecek departmanı ve bu apartman içinde faaliyet gösteren satış noktaları işletmenin büyüklüğüne göre çeşitlilik göstermektedir.</a:t>
            </a:r>
            <a:endParaRPr lang="en-US" sz="2400">
              <a:latin typeface="Times New Roman" panose="02020603050405020304" charset="0"/>
            </a:endParaRPr>
          </a:p>
          <a:p>
            <a:pPr marL="0" indent="0">
              <a:buNone/>
            </a:pPr>
            <a:r>
              <a:rPr lang="en-US" sz="2400">
                <a:latin typeface="Times New Roman" panose="02020603050405020304" charset="0"/>
              </a:rPr>
              <a:t> </a:t>
            </a:r>
            <a:endParaRPr lang="en-US" sz="2400">
              <a:latin typeface="Times New Roman" panose="02020603050405020304" charset="0"/>
            </a:endParaRPr>
          </a:p>
        </p:txBody>
      </p:sp>
      <p:pic>
        <p:nvPicPr>
          <p:cNvPr id="4" name="Content Placeholder 3"/>
          <p:cNvPicPr>
            <a:picLocks noChangeAspect="1"/>
          </p:cNvPicPr>
          <p:nvPr>
            <p:ph sz="half" idx="2"/>
          </p:nvPr>
        </p:nvPicPr>
        <p:blipFill>
          <a:blip r:embed="rId1"/>
          <a:stretch>
            <a:fillRect/>
          </a:stretch>
        </p:blipFill>
        <p:spPr>
          <a:xfrm>
            <a:off x="5443220" y="2902585"/>
            <a:ext cx="6710045" cy="39782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3495" y="190500"/>
            <a:ext cx="12172950" cy="582930"/>
          </a:xfrm>
        </p:spPr>
        <p:txBody>
          <a:bodyPr/>
          <a:p>
            <a:pPr algn="ctr"/>
            <a:r>
              <a:rPr lang="en-US" sz="3200" b="1">
                <a:solidFill>
                  <a:srgbClr val="FF0000"/>
                </a:solidFill>
                <a:latin typeface="Times New Roman" panose="02020603050405020304" charset="0"/>
              </a:rPr>
              <a:t>2. Tatil Aktiviteleri Departmanı </a:t>
            </a:r>
            <a:endParaRPr lang="en-US" sz="3200" b="1">
              <a:solidFill>
                <a:srgbClr val="FF0000"/>
              </a:solidFill>
              <a:latin typeface="Times New Roman" panose="02020603050405020304" charset="0"/>
            </a:endParaRPr>
          </a:p>
        </p:txBody>
      </p:sp>
      <p:sp>
        <p:nvSpPr>
          <p:cNvPr id="3" name="Content Placeholder 2"/>
          <p:cNvSpPr>
            <a:spLocks noGrp="1"/>
          </p:cNvSpPr>
          <p:nvPr>
            <p:ph idx="1"/>
          </p:nvPr>
        </p:nvSpPr>
        <p:spPr>
          <a:xfrm>
            <a:off x="23495" y="773430"/>
            <a:ext cx="12172950" cy="6080125"/>
          </a:xfrm>
        </p:spPr>
        <p:txBody>
          <a:bodyPr/>
          <a:p>
            <a:pPr marL="0" indent="0">
              <a:buNone/>
            </a:pPr>
            <a:r>
              <a:rPr lang="en-US" sz="2400">
                <a:latin typeface="Times New Roman" panose="02020603050405020304" charset="0"/>
              </a:rPr>
              <a:t>Gezmek, dinlenmek, eğlenmek amacıyla seyahat eden turistlerin beklentilerine uygun olarak konaklama işletmelerinin birçoğunda tatil aktiviteleri departmanı oluşturulmaktadır. Bu departman bünyesinde sunulan hizmetlerin başlıcaları şunlardır; </a:t>
            </a:r>
            <a:endParaRPr lang="en-US" sz="2400">
              <a:latin typeface="Times New Roman" panose="02020603050405020304" charset="0"/>
            </a:endParaRPr>
          </a:p>
          <a:p>
            <a:endParaRPr lang="en-US" sz="2400">
              <a:latin typeface="Times New Roman" panose="02020603050405020304" charset="0"/>
            </a:endParaRPr>
          </a:p>
          <a:p>
            <a:r>
              <a:rPr lang="en-US" sz="2400">
                <a:latin typeface="Times New Roman" panose="02020603050405020304" charset="0"/>
              </a:rPr>
              <a:t>Tekne gezintileri </a:t>
            </a:r>
            <a:endParaRPr lang="en-US" sz="2400">
              <a:latin typeface="Times New Roman" panose="02020603050405020304" charset="0"/>
            </a:endParaRPr>
          </a:p>
          <a:p>
            <a:r>
              <a:rPr lang="en-US" sz="2400">
                <a:latin typeface="Times New Roman" panose="02020603050405020304" charset="0"/>
              </a:rPr>
              <a:t>Su sporları </a:t>
            </a:r>
            <a:endParaRPr lang="en-US" sz="2400">
              <a:latin typeface="Times New Roman" panose="02020603050405020304" charset="0"/>
            </a:endParaRPr>
          </a:p>
          <a:p>
            <a:r>
              <a:rPr lang="en-US" sz="2400">
                <a:latin typeface="Times New Roman" panose="02020603050405020304" charset="0"/>
              </a:rPr>
              <a:t>Tenis, bilardo </a:t>
            </a:r>
            <a:endParaRPr lang="en-US" sz="2400">
              <a:latin typeface="Times New Roman" panose="02020603050405020304" charset="0"/>
            </a:endParaRPr>
          </a:p>
          <a:p>
            <a:r>
              <a:rPr lang="en-US" sz="2400">
                <a:latin typeface="Times New Roman" panose="02020603050405020304" charset="0"/>
              </a:rPr>
              <a:t>Müzik ve eğlence </a:t>
            </a:r>
            <a:endParaRPr lang="en-US" sz="2400">
              <a:latin typeface="Times New Roman" panose="02020603050405020304" charset="0"/>
            </a:endParaRPr>
          </a:p>
          <a:p>
            <a:r>
              <a:rPr lang="en-US" sz="2400">
                <a:latin typeface="Times New Roman" panose="02020603050405020304" charset="0"/>
              </a:rPr>
              <a:t>Talih oyunları </a:t>
            </a:r>
            <a:endParaRPr lang="en-US" sz="2400">
              <a:latin typeface="Times New Roman" panose="02020603050405020304" charset="0"/>
            </a:endParaRPr>
          </a:p>
          <a:p>
            <a:r>
              <a:rPr lang="en-US" sz="2400">
                <a:latin typeface="Times New Roman" panose="02020603050405020304" charset="0"/>
              </a:rPr>
              <a:t>Sağlıklı yaşam merkezleri  </a:t>
            </a:r>
            <a:endParaRPr lang="en-US" sz="2400">
              <a:latin typeface="Times New Roman" panose="02020603050405020304" charset="0"/>
            </a:endParaRPr>
          </a:p>
          <a:p>
            <a:r>
              <a:rPr lang="en-US" sz="2400">
                <a:latin typeface="Times New Roman" panose="02020603050405020304" charset="0"/>
              </a:rPr>
              <a:t>ve diğer aktiviteler </a:t>
            </a:r>
            <a:endParaRPr lang="en-US" sz="2400">
              <a:latin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51435" y="190500"/>
            <a:ext cx="12145010" cy="582930"/>
          </a:xfrm>
        </p:spPr>
        <p:txBody>
          <a:bodyPr/>
          <a:p>
            <a:pPr algn="ctr"/>
            <a:r>
              <a:rPr lang="en-US" sz="3200" b="1">
                <a:solidFill>
                  <a:srgbClr val="FF0000"/>
                </a:solidFill>
                <a:latin typeface="Times New Roman" panose="02020603050405020304" charset="0"/>
              </a:rPr>
              <a:t>3. Diğer Hizmetler ve Satış Noktaları  </a:t>
            </a:r>
            <a:endParaRPr lang="en-US" sz="3200" b="1">
              <a:solidFill>
                <a:srgbClr val="FF0000"/>
              </a:solidFill>
              <a:latin typeface="Times New Roman" panose="02020603050405020304" charset="0"/>
            </a:endParaRPr>
          </a:p>
        </p:txBody>
      </p:sp>
      <p:sp>
        <p:nvSpPr>
          <p:cNvPr id="3" name="Content Placeholder 2"/>
          <p:cNvSpPr>
            <a:spLocks noGrp="1"/>
          </p:cNvSpPr>
          <p:nvPr>
            <p:ph idx="1"/>
          </p:nvPr>
        </p:nvSpPr>
        <p:spPr>
          <a:xfrm>
            <a:off x="51435" y="774065"/>
            <a:ext cx="12145010" cy="5995670"/>
          </a:xfrm>
        </p:spPr>
        <p:txBody>
          <a:bodyPr/>
          <a:p>
            <a:pPr marL="0" indent="0">
              <a:buNone/>
            </a:pPr>
            <a:r>
              <a:rPr lang="en-US" sz="2400">
                <a:latin typeface="Times New Roman" panose="02020603050405020304" charset="0"/>
              </a:rPr>
              <a:t>Konaklama tesislerinde verilen diğer hizmetlere ve satış noktalarına şunlar örnek olarak gösterilebilir. </a:t>
            </a:r>
            <a:endParaRPr lang="en-US" sz="2400">
              <a:latin typeface="Times New Roman" panose="02020603050405020304" charset="0"/>
            </a:endParaRPr>
          </a:p>
          <a:p>
            <a:r>
              <a:rPr lang="en-US" sz="2400">
                <a:latin typeface="Times New Roman" panose="02020603050405020304" charset="0"/>
              </a:rPr>
              <a:t>Haberleşme hizmetleri </a:t>
            </a:r>
            <a:endParaRPr lang="en-US" sz="2400">
              <a:latin typeface="Times New Roman" panose="02020603050405020304" charset="0"/>
            </a:endParaRPr>
          </a:p>
          <a:p>
            <a:r>
              <a:rPr lang="en-US" sz="2400">
                <a:latin typeface="Times New Roman" panose="02020603050405020304" charset="0"/>
              </a:rPr>
              <a:t>Sauna, Türk hamamı </a:t>
            </a:r>
            <a:endParaRPr lang="en-US" sz="2400">
              <a:latin typeface="Times New Roman" panose="02020603050405020304" charset="0"/>
            </a:endParaRPr>
          </a:p>
          <a:p>
            <a:r>
              <a:rPr lang="en-US" sz="2400">
                <a:latin typeface="Times New Roman" panose="02020603050405020304" charset="0"/>
              </a:rPr>
              <a:t>Market </a:t>
            </a:r>
            <a:endParaRPr lang="en-US" sz="2400">
              <a:latin typeface="Times New Roman" panose="02020603050405020304" charset="0"/>
            </a:endParaRPr>
          </a:p>
          <a:p>
            <a:r>
              <a:rPr lang="en-US" sz="2400">
                <a:latin typeface="Times New Roman" panose="02020603050405020304" charset="0"/>
              </a:rPr>
              <a:t>Kuru temizleme </a:t>
            </a:r>
            <a:endParaRPr lang="en-US" sz="2400">
              <a:latin typeface="Times New Roman" panose="02020603050405020304" charset="0"/>
            </a:endParaRPr>
          </a:p>
          <a:p>
            <a:r>
              <a:rPr lang="en-US" sz="2400">
                <a:latin typeface="Times New Roman" panose="02020603050405020304" charset="0"/>
              </a:rPr>
              <a:t>Şezlong </a:t>
            </a:r>
            <a:endParaRPr lang="en-US" sz="2400">
              <a:latin typeface="Times New Roman" panose="02020603050405020304" charset="0"/>
            </a:endParaRPr>
          </a:p>
          <a:p>
            <a:r>
              <a:rPr lang="en-US" sz="2400">
                <a:latin typeface="Times New Roman" panose="02020603050405020304" charset="0"/>
              </a:rPr>
              <a:t>Sağlık hizmetleri </a:t>
            </a:r>
            <a:endParaRPr lang="en-US" sz="2400">
              <a:latin typeface="Times New Roman" panose="02020603050405020304" charset="0"/>
            </a:endParaRPr>
          </a:p>
          <a:p>
            <a:r>
              <a:rPr lang="en-US" sz="2400">
                <a:latin typeface="Times New Roman" panose="02020603050405020304" charset="0"/>
              </a:rPr>
              <a:t>Döviz bozma hizmetleri </a:t>
            </a:r>
            <a:endParaRPr lang="en-US" sz="2400">
              <a:latin typeface="Times New Roman" panose="02020603050405020304" charset="0"/>
            </a:endParaRPr>
          </a:p>
          <a:p>
            <a:r>
              <a:rPr lang="en-US" sz="2400">
                <a:latin typeface="Times New Roman" panose="02020603050405020304" charset="0"/>
              </a:rPr>
              <a:t>Masaj hizmeti </a:t>
            </a:r>
            <a:endParaRPr lang="en-US" sz="2400">
              <a:latin typeface="Times New Roman" panose="02020603050405020304" charset="0"/>
            </a:endParaRPr>
          </a:p>
          <a:p>
            <a:r>
              <a:rPr lang="en-US" sz="2400">
                <a:latin typeface="Times New Roman" panose="02020603050405020304" charset="0"/>
              </a:rPr>
              <a:t>Çiçek gönderme vb. </a:t>
            </a:r>
            <a:endParaRPr lang="en-US" sz="2400">
              <a:latin typeface="Times New Roman" panose="02020603050405020304" charset="0"/>
            </a:endParaRPr>
          </a:p>
          <a:p>
            <a:r>
              <a:rPr lang="en-US" sz="2400">
                <a:latin typeface="Times New Roman" panose="02020603050405020304" charset="0"/>
              </a:rPr>
              <a:t>İnternet vb. </a:t>
            </a:r>
            <a:endParaRPr lang="en-US" sz="2400">
              <a:latin typeface="Times New Roman" panose="02020603050405020304" charset="0"/>
            </a:endParaRPr>
          </a:p>
          <a:p>
            <a:pPr marL="0" indent="0">
              <a:buNone/>
            </a:pPr>
            <a:endParaRPr lang="en-US" sz="2400">
              <a:latin typeface="Times New Roman" panose="02020603050405020304" charset="0"/>
            </a:endParaRPr>
          </a:p>
        </p:txBody>
      </p:sp>
    </p:spTree>
  </p:cSld>
  <p:clrMapOvr>
    <a:masterClrMapping/>
  </p:clrMapOvr>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7919</Words>
  <Application>WPS Presentation</Application>
  <PresentationFormat>Widescreen</PresentationFormat>
  <Paragraphs>158</Paragraphs>
  <Slides>16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Arial</vt:lpstr>
      <vt:lpstr>SimSun</vt:lpstr>
      <vt:lpstr>Wingdings</vt:lpstr>
      <vt:lpstr>Times New Roman</vt:lpstr>
      <vt:lpstr>Microsoft YaHei</vt:lpstr>
      <vt:lpstr/>
      <vt:lpstr>Arial Unicode MS</vt:lpstr>
      <vt:lpstr>Calibri</vt:lpstr>
      <vt:lpstr>Blue Waves</vt:lpstr>
      <vt:lpstr>   KONAKLAMA İŞLETMELERİNDE MALİYET ANALİZİ    </vt:lpstr>
      <vt:lpstr>Konaklama Tesislerinde Verilen Hizmetler ve Elde Edilen Gelirler</vt:lpstr>
      <vt:lpstr>PowerPoint 演示文稿</vt:lpstr>
      <vt:lpstr>PowerPoint 演示文稿</vt:lpstr>
      <vt:lpstr>2. Yiyecek – İçecek Departmanı </vt:lpstr>
      <vt:lpstr>PowerPoint 演示文稿</vt:lpstr>
      <vt:lpstr>PowerPoint 演示文稿</vt:lpstr>
      <vt:lpstr>2. Tatil Aktiviteleri Departmanı </vt:lpstr>
      <vt:lpstr>3. Diğer Hizmetler ve Satış Noktaları  </vt:lpstr>
      <vt:lpstr>PowerPoint 演示文稿</vt:lpstr>
      <vt:lpstr>PowerPoint 演示文稿</vt:lpstr>
      <vt:lpstr>PowerPoint 演示文稿</vt:lpstr>
      <vt:lpstr>Otel İşletmesinin Maliyet Unsurları </vt:lpstr>
      <vt:lpstr>2. Aracı İşletmeler: </vt:lpstr>
      <vt:lpstr>Konaklama İşletmeleri </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_x000B_  KONAKLAMA İŞLETMELERİNDE MALİYET ANALİZİ    </dc:title>
  <dc:creator>ali</dc:creator>
  <cp:lastModifiedBy>ali</cp:lastModifiedBy>
  <cp:revision>4</cp:revision>
  <dcterms:created xsi:type="dcterms:W3CDTF">2018-02-13T21:51:00Z</dcterms:created>
  <dcterms:modified xsi:type="dcterms:W3CDTF">2018-02-16T11:58:50Z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1033-10.2.0.5965</vt:lpwstr>
  </property>
</Properties>
</file>