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C524C81C-F1D6-4ECD-BA56-44E2FF296D93}" type="datetimeFigureOut">
              <a:rPr lang="tr-TR" smtClean="0"/>
              <a:t>17.12.2021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5E96E76-E237-498C-8F5D-FC5B76D4FC1A}" type="slidenum">
              <a:rPr lang="tr-TR" smtClean="0"/>
              <a:t>‹#›</a:t>
            </a:fld>
            <a:endParaRPr lang="tr-TR"/>
          </a:p>
        </p:txBody>
      </p:sp>
    </p:spTree>
    <p:extLst>
      <p:ext uri="{BB962C8B-B14F-4D97-AF65-F5344CB8AC3E}">
        <p14:creationId xmlns:p14="http://schemas.microsoft.com/office/powerpoint/2010/main" val="618437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524C81C-F1D6-4ECD-BA56-44E2FF296D93}" type="datetimeFigureOut">
              <a:rPr lang="tr-TR" smtClean="0"/>
              <a:t>17.12.2021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5E96E76-E237-498C-8F5D-FC5B76D4FC1A}" type="slidenum">
              <a:rPr lang="tr-TR" smtClean="0"/>
              <a:t>‹#›</a:t>
            </a:fld>
            <a:endParaRPr lang="tr-TR"/>
          </a:p>
        </p:txBody>
      </p:sp>
    </p:spTree>
    <p:extLst>
      <p:ext uri="{BB962C8B-B14F-4D97-AF65-F5344CB8AC3E}">
        <p14:creationId xmlns:p14="http://schemas.microsoft.com/office/powerpoint/2010/main" val="4179096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524C81C-F1D6-4ECD-BA56-44E2FF296D93}" type="datetimeFigureOut">
              <a:rPr lang="tr-TR" smtClean="0"/>
              <a:t>17.12.2021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5E96E76-E237-498C-8F5D-FC5B76D4FC1A}" type="slidenum">
              <a:rPr lang="tr-TR" smtClean="0"/>
              <a:t>‹#›</a:t>
            </a:fld>
            <a:endParaRPr lang="tr-TR"/>
          </a:p>
        </p:txBody>
      </p:sp>
    </p:spTree>
    <p:extLst>
      <p:ext uri="{BB962C8B-B14F-4D97-AF65-F5344CB8AC3E}">
        <p14:creationId xmlns:p14="http://schemas.microsoft.com/office/powerpoint/2010/main" val="3229692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524C81C-F1D6-4ECD-BA56-44E2FF296D93}" type="datetimeFigureOut">
              <a:rPr lang="tr-TR" smtClean="0"/>
              <a:t>17.12.2021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5E96E76-E237-498C-8F5D-FC5B76D4FC1A}" type="slidenum">
              <a:rPr lang="tr-TR" smtClean="0"/>
              <a:t>‹#›</a:t>
            </a:fld>
            <a:endParaRPr lang="tr-TR"/>
          </a:p>
        </p:txBody>
      </p:sp>
    </p:spTree>
    <p:extLst>
      <p:ext uri="{BB962C8B-B14F-4D97-AF65-F5344CB8AC3E}">
        <p14:creationId xmlns:p14="http://schemas.microsoft.com/office/powerpoint/2010/main" val="3805536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C524C81C-F1D6-4ECD-BA56-44E2FF296D93}" type="datetimeFigureOut">
              <a:rPr lang="tr-TR" smtClean="0"/>
              <a:t>17.12.2021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5E96E76-E237-498C-8F5D-FC5B76D4FC1A}" type="slidenum">
              <a:rPr lang="tr-TR" smtClean="0"/>
              <a:t>‹#›</a:t>
            </a:fld>
            <a:endParaRPr lang="tr-TR"/>
          </a:p>
        </p:txBody>
      </p:sp>
    </p:spTree>
    <p:extLst>
      <p:ext uri="{BB962C8B-B14F-4D97-AF65-F5344CB8AC3E}">
        <p14:creationId xmlns:p14="http://schemas.microsoft.com/office/powerpoint/2010/main" val="268192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524C81C-F1D6-4ECD-BA56-44E2FF296D93}" type="datetimeFigureOut">
              <a:rPr lang="tr-TR" smtClean="0"/>
              <a:t>17.12.2021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5E96E76-E237-498C-8F5D-FC5B76D4FC1A}" type="slidenum">
              <a:rPr lang="tr-TR" smtClean="0"/>
              <a:t>‹#›</a:t>
            </a:fld>
            <a:endParaRPr lang="tr-TR"/>
          </a:p>
        </p:txBody>
      </p:sp>
    </p:spTree>
    <p:extLst>
      <p:ext uri="{BB962C8B-B14F-4D97-AF65-F5344CB8AC3E}">
        <p14:creationId xmlns:p14="http://schemas.microsoft.com/office/powerpoint/2010/main" val="2505243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524C81C-F1D6-4ECD-BA56-44E2FF296D93}" type="datetimeFigureOut">
              <a:rPr lang="tr-TR" smtClean="0"/>
              <a:t>17.12.2021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5E96E76-E237-498C-8F5D-FC5B76D4FC1A}" type="slidenum">
              <a:rPr lang="tr-TR" smtClean="0"/>
              <a:t>‹#›</a:t>
            </a:fld>
            <a:endParaRPr lang="tr-TR"/>
          </a:p>
        </p:txBody>
      </p:sp>
    </p:spTree>
    <p:extLst>
      <p:ext uri="{BB962C8B-B14F-4D97-AF65-F5344CB8AC3E}">
        <p14:creationId xmlns:p14="http://schemas.microsoft.com/office/powerpoint/2010/main" val="2550325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524C81C-F1D6-4ECD-BA56-44E2FF296D93}" type="datetimeFigureOut">
              <a:rPr lang="tr-TR" smtClean="0"/>
              <a:t>17.12.2021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5E96E76-E237-498C-8F5D-FC5B76D4FC1A}" type="slidenum">
              <a:rPr lang="tr-TR" smtClean="0"/>
              <a:t>‹#›</a:t>
            </a:fld>
            <a:endParaRPr lang="tr-TR"/>
          </a:p>
        </p:txBody>
      </p:sp>
    </p:spTree>
    <p:extLst>
      <p:ext uri="{BB962C8B-B14F-4D97-AF65-F5344CB8AC3E}">
        <p14:creationId xmlns:p14="http://schemas.microsoft.com/office/powerpoint/2010/main" val="65795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524C81C-F1D6-4ECD-BA56-44E2FF296D93}" type="datetimeFigureOut">
              <a:rPr lang="tr-TR" smtClean="0"/>
              <a:t>17.12.2021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5E96E76-E237-498C-8F5D-FC5B76D4FC1A}" type="slidenum">
              <a:rPr lang="tr-TR" smtClean="0"/>
              <a:t>‹#›</a:t>
            </a:fld>
            <a:endParaRPr lang="tr-TR"/>
          </a:p>
        </p:txBody>
      </p:sp>
    </p:spTree>
    <p:extLst>
      <p:ext uri="{BB962C8B-B14F-4D97-AF65-F5344CB8AC3E}">
        <p14:creationId xmlns:p14="http://schemas.microsoft.com/office/powerpoint/2010/main" val="3408687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524C81C-F1D6-4ECD-BA56-44E2FF296D93}" type="datetimeFigureOut">
              <a:rPr lang="tr-TR" smtClean="0"/>
              <a:t>17.12.2021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5E96E76-E237-498C-8F5D-FC5B76D4FC1A}" type="slidenum">
              <a:rPr lang="tr-TR" smtClean="0"/>
              <a:t>‹#›</a:t>
            </a:fld>
            <a:endParaRPr lang="tr-TR"/>
          </a:p>
        </p:txBody>
      </p:sp>
    </p:spTree>
    <p:extLst>
      <p:ext uri="{BB962C8B-B14F-4D97-AF65-F5344CB8AC3E}">
        <p14:creationId xmlns:p14="http://schemas.microsoft.com/office/powerpoint/2010/main" val="2529900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524C81C-F1D6-4ECD-BA56-44E2FF296D93}" type="datetimeFigureOut">
              <a:rPr lang="tr-TR" smtClean="0"/>
              <a:t>17.12.2021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5E96E76-E237-498C-8F5D-FC5B76D4FC1A}" type="slidenum">
              <a:rPr lang="tr-TR" smtClean="0"/>
              <a:t>‹#›</a:t>
            </a:fld>
            <a:endParaRPr lang="tr-TR"/>
          </a:p>
        </p:txBody>
      </p:sp>
    </p:spTree>
    <p:extLst>
      <p:ext uri="{BB962C8B-B14F-4D97-AF65-F5344CB8AC3E}">
        <p14:creationId xmlns:p14="http://schemas.microsoft.com/office/powerpoint/2010/main" val="1410486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4C81C-F1D6-4ECD-BA56-44E2FF296D93}" type="datetimeFigureOut">
              <a:rPr lang="tr-TR" smtClean="0"/>
              <a:t>17.12.2021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E96E76-E237-498C-8F5D-FC5B76D4FC1A}" type="slidenum">
              <a:rPr lang="tr-TR" smtClean="0"/>
              <a:t>‹#›</a:t>
            </a:fld>
            <a:endParaRPr lang="tr-TR"/>
          </a:p>
        </p:txBody>
      </p:sp>
    </p:spTree>
    <p:extLst>
      <p:ext uri="{BB962C8B-B14F-4D97-AF65-F5344CB8AC3E}">
        <p14:creationId xmlns:p14="http://schemas.microsoft.com/office/powerpoint/2010/main" val="688593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ideo" Target="https://www.youtube.com/embed/9dghtf7Z7fw"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ideo" Target="https://www.youtube.com/embed/fuzUG03ApKY"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ideo" Target="https://www.youtube.com/embed/Of1Aewx-zR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Myopathy" TargetMode="External"/><Relationship Id="rId7" Type="http://schemas.openxmlformats.org/officeDocument/2006/relationships/image" Target="../media/image25.jpeg"/><Relationship Id="rId2" Type="http://schemas.openxmlformats.org/officeDocument/2006/relationships/hyperlink" Target="https://en.wikipedia.org/wiki/Statin" TargetMode="Externa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hyperlink" Target="https://en.wikipedia.org/wiki/Lipid-lowering_agent#cite_note-2" TargetMode="External"/><Relationship Id="rId4" Type="http://schemas.openxmlformats.org/officeDocument/2006/relationships/hyperlink" Target="https://en.wikipedia.org/wiki/Rhabdomyolysis"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s://en.wikipedia.org/wiki/Hypertriglyceridemia" TargetMode="External"/><Relationship Id="rId7" Type="http://schemas.openxmlformats.org/officeDocument/2006/relationships/hyperlink" Target="https://en.wikipedia.org/wiki/Acipimox" TargetMode="External"/><Relationship Id="rId2" Type="http://schemas.openxmlformats.org/officeDocument/2006/relationships/hyperlink" Target="https://en.wikipedia.org/wiki/Fibrate" TargetMode="External"/><Relationship Id="rId1" Type="http://schemas.openxmlformats.org/officeDocument/2006/relationships/slideLayout" Target="../slideLayouts/slideLayout7.xml"/><Relationship Id="rId6" Type="http://schemas.openxmlformats.org/officeDocument/2006/relationships/hyperlink" Target="https://en.wikipedia.org/wiki/Hepatotoxicity" TargetMode="External"/><Relationship Id="rId5" Type="http://schemas.openxmlformats.org/officeDocument/2006/relationships/hyperlink" Target="https://en.wikipedia.org/wiki/Hyperglycemia" TargetMode="External"/><Relationship Id="rId4" Type="http://schemas.openxmlformats.org/officeDocument/2006/relationships/hyperlink" Target="https://en.wikipedia.org/wiki/Niacin"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video" Target="https://www.youtube.com/embed/mwvjHYJTCy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video" Target="https://www.youtube.com/embed/f6UaZ61Jphg"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Endothelial_NOS" TargetMode="External"/><Relationship Id="rId2" Type="http://schemas.openxmlformats.org/officeDocument/2006/relationships/hyperlink" Target="https://en.wikipedia.org/wiki/Mevastatin#cite_note-8" TargetMode="Externa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hyperlink" Target="https://en.wikipedia.org/wiki/Mevastatin#cite_note-9"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tr.wikipedia.org/wiki/Statin" TargetMode="Externa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tr.wikipedia.org/wiki/Hepatotoksisite" TargetMode="Externa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s://go.drugbank.com/drugs/DB01076#reference-A181421" TargetMode="Externa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7.xml"/><Relationship Id="rId1" Type="http://schemas.openxmlformats.org/officeDocument/2006/relationships/video" Target="https://www.youtube.com/embed/l2r0bF7LN0U"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hyperlink" Target="https://en.wikipedia.org/wiki/Carbohydrate_metabolism" TargetMode="External"/><Relationship Id="rId13" Type="http://schemas.openxmlformats.org/officeDocument/2006/relationships/hyperlink" Target="https://en.wikipedia.org/wiki/Anti-diabetic_drug" TargetMode="External"/><Relationship Id="rId18" Type="http://schemas.openxmlformats.org/officeDocument/2006/relationships/image" Target="../media/image65.jpeg"/><Relationship Id="rId3" Type="http://schemas.openxmlformats.org/officeDocument/2006/relationships/hyperlink" Target="https://en.wikipedia.org/wiki/Wikipedia:Verifiability" TargetMode="External"/><Relationship Id="rId7" Type="http://schemas.openxmlformats.org/officeDocument/2006/relationships/hyperlink" Target="https://en.wikipedia.org/wiki/Receptor_(proteomics)" TargetMode="External"/><Relationship Id="rId12" Type="http://schemas.openxmlformats.org/officeDocument/2006/relationships/hyperlink" Target="https://en.wikipedia.org/wiki/Thiazolidinedione" TargetMode="External"/><Relationship Id="rId17" Type="http://schemas.openxmlformats.org/officeDocument/2006/relationships/hyperlink" Target="https://en.wikipedia.org/wiki/Fibrate#cite_note-9" TargetMode="External"/><Relationship Id="rId2" Type="http://schemas.openxmlformats.org/officeDocument/2006/relationships/hyperlink" Target="https://en.wikipedia.org/wiki/Fibrate#cite_note-urlPharmaceutical_composition_and_method_for_treatment_of_digestive_disorders_-_Patent_4976970-7" TargetMode="External"/><Relationship Id="rId16" Type="http://schemas.openxmlformats.org/officeDocument/2006/relationships/hyperlink" Target="https://en.wikipedia.org/wiki/CYP3A4" TargetMode="External"/><Relationship Id="rId1" Type="http://schemas.openxmlformats.org/officeDocument/2006/relationships/slideLayout" Target="../slideLayouts/slideLayout7.xml"/><Relationship Id="rId6" Type="http://schemas.openxmlformats.org/officeDocument/2006/relationships/hyperlink" Target="https://en.wikipedia.org/wiki/Fibrate#cite_note-LeeHandbook-8" TargetMode="External"/><Relationship Id="rId11" Type="http://schemas.openxmlformats.org/officeDocument/2006/relationships/hyperlink" Target="https://en.wikipedia.org/wiki/Gene" TargetMode="External"/><Relationship Id="rId5" Type="http://schemas.openxmlformats.org/officeDocument/2006/relationships/hyperlink" Target="https://en.wikipedia.org/wiki/PPAR%CE%B1" TargetMode="External"/><Relationship Id="rId15" Type="http://schemas.openxmlformats.org/officeDocument/2006/relationships/hyperlink" Target="https://en.wikipedia.org/wiki/Wikipedia:Citation_needed" TargetMode="External"/><Relationship Id="rId10" Type="http://schemas.openxmlformats.org/officeDocument/2006/relationships/hyperlink" Target="https://en.wikipedia.org/wiki/Adipose_tissue" TargetMode="External"/><Relationship Id="rId19" Type="http://schemas.openxmlformats.org/officeDocument/2006/relationships/image" Target="../media/image66.jpeg"/><Relationship Id="rId4" Type="http://schemas.openxmlformats.org/officeDocument/2006/relationships/hyperlink" Target="https://en.wikipedia.org/wiki/Peroxisome_proliferator-activated_receptor" TargetMode="External"/><Relationship Id="rId9" Type="http://schemas.openxmlformats.org/officeDocument/2006/relationships/hyperlink" Target="https://en.wikipedia.org/wiki/Lipid_metabolism" TargetMode="External"/><Relationship Id="rId14" Type="http://schemas.openxmlformats.org/officeDocument/2006/relationships/hyperlink" Target="https://en.wikipedia.org/wiki/PPAR%CE%B3"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en.wikipedia.org/wiki/Diabetes_mellitus_type_2" TargetMode="External"/><Relationship Id="rId3" Type="http://schemas.openxmlformats.org/officeDocument/2006/relationships/hyperlink" Target="https://en.wikipedia.org/wiki/Triglyceride" TargetMode="External"/><Relationship Id="rId7" Type="http://schemas.openxmlformats.org/officeDocument/2006/relationships/hyperlink" Target="https://en.wikipedia.org/wiki/Hypertension" TargetMode="External"/><Relationship Id="rId2" Type="http://schemas.openxmlformats.org/officeDocument/2006/relationships/hyperlink" Target="https://en.wikipedia.org/wiki/Low-density_lipoprotein" TargetMode="External"/><Relationship Id="rId1" Type="http://schemas.openxmlformats.org/officeDocument/2006/relationships/slideLayout" Target="../slideLayouts/slideLayout7.xml"/><Relationship Id="rId6" Type="http://schemas.openxmlformats.org/officeDocument/2006/relationships/hyperlink" Target="https://en.wikipedia.org/wiki/Metabolic_syndrome" TargetMode="External"/><Relationship Id="rId11" Type="http://schemas.openxmlformats.org/officeDocument/2006/relationships/image" Target="../media/image67.jpeg"/><Relationship Id="rId5" Type="http://schemas.openxmlformats.org/officeDocument/2006/relationships/hyperlink" Target="https://en.wikipedia.org/wiki/Dyslipidemia" TargetMode="External"/><Relationship Id="rId10" Type="http://schemas.openxmlformats.org/officeDocument/2006/relationships/hyperlink" Target="https://en.wikipedia.org/wiki/Hyperlipidemias" TargetMode="External"/><Relationship Id="rId4" Type="http://schemas.openxmlformats.org/officeDocument/2006/relationships/hyperlink" Target="https://en.wikipedia.org/wiki/Insulin_resistance" TargetMode="External"/><Relationship Id="rId9" Type="http://schemas.openxmlformats.org/officeDocument/2006/relationships/hyperlink" Target="https://en.wikipedia.org/wiki/Fibrate#cite_note-pmid15124979-5"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en.wikipedia.org/wiki/Fibrate#cite_note-3" TargetMode="External"/><Relationship Id="rId7" Type="http://schemas.openxmlformats.org/officeDocument/2006/relationships/image" Target="../media/image70.jpeg"/><Relationship Id="rId2" Type="http://schemas.openxmlformats.org/officeDocument/2006/relationships/hyperlink" Target="https://en.wikipedia.org/wiki/Fibrate#cite_note-2" TargetMode="External"/><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hyperlink" Target="https://en.wikipedia.org/wiki/Fibrate#cite_note-4"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en.wikipedia.org/wiki/Hypolipidemic_agent" TargetMode="External"/><Relationship Id="rId3" Type="http://schemas.openxmlformats.org/officeDocument/2006/relationships/hyperlink" Target="https://en.wikipedia.org/wiki/Amphiphile" TargetMode="External"/><Relationship Id="rId7" Type="http://schemas.openxmlformats.org/officeDocument/2006/relationships/hyperlink" Target="https://en.wikipedia.org/wiki/Cholesterol" TargetMode="External"/><Relationship Id="rId2" Type="http://schemas.openxmlformats.org/officeDocument/2006/relationships/hyperlink" Target="https://en.wikipedia.org/wiki/Pharmacology" TargetMode="External"/><Relationship Id="rId1" Type="http://schemas.openxmlformats.org/officeDocument/2006/relationships/slideLayout" Target="../slideLayouts/slideLayout7.xml"/><Relationship Id="rId6" Type="http://schemas.openxmlformats.org/officeDocument/2006/relationships/hyperlink" Target="https://en.wikipedia.org/wiki/Hypercholesterolemia" TargetMode="External"/><Relationship Id="rId5" Type="http://schemas.openxmlformats.org/officeDocument/2006/relationships/hyperlink" Target="https://en.wikipedia.org/wiki/Metabolism" TargetMode="External"/><Relationship Id="rId4" Type="http://schemas.openxmlformats.org/officeDocument/2006/relationships/hyperlink" Target="https://en.wikipedia.org/wiki/Carboxylic_acid" TargetMode="External"/><Relationship Id="rId9" Type="http://schemas.openxmlformats.org/officeDocument/2006/relationships/image" Target="../media/image71.jpeg"/></Relationships>
</file>

<file path=ppt/slides/_rels/slide55.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hyperlink" Target="https://en.wikipedia.org/wiki/Statin" TargetMode="External"/><Relationship Id="rId7" Type="http://schemas.openxmlformats.org/officeDocument/2006/relationships/hyperlink" Target="https://en.wikipedia.org/wiki/High-density_lipoprotein" TargetMode="External"/><Relationship Id="rId2" Type="http://schemas.openxmlformats.org/officeDocument/2006/relationships/hyperlink" Target="https://en.wikipedia.org/wiki/Hypercholesterolemia" TargetMode="External"/><Relationship Id="rId1" Type="http://schemas.openxmlformats.org/officeDocument/2006/relationships/slideLayout" Target="../slideLayouts/slideLayout7.xml"/><Relationship Id="rId6" Type="http://schemas.openxmlformats.org/officeDocument/2006/relationships/hyperlink" Target="https://en.wikipedia.org/wiki/Triglycerides" TargetMode="External"/><Relationship Id="rId5" Type="http://schemas.openxmlformats.org/officeDocument/2006/relationships/hyperlink" Target="https://en.wikipedia.org/wiki/Fibrate#cite_note-pmid18158710-1" TargetMode="External"/><Relationship Id="rId4" Type="http://schemas.openxmlformats.org/officeDocument/2006/relationships/hyperlink" Target="https://en.wikipedia.org/wiki/Rhabdomyolysis"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slideLayout" Target="../slideLayouts/slideLayout7.xml"/><Relationship Id="rId1" Type="http://schemas.openxmlformats.org/officeDocument/2006/relationships/video" Target="https://www.youtube.com/embed/sVkoZBShyHM"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6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65.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92.jpeg"/><Relationship Id="rId7" Type="http://schemas.openxmlformats.org/officeDocument/2006/relationships/image" Target="../media/image96.jpeg"/><Relationship Id="rId2" Type="http://schemas.openxmlformats.org/officeDocument/2006/relationships/image" Target="../media/image91.jpeg"/><Relationship Id="rId1" Type="http://schemas.openxmlformats.org/officeDocument/2006/relationships/slideLayout" Target="../slideLayouts/slideLayout7.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png"/></Relationships>
</file>

<file path=ppt/slides/_rels/slide69.xml.rels><?xml version="1.0" encoding="UTF-8" standalone="yes"?>
<Relationships xmlns="http://schemas.openxmlformats.org/package/2006/relationships"><Relationship Id="rId3" Type="http://schemas.openxmlformats.org/officeDocument/2006/relationships/hyperlink" Target="https://en.wikipedia.org/wiki/Lipid-lowering_agent#cite_note-3" TargetMode="External"/><Relationship Id="rId2" Type="http://schemas.openxmlformats.org/officeDocument/2006/relationships/hyperlink" Target="https://en.wikipedia.org/wiki/Lecithin" TargetMode="External"/><Relationship Id="rId1" Type="http://schemas.openxmlformats.org/officeDocument/2006/relationships/slideLayout" Target="../slideLayouts/slideLayout7.xml"/><Relationship Id="rId6" Type="http://schemas.openxmlformats.org/officeDocument/2006/relationships/image" Target="../media/image97.jpeg"/><Relationship Id="rId5" Type="http://schemas.openxmlformats.org/officeDocument/2006/relationships/hyperlink" Target="https://en.wikipedia.org/wiki/Ezetimibe" TargetMode="External"/><Relationship Id="rId4" Type="http://schemas.openxmlformats.org/officeDocument/2006/relationships/hyperlink" Target="https://en.wikipedia.org/wiki/Bile_acid_sequestrant"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hyperlink" Target="https://en.wikipedia.org/wiki/Ezetimibe/atorvastatin" TargetMode="External"/><Relationship Id="rId13" Type="http://schemas.openxmlformats.org/officeDocument/2006/relationships/hyperlink" Target="https://en.wikipedia.org/wiki/Pregnancy" TargetMode="External"/><Relationship Id="rId18" Type="http://schemas.openxmlformats.org/officeDocument/2006/relationships/hyperlink" Target="https://en.wikipedia.org/wiki/Generic_medication" TargetMode="External"/><Relationship Id="rId3" Type="http://schemas.openxmlformats.org/officeDocument/2006/relationships/hyperlink" Target="https://en.wikipedia.org/wiki/Dyslipidemia" TargetMode="External"/><Relationship Id="rId7" Type="http://schemas.openxmlformats.org/officeDocument/2006/relationships/hyperlink" Target="https://en.wikipedia.org/wiki/Ezetimibe/simvastatin" TargetMode="External"/><Relationship Id="rId12" Type="http://schemas.openxmlformats.org/officeDocument/2006/relationships/hyperlink" Target="https://en.wikipedia.org/wiki/Liver_problems" TargetMode="External"/><Relationship Id="rId17" Type="http://schemas.openxmlformats.org/officeDocument/2006/relationships/hyperlink" Target="https://en.wikipedia.org/wiki/Intestine" TargetMode="External"/><Relationship Id="rId2" Type="http://schemas.openxmlformats.org/officeDocument/2006/relationships/hyperlink" Target="https://en.wikipedia.org/wiki/High_blood_cholesterol" TargetMode="External"/><Relationship Id="rId16" Type="http://schemas.openxmlformats.org/officeDocument/2006/relationships/hyperlink" Target="https://en.wikipedia.org/wiki/Cholesterol_absorption_inhibitor" TargetMode="External"/><Relationship Id="rId20" Type="http://schemas.openxmlformats.org/officeDocument/2006/relationships/hyperlink" Target="https://en.wikipedia.org/wiki/Ezetimibe#cite_note-5" TargetMode="External"/><Relationship Id="rId1" Type="http://schemas.openxmlformats.org/officeDocument/2006/relationships/slideLayout" Target="../slideLayouts/slideLayout7.xml"/><Relationship Id="rId6" Type="http://schemas.openxmlformats.org/officeDocument/2006/relationships/hyperlink" Target="https://en.wikipedia.org/wiki/Ezetimibe#cite_note-BNF76-2" TargetMode="External"/><Relationship Id="rId11" Type="http://schemas.openxmlformats.org/officeDocument/2006/relationships/hyperlink" Target="https://en.wikipedia.org/wiki/Anaphylaxis" TargetMode="External"/><Relationship Id="rId5" Type="http://schemas.openxmlformats.org/officeDocument/2006/relationships/hyperlink" Target="https://en.wikipedia.org/wiki/Statin" TargetMode="External"/><Relationship Id="rId15" Type="http://schemas.openxmlformats.org/officeDocument/2006/relationships/hyperlink" Target="https://en.wikipedia.org/wiki/Ezetimibe#cite_note-3" TargetMode="External"/><Relationship Id="rId10" Type="http://schemas.openxmlformats.org/officeDocument/2006/relationships/hyperlink" Target="https://en.wikipedia.org/wiki/Upper_respiratory_tract_infections" TargetMode="External"/><Relationship Id="rId19" Type="http://schemas.openxmlformats.org/officeDocument/2006/relationships/hyperlink" Target="https://en.wikipedia.org/wiki/Ezetimibe#cite_note-4" TargetMode="External"/><Relationship Id="rId4" Type="http://schemas.openxmlformats.org/officeDocument/2006/relationships/hyperlink" Target="https://en.wikipedia.org/wiki/Ezetimibe#cite_note-AHFS2019-1" TargetMode="External"/><Relationship Id="rId9" Type="http://schemas.openxmlformats.org/officeDocument/2006/relationships/hyperlink" Target="https://en.wikipedia.org/wiki/Ezetimibe/rosuvastatin" TargetMode="External"/><Relationship Id="rId14" Type="http://schemas.openxmlformats.org/officeDocument/2006/relationships/hyperlink" Target="https://en.wikipedia.org/wiki/Breastfeeding" TargetMode="External"/></Relationships>
</file>

<file path=ppt/slides/_rels/slide71.xml.rels><?xml version="1.0" encoding="UTF-8" standalone="yes"?>
<Relationships xmlns="http://schemas.openxmlformats.org/package/2006/relationships"><Relationship Id="rId8" Type="http://schemas.openxmlformats.org/officeDocument/2006/relationships/hyperlink" Target="https://en.wikipedia.org/wiki/Caveolin_1" TargetMode="External"/><Relationship Id="rId13" Type="http://schemas.openxmlformats.org/officeDocument/2006/relationships/image" Target="../media/image100.jpeg"/><Relationship Id="rId3" Type="http://schemas.openxmlformats.org/officeDocument/2006/relationships/hyperlink" Target="https://en.wikipedia.org/wiki/NPC1L1" TargetMode="External"/><Relationship Id="rId7" Type="http://schemas.openxmlformats.org/officeDocument/2006/relationships/hyperlink" Target="https://en.wikipedia.org/wiki/Alanine_aminopeptidase" TargetMode="External"/><Relationship Id="rId12" Type="http://schemas.openxmlformats.org/officeDocument/2006/relationships/image" Target="../media/image99.png"/><Relationship Id="rId2" Type="http://schemas.openxmlformats.org/officeDocument/2006/relationships/hyperlink" Target="https://en.wikipedia.org/wiki/Small_intestine" TargetMode="External"/><Relationship Id="rId1" Type="http://schemas.openxmlformats.org/officeDocument/2006/relationships/slideLayout" Target="../slideLayouts/slideLayout7.xml"/><Relationship Id="rId6" Type="http://schemas.openxmlformats.org/officeDocument/2006/relationships/hyperlink" Target="https://en.wikipedia.org/wiki/Hepatocytes" TargetMode="External"/><Relationship Id="rId11" Type="http://schemas.openxmlformats.org/officeDocument/2006/relationships/image" Target="../media/image98.png"/><Relationship Id="rId5" Type="http://schemas.openxmlformats.org/officeDocument/2006/relationships/hyperlink" Target="https://en.wikipedia.org/wiki/Epithelial" TargetMode="External"/><Relationship Id="rId10" Type="http://schemas.openxmlformats.org/officeDocument/2006/relationships/hyperlink" Target="https://en.wikipedia.org/wiki/Ezetimibe#cite_note-Phan-7" TargetMode="External"/><Relationship Id="rId4" Type="http://schemas.openxmlformats.org/officeDocument/2006/relationships/hyperlink" Target="https://en.wikipedia.org/wiki/Gastrointestinal_tract" TargetMode="External"/><Relationship Id="rId9" Type="http://schemas.openxmlformats.org/officeDocument/2006/relationships/hyperlink" Target="https://en.wikipedia.org/wiki/Annexin_A2" TargetMode="External"/></Relationships>
</file>

<file path=ppt/slides/_rels/slide72.xml.rels><?xml version="1.0" encoding="UTF-8" standalone="yes"?>
<Relationships xmlns="http://schemas.openxmlformats.org/package/2006/relationships"><Relationship Id="rId8" Type="http://schemas.openxmlformats.org/officeDocument/2006/relationships/hyperlink" Target="https://en.wikipedia.org/wiki/Lipid-lowering_agent#cite_note-5" TargetMode="External"/><Relationship Id="rId3" Type="http://schemas.openxmlformats.org/officeDocument/2006/relationships/hyperlink" Target="https://en.wikipedia.org/wiki/Microsomal_triglyceride_transfer_protein" TargetMode="External"/><Relationship Id="rId7" Type="http://schemas.openxmlformats.org/officeDocument/2006/relationships/hyperlink" Target="https://en.wikipedia.org/wiki/PCSK9" TargetMode="External"/><Relationship Id="rId12" Type="http://schemas.openxmlformats.org/officeDocument/2006/relationships/image" Target="../media/image101.jpeg"/><Relationship Id="rId2" Type="http://schemas.openxmlformats.org/officeDocument/2006/relationships/hyperlink" Target="https://en.wikipedia.org/wiki/Lomitapide" TargetMode="External"/><Relationship Id="rId1" Type="http://schemas.openxmlformats.org/officeDocument/2006/relationships/slideLayout" Target="../slideLayouts/slideLayout7.xml"/><Relationship Id="rId6" Type="http://schemas.openxmlformats.org/officeDocument/2006/relationships/hyperlink" Target="https://en.wikipedia.org/wiki/Lipid-lowering_agent#cite_note-4" TargetMode="External"/><Relationship Id="rId11" Type="http://schemas.openxmlformats.org/officeDocument/2006/relationships/hyperlink" Target="https://en.wikipedia.org/wiki/Statin" TargetMode="External"/><Relationship Id="rId5" Type="http://schemas.openxmlformats.org/officeDocument/2006/relationships/hyperlink" Target="https://en.wikipedia.org/wiki/Omega-3_fatty_acid" TargetMode="External"/><Relationship Id="rId10" Type="http://schemas.openxmlformats.org/officeDocument/2006/relationships/hyperlink" Target="https://en.wikipedia.org/wiki/Monoclonal_antibody" TargetMode="External"/><Relationship Id="rId4" Type="http://schemas.openxmlformats.org/officeDocument/2006/relationships/hyperlink" Target="https://en.wikipedia.org/wiki/Phytosterol" TargetMode="External"/><Relationship Id="rId9" Type="http://schemas.openxmlformats.org/officeDocument/2006/relationships/hyperlink" Target="https://en.wikipedia.org/wiki/Lipid-lowering_agent#cite_note-6" TargetMode="External"/></Relationships>
</file>

<file path=ppt/slides/_rels/slide73.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s://tr.approby.com/statin-uyusturuculari-ne-zaman-almali/" TargetMode="External"/><Relationship Id="rId2" Type="http://schemas.openxmlformats.org/officeDocument/2006/relationships/image" Target="../media/image103.jpeg"/><Relationship Id="rId1" Type="http://schemas.openxmlformats.org/officeDocument/2006/relationships/slideLayout" Target="../slideLayouts/slideLayout7.xml"/><Relationship Id="rId5" Type="http://schemas.openxmlformats.org/officeDocument/2006/relationships/image" Target="../media/image105.jpeg"/><Relationship Id="rId4" Type="http://schemas.openxmlformats.org/officeDocument/2006/relationships/image" Target="../media/image104.jpeg"/></Relationships>
</file>

<file path=ppt/slides/_rels/slide7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hyperlink" Target="https://tr.approby.com/vuecutta-lipoproteinlerin-i%CC%87slevi/" TargetMode="Externa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hyperlink" Target="https://tr.approby.com/monoklonal-antikor-terapisi-nedir/" TargetMode="Externa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hyperlink" Target="https://tr.approby.com/ateroskleroza-genel-bir-bakis/" TargetMode="External"/><Relationship Id="rId2" Type="http://schemas.openxmlformats.org/officeDocument/2006/relationships/hyperlink" Target="https://tr.approby.com/koroner-arter-hastaligi-hakkinda-bilmeniz-gerekenler/" TargetMode="External"/><Relationship Id="rId1" Type="http://schemas.openxmlformats.org/officeDocument/2006/relationships/slideLayout" Target="../slideLayouts/slideLayout7.xml"/><Relationship Id="rId5" Type="http://schemas.openxmlformats.org/officeDocument/2006/relationships/image" Target="../media/image109.png"/><Relationship Id="rId4" Type="http://schemas.openxmlformats.org/officeDocument/2006/relationships/image" Target="../media/image108.jpeg"/></Relationships>
</file>

<file path=ppt/slides/_rels/slide78.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hyperlink" Target="https://tr.approby.com/ailesel-hiperkolesterolemi-nedir/" TargetMode="External"/><Relationship Id="rId1" Type="http://schemas.openxmlformats.org/officeDocument/2006/relationships/slideLayout" Target="../slideLayouts/slideLayout7.xml"/><Relationship Id="rId4" Type="http://schemas.openxmlformats.org/officeDocument/2006/relationships/image" Target="../media/image111.png"/></Relationships>
</file>

<file path=ppt/slides/_rels/slide79.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4079777" y="3338227"/>
            <a:ext cx="3924014" cy="40524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wrap="square" lIns="0" tIns="-12696" rIns="0" bIns="-12696"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2800" dirty="0" err="1">
                <a:solidFill>
                  <a:srgbClr val="222222"/>
                </a:solidFill>
                <a:latin typeface="inherit"/>
              </a:rPr>
              <a:t>Hypolipidemic</a:t>
            </a:r>
            <a:r>
              <a:rPr lang="en-US" altLang="en-US" sz="2800" dirty="0">
                <a:solidFill>
                  <a:srgbClr val="222222"/>
                </a:solidFill>
                <a:latin typeface="inherit"/>
              </a:rPr>
              <a:t> </a:t>
            </a:r>
            <a:r>
              <a:rPr lang="en-US" altLang="en-US" sz="2800" dirty="0" smtClean="0">
                <a:solidFill>
                  <a:srgbClr val="222222"/>
                </a:solidFill>
                <a:latin typeface="inherit"/>
              </a:rPr>
              <a:t>Drugs</a:t>
            </a:r>
            <a:r>
              <a:rPr lang="tr-TR" altLang="en-US" sz="2800" dirty="0" smtClean="0">
                <a:solidFill>
                  <a:srgbClr val="222222"/>
                </a:solidFill>
                <a:latin typeface="inherit"/>
              </a:rPr>
              <a:t>  II</a:t>
            </a:r>
            <a:r>
              <a:rPr lang="en-US" altLang="en-US" sz="2800" dirty="0" smtClean="0"/>
              <a:t> </a:t>
            </a:r>
            <a:endParaRPr lang="en-US" altLang="en-US" sz="2800" dirty="0"/>
          </a:p>
        </p:txBody>
      </p:sp>
      <p:sp>
        <p:nvSpPr>
          <p:cNvPr id="4" name="Rectangle 3"/>
          <p:cNvSpPr/>
          <p:nvPr/>
        </p:nvSpPr>
        <p:spPr>
          <a:xfrm>
            <a:off x="4079776" y="2673074"/>
            <a:ext cx="3924014" cy="58477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defRPr/>
            </a:pPr>
            <a:r>
              <a:rPr lang="tr-TR" altLang="tr-TR" sz="3200" dirty="0" err="1"/>
              <a:t>Hipolipidemik</a:t>
            </a:r>
            <a:r>
              <a:rPr lang="tr-TR" altLang="tr-TR" sz="3200" dirty="0"/>
              <a:t> </a:t>
            </a:r>
            <a:r>
              <a:rPr lang="tr-TR" altLang="tr-TR" sz="3200" dirty="0" smtClean="0"/>
              <a:t>İlaçlar II</a:t>
            </a:r>
            <a:endParaRPr lang="en-US" sz="3200" dirty="0"/>
          </a:p>
        </p:txBody>
      </p:sp>
      <p:pic>
        <p:nvPicPr>
          <p:cNvPr id="2056" name="Picture 5" descr="Atherosclerosis Specialists | Naples Cardiac &amp;amp; Endovascular Ce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4229101"/>
            <a:ext cx="34623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1" descr="Atherosclerosis Treatment | Houston Method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4926" y="452438"/>
            <a:ext cx="4392613"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4" descr="Foods to Avoid if You Have High Cholester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600" y="4437064"/>
            <a:ext cx="3181350"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701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idx="4294967295"/>
          </p:nvPr>
        </p:nvSpPr>
        <p:spPr>
          <a:xfrm>
            <a:off x="1774826" y="260350"/>
            <a:ext cx="3457575" cy="3671888"/>
          </a:xfrm>
        </p:spPr>
        <p:txBody>
          <a:bodyPr>
            <a:normAutofit fontScale="77500" lnSpcReduction="20000"/>
          </a:bodyPr>
          <a:lstStyle/>
          <a:p>
            <a:pPr eaLnBrk="1" hangingPunct="1">
              <a:lnSpc>
                <a:spcPct val="70000"/>
              </a:lnSpc>
            </a:pPr>
            <a:r>
              <a:rPr lang="tr-TR" altLang="tr-TR" sz="1800"/>
              <a:t>Makrofajlar damar çeperinde </a:t>
            </a:r>
            <a:r>
              <a:rPr lang="tr-TR" altLang="tr-TR" sz="1800">
                <a:solidFill>
                  <a:srgbClr val="0070C0"/>
                </a:solidFill>
              </a:rPr>
              <a:t>kolesterol ile doldurularak köpük hücrelerine </a:t>
            </a:r>
            <a:r>
              <a:rPr lang="tr-TR" altLang="tr-TR" sz="1800"/>
              <a:t>dönüştürülürler. </a:t>
            </a:r>
          </a:p>
          <a:p>
            <a:pPr eaLnBrk="1" hangingPunct="1">
              <a:lnSpc>
                <a:spcPct val="70000"/>
              </a:lnSpc>
            </a:pPr>
            <a:r>
              <a:rPr lang="tr-TR" altLang="tr-TR" sz="1800"/>
              <a:t>Tam gelişmiş bir aterosklerozun tipik göstergesi </a:t>
            </a:r>
            <a:r>
              <a:rPr lang="tr-TR" altLang="tr-TR" sz="1800">
                <a:solidFill>
                  <a:srgbClr val="FF0000"/>
                </a:solidFill>
              </a:rPr>
              <a:t>aterom plaklarıdır</a:t>
            </a:r>
            <a:r>
              <a:rPr lang="tr-TR" altLang="tr-TR" sz="1800"/>
              <a:t>. </a:t>
            </a:r>
            <a:endParaRPr lang="en-US" altLang="tr-TR" sz="1800"/>
          </a:p>
          <a:p>
            <a:pPr eaLnBrk="1" hangingPunct="1">
              <a:lnSpc>
                <a:spcPct val="70000"/>
              </a:lnSpc>
            </a:pPr>
            <a:endParaRPr lang="en-US" altLang="tr-TR" sz="1800"/>
          </a:p>
          <a:p>
            <a:pPr eaLnBrk="1" hangingPunct="1">
              <a:lnSpc>
                <a:spcPct val="70000"/>
              </a:lnSpc>
            </a:pPr>
            <a:r>
              <a:rPr lang="tr-TR" altLang="tr-TR" sz="1800"/>
              <a:t>Intimada esas olarak köpük hücreleri ile infiltre olmuş ve proliferasyona uğramış </a:t>
            </a:r>
            <a:r>
              <a:rPr lang="tr-TR" altLang="tr-TR" sz="1800">
                <a:solidFill>
                  <a:srgbClr val="FF0000"/>
                </a:solidFill>
              </a:rPr>
              <a:t>düz kas hücrelerinden </a:t>
            </a:r>
            <a:r>
              <a:rPr lang="tr-TR" altLang="tr-TR" sz="1800"/>
              <a:t>ibarettir.</a:t>
            </a:r>
          </a:p>
          <a:p>
            <a:pPr eaLnBrk="1" hangingPunct="1">
              <a:lnSpc>
                <a:spcPct val="70000"/>
              </a:lnSpc>
            </a:pPr>
            <a:endParaRPr lang="en-US" altLang="tr-TR" sz="1800"/>
          </a:p>
          <a:p>
            <a:pPr eaLnBrk="1" hangingPunct="1">
              <a:lnSpc>
                <a:spcPct val="70000"/>
              </a:lnSpc>
            </a:pPr>
            <a:endParaRPr lang="en-US" altLang="tr-TR" sz="1800"/>
          </a:p>
          <a:p>
            <a:pPr eaLnBrk="1" hangingPunct="1">
              <a:lnSpc>
                <a:spcPct val="70000"/>
              </a:lnSpc>
            </a:pPr>
            <a:endParaRPr lang="tr-TR" altLang="tr-TR" sz="1800"/>
          </a:p>
          <a:p>
            <a:pPr eaLnBrk="1" hangingPunct="1">
              <a:lnSpc>
                <a:spcPct val="70000"/>
              </a:lnSpc>
            </a:pPr>
            <a:r>
              <a:rPr lang="en-US" altLang="en-US" sz="1800">
                <a:solidFill>
                  <a:srgbClr val="0070C0"/>
                </a:solidFill>
              </a:rPr>
              <a:t>Macrophages are converted to foam cells by filling with cholesterol in the vessel wall. </a:t>
            </a:r>
          </a:p>
          <a:p>
            <a:pPr eaLnBrk="1" hangingPunct="1">
              <a:lnSpc>
                <a:spcPct val="70000"/>
              </a:lnSpc>
            </a:pPr>
            <a:endParaRPr lang="en-US" altLang="en-US" sz="1800">
              <a:solidFill>
                <a:srgbClr val="0070C0"/>
              </a:solidFill>
            </a:endParaRPr>
          </a:p>
          <a:p>
            <a:pPr eaLnBrk="1" hangingPunct="1">
              <a:lnSpc>
                <a:spcPct val="70000"/>
              </a:lnSpc>
            </a:pPr>
            <a:r>
              <a:rPr lang="en-US" altLang="en-US" sz="1800">
                <a:solidFill>
                  <a:srgbClr val="0070C0"/>
                </a:solidFill>
              </a:rPr>
              <a:t>Typical signs of a fully developed atherosclerosis are atheroma plaques. Intima consists mainly of smooth muscle cells infiltrated and proliferated by foam cells.</a:t>
            </a:r>
            <a:endParaRPr lang="en-US" altLang="tr-TR" sz="1800">
              <a:solidFill>
                <a:srgbClr val="0070C0"/>
              </a:solidFill>
            </a:endParaRPr>
          </a:p>
        </p:txBody>
      </p:sp>
      <p:pic>
        <p:nvPicPr>
          <p:cNvPr id="70659" name="Picture 7" descr="Image result for atherosclerosis macroph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9738" y="2060575"/>
            <a:ext cx="48133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324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Pinned from Pin It for iPhone | Funny cartoons, Business cartoons, What is  high choleste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76" y="333376"/>
            <a:ext cx="4176713" cy="533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0574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idx="4294967295"/>
          </p:nvPr>
        </p:nvSpPr>
        <p:spPr>
          <a:xfrm>
            <a:off x="1524001" y="404813"/>
            <a:ext cx="5616575" cy="3829050"/>
          </a:xfrm>
        </p:spPr>
        <p:txBody>
          <a:bodyPr>
            <a:normAutofit lnSpcReduction="10000"/>
          </a:bodyPr>
          <a:lstStyle/>
          <a:p>
            <a:pPr eaLnBrk="1" hangingPunct="1">
              <a:lnSpc>
                <a:spcPct val="70000"/>
              </a:lnSpc>
            </a:pPr>
            <a:r>
              <a:rPr lang="tr-TR" altLang="tr-TR" sz="1500" b="1"/>
              <a:t>Aterom plakları arter lümeninde daralma yapar ve daha öteye </a:t>
            </a:r>
            <a:r>
              <a:rPr lang="en-US" altLang="tr-TR" sz="1500" b="1"/>
              <a:t>ya da ileriye </a:t>
            </a:r>
            <a:r>
              <a:rPr lang="tr-TR" altLang="tr-TR" sz="1500" b="1"/>
              <a:t>giden kan akımını azaltarak iskemiye bağlı semptomları tetikler</a:t>
            </a:r>
            <a:r>
              <a:rPr lang="en-US" altLang="tr-TR" sz="1500" b="1"/>
              <a:t>ler</a:t>
            </a:r>
            <a:r>
              <a:rPr lang="tr-TR" altLang="tr-TR" sz="1500" b="1"/>
              <a:t>. </a:t>
            </a:r>
            <a:endParaRPr lang="en-US" altLang="tr-TR" sz="1500" b="1"/>
          </a:p>
          <a:p>
            <a:pPr eaLnBrk="1" hangingPunct="1">
              <a:lnSpc>
                <a:spcPct val="70000"/>
              </a:lnSpc>
            </a:pPr>
            <a:endParaRPr lang="tr-TR" altLang="tr-TR" sz="1500" b="1"/>
          </a:p>
          <a:p>
            <a:pPr eaLnBrk="1" hangingPunct="1">
              <a:lnSpc>
                <a:spcPct val="70000"/>
              </a:lnSpc>
            </a:pPr>
            <a:r>
              <a:rPr lang="tr-TR" altLang="tr-TR" sz="1500"/>
              <a:t>Plaklar lümenin bir tarafını daraltan eksentrik plak veya onu çepeçevre daraltan konsentrik plak şeklinde olurlar. </a:t>
            </a:r>
            <a:endParaRPr lang="en-US" altLang="tr-TR" sz="1500"/>
          </a:p>
          <a:p>
            <a:pPr eaLnBrk="1" hangingPunct="1">
              <a:lnSpc>
                <a:spcPct val="70000"/>
              </a:lnSpc>
            </a:pPr>
            <a:endParaRPr lang="en-US" altLang="tr-TR" sz="1500"/>
          </a:p>
          <a:p>
            <a:pPr eaLnBrk="1" hangingPunct="1">
              <a:lnSpc>
                <a:spcPct val="70000"/>
              </a:lnSpc>
            </a:pPr>
            <a:endParaRPr lang="tr-TR" altLang="tr-TR" sz="1500"/>
          </a:p>
          <a:p>
            <a:pPr eaLnBrk="1" hangingPunct="1">
              <a:lnSpc>
                <a:spcPct val="70000"/>
              </a:lnSpc>
            </a:pPr>
            <a:r>
              <a:rPr lang="tr-TR" altLang="tr-TR" sz="1500"/>
              <a:t>NO ve prostasiklinin üretimi ve salıverilmesi azalmıştır.</a:t>
            </a:r>
          </a:p>
          <a:p>
            <a:pPr eaLnBrk="1" hangingPunct="1">
              <a:lnSpc>
                <a:spcPct val="70000"/>
              </a:lnSpc>
            </a:pPr>
            <a:endParaRPr lang="tr-TR" altLang="tr-TR" sz="1500"/>
          </a:p>
          <a:p>
            <a:pPr eaLnBrk="1" hangingPunct="1">
              <a:lnSpc>
                <a:spcPct val="70000"/>
              </a:lnSpc>
            </a:pPr>
            <a:r>
              <a:rPr lang="en-US" altLang="tr-TR" sz="1500">
                <a:solidFill>
                  <a:srgbClr val="0070C0"/>
                </a:solidFill>
              </a:rPr>
              <a:t>Atheroma plaques narrow the artery lumen and reduce further blood flow, triggering symptoms due to ischemia. </a:t>
            </a:r>
          </a:p>
          <a:p>
            <a:pPr eaLnBrk="1" hangingPunct="1">
              <a:lnSpc>
                <a:spcPct val="70000"/>
              </a:lnSpc>
            </a:pPr>
            <a:endParaRPr lang="en-US" altLang="tr-TR" sz="1500">
              <a:solidFill>
                <a:srgbClr val="0070C0"/>
              </a:solidFill>
            </a:endParaRPr>
          </a:p>
          <a:p>
            <a:pPr eaLnBrk="1" hangingPunct="1">
              <a:lnSpc>
                <a:spcPct val="70000"/>
              </a:lnSpc>
            </a:pPr>
            <a:r>
              <a:rPr lang="en-US" altLang="tr-TR" sz="1500">
                <a:solidFill>
                  <a:srgbClr val="0070C0"/>
                </a:solidFill>
              </a:rPr>
              <a:t>The plates are in the form of an eccentric plate that narrows one side of the lumen or a concentric plate that narrows it all around. </a:t>
            </a:r>
          </a:p>
          <a:p>
            <a:pPr eaLnBrk="1" hangingPunct="1">
              <a:lnSpc>
                <a:spcPct val="70000"/>
              </a:lnSpc>
            </a:pPr>
            <a:endParaRPr lang="en-US" altLang="tr-TR" sz="1500">
              <a:solidFill>
                <a:srgbClr val="0070C0"/>
              </a:solidFill>
            </a:endParaRPr>
          </a:p>
          <a:p>
            <a:pPr eaLnBrk="1" hangingPunct="1">
              <a:lnSpc>
                <a:spcPct val="70000"/>
              </a:lnSpc>
            </a:pPr>
            <a:r>
              <a:rPr lang="en-US" altLang="tr-TR" sz="1500">
                <a:solidFill>
                  <a:srgbClr val="0070C0"/>
                </a:solidFill>
              </a:rPr>
              <a:t>Production and release of NO and prostacyclin were reduced.</a:t>
            </a:r>
          </a:p>
        </p:txBody>
      </p:sp>
      <p:pic>
        <p:nvPicPr>
          <p:cNvPr id="72707" name="Picture 5"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164" y="836613"/>
            <a:ext cx="3360737"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976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idx="1"/>
          </p:nvPr>
        </p:nvSpPr>
        <p:spPr>
          <a:xfrm>
            <a:off x="1524000" y="333375"/>
            <a:ext cx="8985250" cy="3240088"/>
          </a:xfrm>
        </p:spPr>
        <p:txBody>
          <a:bodyPr/>
          <a:lstStyle/>
          <a:p>
            <a:pPr eaLnBrk="1" hangingPunct="1"/>
            <a:r>
              <a:rPr lang="tr-TR" altLang="tr-TR" sz="1800"/>
              <a:t>Kronik olarak tıkanıklığa yol açan intakt bir plağın yarılması</a:t>
            </a:r>
            <a:r>
              <a:rPr lang="en-US" altLang="tr-TR" sz="1800"/>
              <a:t>,</a:t>
            </a:r>
            <a:r>
              <a:rPr lang="tr-TR" altLang="tr-TR" sz="1800"/>
              <a:t> plak üstünde trombus oluşumunu daha da kolaylaştırır ve oluşan trombus tarafından arter tamam</a:t>
            </a:r>
            <a:r>
              <a:rPr lang="en-US" altLang="tr-TR" sz="1800"/>
              <a:t>ı</a:t>
            </a:r>
            <a:r>
              <a:rPr lang="tr-TR" altLang="tr-TR" sz="1800"/>
              <a:t>yle tıkanabilir; böylece akut olarak tam tıkanma belirtileri ortaya çıkar (Akut myokard infarktüsünde olduğu gibi)</a:t>
            </a:r>
            <a:r>
              <a:rPr lang="en-US" altLang="tr-TR" sz="1800"/>
              <a:t>.</a:t>
            </a:r>
            <a:endParaRPr lang="tr-TR" altLang="tr-TR" sz="1800"/>
          </a:p>
          <a:p>
            <a:pPr eaLnBrk="1" hangingPunct="1"/>
            <a:endParaRPr lang="tr-TR" altLang="tr-TR" sz="1800"/>
          </a:p>
          <a:p>
            <a:pPr eaLnBrk="1" hangingPunct="1"/>
            <a:r>
              <a:rPr lang="en-US" altLang="en-US" sz="1800">
                <a:solidFill>
                  <a:srgbClr val="0070C0"/>
                </a:solidFill>
              </a:rPr>
              <a:t>The cleavage of an intact plaque that leads to a chronic obstruction facilitates thrombus formation on the plaque, and the artery may be completely occluded by the thrombus formed; thus acute signs of complete obstruction (as in acute myocardial infarction)</a:t>
            </a:r>
            <a:endParaRPr lang="en-US" altLang="tr-TR" sz="1800">
              <a:solidFill>
                <a:srgbClr val="0070C0"/>
              </a:solidFill>
            </a:endParaRPr>
          </a:p>
        </p:txBody>
      </p:sp>
      <p:pic>
        <p:nvPicPr>
          <p:cNvPr id="73731" name="Picture 5" descr="Image result for atherosclerosis macroph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451" y="3357563"/>
            <a:ext cx="3857625"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5" descr="Acute Myocardial Infarction Biosensor: A Review From Bottom Up -  ScienceDir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601" y="3500438"/>
            <a:ext cx="5180013"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002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7"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9738" y="260350"/>
            <a:ext cx="4875212"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5"/>
          <p:cNvSpPr>
            <a:spLocks noChangeArrowheads="1"/>
          </p:cNvSpPr>
          <p:nvPr/>
        </p:nvSpPr>
        <p:spPr bwMode="auto">
          <a:xfrm flipH="1">
            <a:off x="1774826" y="4473576"/>
            <a:ext cx="8208963" cy="1266825"/>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pPr>
            <a:r>
              <a:rPr lang="tr-TR" altLang="tr-TR" sz="1400">
                <a:solidFill>
                  <a:srgbClr val="0070C0"/>
                </a:solidFill>
                <a:latin typeface="inherit"/>
                <a:cs typeface="Arial" panose="020B0604020202020204" pitchFamily="34" charset="0"/>
              </a:rPr>
              <a:t>Blood has a tendency to coagulate (factor VII and especially fibrinogen levels). </a:t>
            </a:r>
            <a:endParaRPr lang="en-US" altLang="tr-TR" sz="1400">
              <a:solidFill>
                <a:srgbClr val="0070C0"/>
              </a:solidFill>
              <a:latin typeface="inherit"/>
              <a:cs typeface="Arial" panose="020B0604020202020204" pitchFamily="34" charset="0"/>
            </a:endParaRPr>
          </a:p>
          <a:p>
            <a:pPr eaLnBrk="1" hangingPunct="1">
              <a:buFont typeface="Wingdings" panose="05000000000000000000" pitchFamily="2" charset="2"/>
              <a:buChar char="§"/>
            </a:pPr>
            <a:endParaRPr lang="en-US" altLang="tr-TR" sz="1400">
              <a:solidFill>
                <a:srgbClr val="0070C0"/>
              </a:solidFill>
              <a:latin typeface="inherit"/>
              <a:cs typeface="Arial" panose="020B0604020202020204" pitchFamily="34" charset="0"/>
            </a:endParaRPr>
          </a:p>
          <a:p>
            <a:pPr eaLnBrk="1" hangingPunct="1">
              <a:buFont typeface="Wingdings" panose="05000000000000000000" pitchFamily="2" charset="2"/>
              <a:buChar char="§"/>
            </a:pPr>
            <a:r>
              <a:rPr lang="tr-TR" altLang="tr-TR" sz="1400">
                <a:solidFill>
                  <a:srgbClr val="0070C0"/>
                </a:solidFill>
                <a:latin typeface="inherit"/>
                <a:cs typeface="Arial" panose="020B0604020202020204" pitchFamily="34" charset="0"/>
              </a:rPr>
              <a:t>Hypolidemic drugs correct only one of the risk factors leading to atherosclerosis (hypercholesterolemia). </a:t>
            </a:r>
            <a:endParaRPr lang="en-US" altLang="tr-TR" sz="1400">
              <a:solidFill>
                <a:srgbClr val="0070C0"/>
              </a:solidFill>
              <a:latin typeface="inherit"/>
              <a:cs typeface="Arial" panose="020B0604020202020204" pitchFamily="34" charset="0"/>
            </a:endParaRPr>
          </a:p>
          <a:p>
            <a:pPr eaLnBrk="1" hangingPunct="1">
              <a:buFont typeface="Wingdings" panose="05000000000000000000" pitchFamily="2" charset="2"/>
              <a:buChar char="§"/>
            </a:pPr>
            <a:endParaRPr lang="en-US" altLang="tr-TR" sz="1400">
              <a:solidFill>
                <a:srgbClr val="0070C0"/>
              </a:solidFill>
              <a:latin typeface="inherit"/>
              <a:cs typeface="Arial" panose="020B0604020202020204" pitchFamily="34" charset="0"/>
            </a:endParaRPr>
          </a:p>
          <a:p>
            <a:pPr eaLnBrk="1" hangingPunct="1">
              <a:buFont typeface="Wingdings" panose="05000000000000000000" pitchFamily="2" charset="2"/>
              <a:buChar char="§"/>
            </a:pPr>
            <a:r>
              <a:rPr lang="tr-TR" altLang="tr-TR" sz="1400">
                <a:solidFill>
                  <a:srgbClr val="0070C0"/>
                </a:solidFill>
                <a:latin typeface="inherit"/>
                <a:cs typeface="Arial" panose="020B0604020202020204" pitchFamily="34" charset="0"/>
              </a:rPr>
              <a:t>Co-treatment is also used for other risk factors.</a:t>
            </a:r>
            <a:endParaRPr lang="tr-TR" altLang="tr-TR" sz="1400">
              <a:solidFill>
                <a:srgbClr val="0070C0"/>
              </a:solidFill>
              <a:latin typeface="Times New Roman" panose="02020603050405020304" pitchFamily="18" charset="0"/>
            </a:endParaRPr>
          </a:p>
        </p:txBody>
      </p:sp>
      <p:sp>
        <p:nvSpPr>
          <p:cNvPr id="3" name="Dikdörtgen 2"/>
          <p:cNvSpPr/>
          <p:nvPr/>
        </p:nvSpPr>
        <p:spPr>
          <a:xfrm>
            <a:off x="1703389" y="115889"/>
            <a:ext cx="3671887" cy="3140075"/>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
              <a:defRPr/>
            </a:pPr>
            <a:r>
              <a:rPr lang="tr-TR" altLang="tr-TR">
                <a:solidFill>
                  <a:srgbClr val="000000"/>
                </a:solidFill>
                <a:cs typeface="Calibri" panose="020F0502020204030204" pitchFamily="34" charset="0"/>
              </a:rPr>
              <a:t>Kanın pıhtılaşma eğilimi artmıştır (faktör VII ve özellikle fibrinojen düzeyi). </a:t>
            </a:r>
            <a:endParaRPr lang="en-US" altLang="tr-TR">
              <a:solidFill>
                <a:srgbClr val="000000"/>
              </a:solidFill>
              <a:cs typeface="Calibri" panose="020F0502020204030204" pitchFamily="34" charset="0"/>
            </a:endParaRPr>
          </a:p>
          <a:p>
            <a:pPr eaLnBrk="1" hangingPunct="1">
              <a:buFont typeface="Wingdings" panose="05000000000000000000" pitchFamily="2" charset="2"/>
              <a:buChar char="§"/>
              <a:defRPr/>
            </a:pPr>
            <a:endParaRPr lang="en-US" altLang="tr-TR">
              <a:solidFill>
                <a:srgbClr val="000000"/>
              </a:solidFill>
              <a:cs typeface="Calibri" panose="020F0502020204030204" pitchFamily="34" charset="0"/>
            </a:endParaRPr>
          </a:p>
          <a:p>
            <a:pPr eaLnBrk="1" hangingPunct="1">
              <a:buFont typeface="Wingdings" panose="05000000000000000000" pitchFamily="2" charset="2"/>
              <a:buChar char="§"/>
              <a:defRPr/>
            </a:pPr>
            <a:r>
              <a:rPr lang="tr-TR" altLang="tr-TR">
                <a:solidFill>
                  <a:srgbClr val="000000"/>
                </a:solidFill>
                <a:cs typeface="Calibri" panose="020F0502020204030204" pitchFamily="34" charset="0"/>
              </a:rPr>
              <a:t>Hipolidemik ilaçlara ateroskleroza yol açan risk faktörlerinden sadece birini (hiperkolesterolemiyi) düzeltirler. </a:t>
            </a:r>
            <a:endParaRPr lang="en-US" altLang="tr-TR">
              <a:solidFill>
                <a:srgbClr val="000000"/>
              </a:solidFill>
              <a:cs typeface="Calibri" panose="020F0502020204030204" pitchFamily="34" charset="0"/>
            </a:endParaRPr>
          </a:p>
          <a:p>
            <a:pPr eaLnBrk="1" hangingPunct="1">
              <a:buFont typeface="Wingdings" panose="05000000000000000000" pitchFamily="2" charset="2"/>
              <a:buChar char="§"/>
              <a:defRPr/>
            </a:pPr>
            <a:endParaRPr lang="tr-TR" altLang="tr-TR">
              <a:solidFill>
                <a:srgbClr val="000000"/>
              </a:solidFill>
              <a:cs typeface="Calibri" panose="020F0502020204030204" pitchFamily="34" charset="0"/>
            </a:endParaRPr>
          </a:p>
          <a:p>
            <a:pPr eaLnBrk="1" hangingPunct="1">
              <a:buFont typeface="Wingdings" panose="05000000000000000000" pitchFamily="2" charset="2"/>
              <a:buChar char="§"/>
              <a:defRPr/>
            </a:pPr>
            <a:r>
              <a:rPr lang="tr-TR" altLang="tr-TR">
                <a:solidFill>
                  <a:srgbClr val="000000"/>
                </a:solidFill>
                <a:cs typeface="Calibri" panose="020F0502020204030204" pitchFamily="34" charset="0"/>
              </a:rPr>
              <a:t>Diğer risk faktörleri için de birlikte tedavi uygulanır. </a:t>
            </a:r>
          </a:p>
        </p:txBody>
      </p:sp>
    </p:spTree>
    <p:extLst>
      <p:ext uri="{BB962C8B-B14F-4D97-AF65-F5344CB8AC3E}">
        <p14:creationId xmlns:p14="http://schemas.microsoft.com/office/powerpoint/2010/main" val="3880201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5" descr="Image result for apoprotein ty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275" y="1989139"/>
            <a:ext cx="424815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1703388" y="908050"/>
            <a:ext cx="4572000" cy="4635500"/>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q"/>
              <a:defRPr/>
            </a:pPr>
            <a:r>
              <a:rPr lang="tr-TR" altLang="tr-TR">
                <a:solidFill>
                  <a:srgbClr val="000000"/>
                </a:solidFill>
                <a:latin typeface="Corbel" panose="020B0503020204020204" pitchFamily="34" charset="0"/>
              </a:rPr>
              <a:t>Apoproteinlerin tipleri</a:t>
            </a:r>
          </a:p>
          <a:p>
            <a:pPr eaLnBrk="1" hangingPunct="1">
              <a:lnSpc>
                <a:spcPct val="170000"/>
              </a:lnSpc>
              <a:buFont typeface="Wingdings" panose="05000000000000000000" pitchFamily="2" charset="2"/>
              <a:buChar char="q"/>
              <a:defRPr/>
            </a:pPr>
            <a:r>
              <a:rPr lang="tr-TR" altLang="tr-TR">
                <a:solidFill>
                  <a:srgbClr val="000000"/>
                </a:solidFill>
                <a:latin typeface="Corbel" panose="020B0503020204020204" pitchFamily="34" charset="0"/>
              </a:rPr>
              <a:t>A-I, A-II,A-III, apoB48, apoB100, apo C-I, C-II, apo D ve apoE.</a:t>
            </a:r>
          </a:p>
          <a:p>
            <a:pPr eaLnBrk="1" hangingPunct="1">
              <a:buFont typeface="Wingdings" panose="05000000000000000000" pitchFamily="2" charset="2"/>
              <a:buChar char="q"/>
              <a:defRPr/>
            </a:pPr>
            <a:endParaRPr lang="tr-TR" altLang="tr-TR">
              <a:solidFill>
                <a:srgbClr val="000000"/>
              </a:solidFill>
              <a:latin typeface="Corbel" panose="020B0503020204020204" pitchFamily="34" charset="0"/>
            </a:endParaRPr>
          </a:p>
          <a:p>
            <a:pPr eaLnBrk="1" hangingPunct="1">
              <a:buFont typeface="Wingdings" panose="05000000000000000000" pitchFamily="2" charset="2"/>
              <a:buChar char="q"/>
              <a:defRPr/>
            </a:pPr>
            <a:r>
              <a:rPr lang="tr-TR" altLang="tr-TR">
                <a:solidFill>
                  <a:srgbClr val="000000"/>
                </a:solidFill>
                <a:latin typeface="Corbel" panose="020B0503020204020204" pitchFamily="34" charset="0"/>
              </a:rPr>
              <a:t>Vücutta lipoproteinlerin hücreler arasında taşınmasında ve hücrelere up-take yapılmasında en önemli rolu oynayan apoproteinler apoprotein B (Apo-B) lerdir. </a:t>
            </a:r>
          </a:p>
          <a:p>
            <a:pPr eaLnBrk="1" hangingPunct="1">
              <a:buFont typeface="Wingdings" panose="05000000000000000000" pitchFamily="2" charset="2"/>
              <a:buChar char="q"/>
              <a:defRPr/>
            </a:pPr>
            <a:endParaRPr lang="tr-TR" altLang="tr-TR">
              <a:solidFill>
                <a:srgbClr val="000000"/>
              </a:solidFill>
              <a:latin typeface="Corbel" panose="020B0503020204020204" pitchFamily="34" charset="0"/>
            </a:endParaRPr>
          </a:p>
          <a:p>
            <a:pPr eaLnBrk="1" hangingPunct="1">
              <a:buFont typeface="Wingdings" panose="05000000000000000000" pitchFamily="2" charset="2"/>
              <a:buChar char="q"/>
              <a:defRPr/>
            </a:pPr>
            <a:r>
              <a:rPr lang="tr-TR" altLang="tr-TR">
                <a:solidFill>
                  <a:srgbClr val="000000"/>
                </a:solidFill>
                <a:latin typeface="Corbel" panose="020B0503020204020204" pitchFamily="34" charset="0"/>
              </a:rPr>
              <a:t>Types of apoproteins A-I, A-II, A-III, apoB48, apoB100, apo C-I, C-II, apo D and apoE. Apoproteins B (Apo-B) are the most important apoproteins that play a role in transporting lipoproteins between cells and taking up-taking cells.</a:t>
            </a:r>
            <a:endParaRPr lang="en-US" altLang="tr-TR">
              <a:solidFill>
                <a:srgbClr val="000000"/>
              </a:solidFill>
              <a:latin typeface="Corbel" panose="020B0503020204020204" pitchFamily="34" charset="0"/>
            </a:endParaRPr>
          </a:p>
        </p:txBody>
      </p:sp>
    </p:spTree>
    <p:extLst>
      <p:ext uri="{BB962C8B-B14F-4D97-AF65-F5344CB8AC3E}">
        <p14:creationId xmlns:p14="http://schemas.microsoft.com/office/powerpoint/2010/main" val="2951837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9dghtf7Z7fw"/>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711450" y="1196975"/>
            <a:ext cx="746125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13524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subTitle" idx="1"/>
          </p:nvPr>
        </p:nvSpPr>
        <p:spPr>
          <a:xfrm>
            <a:off x="2927351" y="1052514"/>
            <a:ext cx="5184775" cy="1081087"/>
          </a:xfrm>
          <a:solidFill>
            <a:srgbClr val="002060"/>
          </a:solidFill>
          <a:ln>
            <a:solidFill>
              <a:schemeClr val="accent1"/>
            </a:solidFill>
          </a:ln>
        </p:spPr>
        <p:txBody>
          <a:bodyPr rtlCol="0">
            <a:normAutofit fontScale="62500" lnSpcReduction="20000"/>
          </a:bodyPr>
          <a:lstStyle/>
          <a:p>
            <a:pPr algn="l" eaLnBrk="1" hangingPunct="1">
              <a:defRPr/>
            </a:pPr>
            <a:endParaRPr lang="en-US" altLang="tr-TR" sz="4000" dirty="0">
              <a:solidFill>
                <a:srgbClr val="FFFF00"/>
              </a:solidFill>
            </a:endParaRPr>
          </a:p>
          <a:p>
            <a:pPr algn="l" eaLnBrk="1" hangingPunct="1">
              <a:defRPr/>
            </a:pPr>
            <a:r>
              <a:rPr lang="tr-TR" altLang="tr-TR" sz="4000" dirty="0">
                <a:solidFill>
                  <a:srgbClr val="FFFF00"/>
                </a:solidFill>
              </a:rPr>
              <a:t>Hipolipidemik ilaçların Sınıflandırılması</a:t>
            </a:r>
            <a:endParaRPr lang="en-US" altLang="tr-TR" sz="4000" dirty="0">
              <a:solidFill>
                <a:srgbClr val="FFFF00"/>
              </a:solidFill>
            </a:endParaRPr>
          </a:p>
          <a:p>
            <a:pPr algn="l" eaLnBrk="1" hangingPunct="1">
              <a:defRPr/>
            </a:pPr>
            <a:endParaRPr lang="tr-TR" altLang="tr-TR" sz="4000" dirty="0">
              <a:solidFill>
                <a:srgbClr val="FFFF00"/>
              </a:solidFill>
            </a:endParaRPr>
          </a:p>
          <a:p>
            <a:pPr algn="l" eaLnBrk="1" hangingPunct="1">
              <a:defRPr/>
            </a:pPr>
            <a:endParaRPr lang="tr-TR" altLang="tr-TR" sz="4000" dirty="0">
              <a:solidFill>
                <a:srgbClr val="FFFF00"/>
              </a:solidFill>
            </a:endParaRPr>
          </a:p>
          <a:p>
            <a:pPr algn="l" eaLnBrk="1" hangingPunct="1">
              <a:defRPr/>
            </a:pPr>
            <a:endParaRPr lang="en-US" altLang="tr-TR" sz="4000" dirty="0">
              <a:solidFill>
                <a:srgbClr val="FFFF00"/>
              </a:solidFill>
            </a:endParaRPr>
          </a:p>
        </p:txBody>
      </p:sp>
      <p:sp>
        <p:nvSpPr>
          <p:cNvPr id="66563" name="Rectangle 5"/>
          <p:cNvSpPr>
            <a:spLocks noChangeArrowheads="1"/>
          </p:cNvSpPr>
          <p:nvPr/>
        </p:nvSpPr>
        <p:spPr bwMode="auto">
          <a:xfrm flipH="1">
            <a:off x="3035660" y="2564904"/>
            <a:ext cx="4968552" cy="1082356"/>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12696" rIns="0" bIns="-12696"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endParaRPr lang="en-US" altLang="tr-TR" sz="2400" dirty="0">
              <a:solidFill>
                <a:srgbClr val="FFFF00"/>
              </a:solidFill>
              <a:latin typeface="inherit"/>
              <a:cs typeface="Arial" panose="020B0604020202020204" pitchFamily="34" charset="0"/>
            </a:endParaRPr>
          </a:p>
          <a:p>
            <a:pPr eaLnBrk="1" hangingPunct="1">
              <a:defRPr/>
            </a:pPr>
            <a:r>
              <a:rPr lang="tr-TR" altLang="tr-TR" sz="2400" dirty="0">
                <a:solidFill>
                  <a:schemeClr val="bg1"/>
                </a:solidFill>
                <a:latin typeface="inherit"/>
                <a:cs typeface="Arial" panose="020B0604020202020204" pitchFamily="34" charset="0"/>
              </a:rPr>
              <a:t>Classification of hypolipidemic drugs</a:t>
            </a:r>
            <a:endParaRPr lang="en-US" altLang="tr-TR" sz="2400" dirty="0">
              <a:solidFill>
                <a:schemeClr val="bg1"/>
              </a:solidFill>
              <a:latin typeface="inherit"/>
              <a:cs typeface="Arial" panose="020B0604020202020204" pitchFamily="34" charset="0"/>
            </a:endParaRPr>
          </a:p>
          <a:p>
            <a:pPr eaLnBrk="1" hangingPunct="1">
              <a:defRPr/>
            </a:pPr>
            <a:endParaRPr lang="tr-TR" altLang="tr-TR" sz="2400" dirty="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1330203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Image result for hypolipidemic dru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75" y="981075"/>
            <a:ext cx="508635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8170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uzUG03ApKY"/>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208213" y="1412876"/>
            <a:ext cx="80645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2237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Free Vector | Stages of atherosclerosis information info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620713"/>
            <a:ext cx="596265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317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847850" y="466725"/>
            <a:ext cx="7886700" cy="431800"/>
          </a:xfrm>
        </p:spPr>
        <p:txBody>
          <a:bodyPr>
            <a:normAutofit fontScale="90000"/>
          </a:bodyPr>
          <a:lstStyle/>
          <a:p>
            <a:pPr eaLnBrk="1" hangingPunct="1"/>
            <a:r>
              <a:rPr lang="tr-TR" altLang="tr-TR" sz="2400" b="1">
                <a:solidFill>
                  <a:srgbClr val="002060"/>
                </a:solidFill>
              </a:rPr>
              <a:t>A.Lipoprotein sentezini azaltan ilaçlar</a:t>
            </a:r>
            <a:br>
              <a:rPr lang="tr-TR" altLang="tr-TR" sz="2400" b="1">
                <a:solidFill>
                  <a:srgbClr val="002060"/>
                </a:solidFill>
              </a:rPr>
            </a:br>
            <a:r>
              <a:rPr lang="tr-TR" altLang="tr-TR" sz="2400" b="1">
                <a:solidFill>
                  <a:srgbClr val="002060"/>
                </a:solidFill>
              </a:rPr>
              <a:t/>
            </a:r>
            <a:br>
              <a:rPr lang="tr-TR" altLang="tr-TR" sz="2400" b="1">
                <a:solidFill>
                  <a:srgbClr val="002060"/>
                </a:solidFill>
              </a:rPr>
            </a:br>
            <a:endParaRPr lang="en-US" altLang="tr-TR" sz="2400" b="1">
              <a:solidFill>
                <a:srgbClr val="002060"/>
              </a:solidFill>
            </a:endParaRPr>
          </a:p>
        </p:txBody>
      </p:sp>
      <p:sp>
        <p:nvSpPr>
          <p:cNvPr id="80899" name="Rectangle 3"/>
          <p:cNvSpPr>
            <a:spLocks noGrp="1" noChangeArrowheads="1"/>
          </p:cNvSpPr>
          <p:nvPr>
            <p:ph idx="1"/>
          </p:nvPr>
        </p:nvSpPr>
        <p:spPr>
          <a:xfrm>
            <a:off x="1703388" y="549276"/>
            <a:ext cx="9359900" cy="1222375"/>
          </a:xfrm>
        </p:spPr>
        <p:txBody>
          <a:bodyPr>
            <a:normAutofit fontScale="25000" lnSpcReduction="20000"/>
          </a:bodyPr>
          <a:lstStyle/>
          <a:p>
            <a:pPr eaLnBrk="1" hangingPunct="1"/>
            <a:r>
              <a:rPr lang="tr-TR" altLang="tr-TR" sz="1600">
                <a:solidFill>
                  <a:srgbClr val="FF0000"/>
                </a:solidFill>
              </a:rPr>
              <a:t>1. HMG-KoA redüktaz inhibitörleri (Statinler</a:t>
            </a:r>
            <a:r>
              <a:rPr lang="tr-TR" altLang="tr-TR" sz="1600">
                <a:solidFill>
                  <a:srgbClr val="FFFF00"/>
                </a:solidFill>
              </a:rPr>
              <a:t>)</a:t>
            </a:r>
          </a:p>
          <a:p>
            <a:pPr eaLnBrk="1" hangingPunct="1"/>
            <a:r>
              <a:rPr lang="tr-TR" altLang="tr-TR" sz="1600"/>
              <a:t>HMG-KoA redüktaz, insanda </a:t>
            </a:r>
            <a:r>
              <a:rPr lang="tr-TR" altLang="tr-TR" sz="1600">
                <a:solidFill>
                  <a:srgbClr val="7030A0"/>
                </a:solidFill>
              </a:rPr>
              <a:t>hepatik ve ekstrahepatik kolesterol biosentezinde hız kısıtlayıcı basamağı </a:t>
            </a:r>
            <a:r>
              <a:rPr lang="tr-TR" altLang="tr-TR" sz="1600"/>
              <a:t>oluşturan HMG-KoA’nın mevalonat’a dönüşmesi olayını  katalize eder.</a:t>
            </a:r>
            <a:endParaRPr lang="en-US" altLang="tr-TR" sz="1600"/>
          </a:p>
          <a:p>
            <a:pPr eaLnBrk="1" hangingPunct="1"/>
            <a:endParaRPr lang="en-US" altLang="tr-TR" sz="1600"/>
          </a:p>
          <a:p>
            <a:pPr eaLnBrk="1" hangingPunct="1"/>
            <a:endParaRPr lang="en-US" altLang="tr-TR" sz="1600"/>
          </a:p>
          <a:p>
            <a:pPr eaLnBrk="1" hangingPunct="1"/>
            <a:endParaRPr lang="en-US" altLang="en-US" sz="1600">
              <a:solidFill>
                <a:srgbClr val="0070C0"/>
              </a:solidFill>
            </a:endParaRPr>
          </a:p>
          <a:p>
            <a:pPr eaLnBrk="1" hangingPunct="1"/>
            <a:endParaRPr lang="en-US" altLang="en-US" sz="1600">
              <a:solidFill>
                <a:srgbClr val="0070C0"/>
              </a:solidFill>
            </a:endParaRPr>
          </a:p>
          <a:p>
            <a:pPr eaLnBrk="1" hangingPunct="1"/>
            <a:endParaRPr lang="en-US" altLang="en-US" sz="1600">
              <a:solidFill>
                <a:srgbClr val="0070C0"/>
              </a:solidFill>
            </a:endParaRPr>
          </a:p>
          <a:p>
            <a:pPr eaLnBrk="1" hangingPunct="1"/>
            <a:endParaRPr lang="en-US" altLang="en-US" sz="1600">
              <a:solidFill>
                <a:srgbClr val="0070C0"/>
              </a:solidFill>
            </a:endParaRPr>
          </a:p>
          <a:p>
            <a:pPr eaLnBrk="1" hangingPunct="1"/>
            <a:endParaRPr lang="en-US" altLang="en-US" sz="1600">
              <a:solidFill>
                <a:srgbClr val="0070C0"/>
              </a:solidFill>
            </a:endParaRPr>
          </a:p>
          <a:p>
            <a:pPr eaLnBrk="1" hangingPunct="1"/>
            <a:endParaRPr lang="en-US" altLang="en-US" sz="1600">
              <a:solidFill>
                <a:srgbClr val="0070C0"/>
              </a:solidFill>
            </a:endParaRPr>
          </a:p>
          <a:p>
            <a:pPr eaLnBrk="1" hangingPunct="1"/>
            <a:endParaRPr lang="en-US" altLang="en-US" sz="1600">
              <a:solidFill>
                <a:srgbClr val="0070C0"/>
              </a:solidFill>
            </a:endParaRPr>
          </a:p>
          <a:p>
            <a:pPr eaLnBrk="1" hangingPunct="1"/>
            <a:endParaRPr lang="en-US" altLang="en-US" sz="1600">
              <a:solidFill>
                <a:srgbClr val="0070C0"/>
              </a:solidFill>
            </a:endParaRPr>
          </a:p>
          <a:p>
            <a:pPr eaLnBrk="1" hangingPunct="1"/>
            <a:r>
              <a:rPr lang="en-US" altLang="en-US" sz="2400">
                <a:solidFill>
                  <a:srgbClr val="002060"/>
                </a:solidFill>
              </a:rPr>
              <a:t>Drugs that reduce lipoprotein synthesis</a:t>
            </a:r>
            <a:endParaRPr lang="en-US" altLang="tr-TR" sz="2400">
              <a:solidFill>
                <a:srgbClr val="002060"/>
              </a:solidFill>
            </a:endParaRPr>
          </a:p>
          <a:p>
            <a:pPr eaLnBrk="1" hangingPunct="1"/>
            <a:endParaRPr lang="tr-TR" altLang="tr-TR" sz="1600">
              <a:solidFill>
                <a:srgbClr val="0070C0"/>
              </a:solidFill>
            </a:endParaRPr>
          </a:p>
          <a:p>
            <a:pPr eaLnBrk="1" hangingPunct="1"/>
            <a:r>
              <a:rPr lang="en-US" altLang="en-US" sz="1600">
                <a:solidFill>
                  <a:srgbClr val="FF0000"/>
                </a:solidFill>
              </a:rPr>
              <a:t>1. HMG-CoA reductase inhibitors (Statins) </a:t>
            </a:r>
          </a:p>
          <a:p>
            <a:pPr eaLnBrk="1" hangingPunct="1"/>
            <a:r>
              <a:rPr lang="en-US" altLang="en-US" sz="1600">
                <a:solidFill>
                  <a:srgbClr val="0070C0"/>
                </a:solidFill>
              </a:rPr>
              <a:t>HMG-CoA reductase catalyzes the conversion of HMG-CoA to mevalonate, a rate-limiting step in the biosynthesis of hepatic and extrahepatic cholesterol in humans.</a:t>
            </a:r>
            <a:endParaRPr lang="tr-TR" altLang="tr-TR" sz="1600">
              <a:solidFill>
                <a:srgbClr val="0070C0"/>
              </a:solidFill>
            </a:endParaRPr>
          </a:p>
          <a:p>
            <a:pPr eaLnBrk="1" hangingPunct="1"/>
            <a:endParaRPr lang="en-US" altLang="tr-TR" sz="1600">
              <a:solidFill>
                <a:srgbClr val="0070C0"/>
              </a:solidFill>
            </a:endParaRPr>
          </a:p>
        </p:txBody>
      </p:sp>
      <p:pic>
        <p:nvPicPr>
          <p:cNvPr id="80900" name="Picture 6" descr="Inhibition of the mevalonate pathway by HMG-CoA reductase inhibitors...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0238" y="1484314"/>
            <a:ext cx="3143250" cy="31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774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f1Aewx-zRM"/>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495551" y="1844676"/>
            <a:ext cx="6950075"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67423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ChangeArrowheads="1"/>
          </p:cNvSpPr>
          <p:nvPr/>
        </p:nvSpPr>
        <p:spPr bwMode="auto">
          <a:xfrm>
            <a:off x="1690689" y="5229225"/>
            <a:ext cx="9001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en-US" sz="1200">
                <a:solidFill>
                  <a:srgbClr val="0070C0"/>
                </a:solidFill>
                <a:latin typeface="Arial" panose="020B0604020202020204" pitchFamily="34" charset="0"/>
                <a:hlinkClick r:id="rId2" tooltip="Statin"/>
              </a:rPr>
              <a:t>Statins</a:t>
            </a:r>
            <a:r>
              <a:rPr lang="en-US" altLang="en-US" sz="1200">
                <a:solidFill>
                  <a:srgbClr val="0070C0"/>
                </a:solidFill>
                <a:latin typeface="Arial" panose="020B0604020202020204" pitchFamily="34" charset="0"/>
              </a:rPr>
              <a:t> (HMG-CoA reductase inhibitors) are particularly well suited for lowering LDL, the cholesterol with the strongest links to vascular diseases. </a:t>
            </a:r>
          </a:p>
          <a:p>
            <a:pPr eaLnBrk="1" hangingPunct="1">
              <a:buFont typeface="Arial" panose="020B0604020202020204" pitchFamily="34" charset="0"/>
              <a:buChar char="•"/>
            </a:pPr>
            <a:r>
              <a:rPr lang="en-US" altLang="en-US" sz="1200">
                <a:solidFill>
                  <a:srgbClr val="0070C0"/>
                </a:solidFill>
                <a:latin typeface="Arial" panose="020B0604020202020204" pitchFamily="34" charset="0"/>
              </a:rPr>
              <a:t>In studies using standard doses, statins have been found to lower LDL-C by 18% to 55%, depending on the specific statin being used. </a:t>
            </a:r>
          </a:p>
          <a:p>
            <a:pPr eaLnBrk="1" hangingPunct="1">
              <a:buFont typeface="Arial" panose="020B0604020202020204" pitchFamily="34" charset="0"/>
              <a:buChar char="•"/>
            </a:pPr>
            <a:r>
              <a:rPr lang="en-US" altLang="en-US" sz="1200">
                <a:solidFill>
                  <a:srgbClr val="0070C0"/>
                </a:solidFill>
                <a:latin typeface="Arial" panose="020B0604020202020204" pitchFamily="34" charset="0"/>
              </a:rPr>
              <a:t>A risk exists of muscle damage (</a:t>
            </a:r>
            <a:r>
              <a:rPr lang="en-US" altLang="en-US" sz="1200">
                <a:solidFill>
                  <a:srgbClr val="0070C0"/>
                </a:solidFill>
                <a:latin typeface="Arial" panose="020B0604020202020204" pitchFamily="34" charset="0"/>
                <a:hlinkClick r:id="rId3" tooltip="Myopathy"/>
              </a:rPr>
              <a:t>myopathy</a:t>
            </a:r>
            <a:r>
              <a:rPr lang="en-US" altLang="en-US" sz="1200">
                <a:solidFill>
                  <a:srgbClr val="0070C0"/>
                </a:solidFill>
                <a:latin typeface="Arial" panose="020B0604020202020204" pitchFamily="34" charset="0"/>
              </a:rPr>
              <a:t> and </a:t>
            </a:r>
            <a:r>
              <a:rPr lang="en-US" altLang="en-US" sz="1200">
                <a:solidFill>
                  <a:srgbClr val="0070C0"/>
                </a:solidFill>
                <a:latin typeface="Arial" panose="020B0604020202020204" pitchFamily="34" charset="0"/>
                <a:hlinkClick r:id="rId4" tooltip="Rhabdomyolysis"/>
              </a:rPr>
              <a:t>rhabdomyolysis</a:t>
            </a:r>
            <a:r>
              <a:rPr lang="en-US" altLang="en-US" sz="1200">
                <a:solidFill>
                  <a:srgbClr val="0070C0"/>
                </a:solidFill>
                <a:latin typeface="Arial" panose="020B0604020202020204" pitchFamily="34" charset="0"/>
              </a:rPr>
              <a:t>) with statins. Hypercholesterolemia is not a risk factor for mortality in persons older than 70 years and risks from statin drugs are more increased after age 85.</a:t>
            </a:r>
            <a:r>
              <a:rPr lang="en-US" altLang="en-US" sz="1200" baseline="30000">
                <a:solidFill>
                  <a:srgbClr val="0070C0"/>
                </a:solidFill>
                <a:latin typeface="Arial" panose="020B0604020202020204" pitchFamily="34" charset="0"/>
                <a:hlinkClick r:id="rId5"/>
              </a:rPr>
              <a:t>[2]</a:t>
            </a:r>
            <a:endParaRPr lang="en-US" altLang="en-US" sz="1200">
              <a:solidFill>
                <a:srgbClr val="0070C0"/>
              </a:solidFill>
              <a:latin typeface="Arial" panose="020B0604020202020204" pitchFamily="34" charset="0"/>
            </a:endParaRPr>
          </a:p>
        </p:txBody>
      </p:sp>
      <p:sp>
        <p:nvSpPr>
          <p:cNvPr id="82947" name="Rectangle 1"/>
          <p:cNvSpPr>
            <a:spLocks noChangeArrowheads="1"/>
          </p:cNvSpPr>
          <p:nvPr/>
        </p:nvSpPr>
        <p:spPr bwMode="auto">
          <a:xfrm>
            <a:off x="1666876" y="681039"/>
            <a:ext cx="8640763" cy="1082675"/>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171450" indent="-1714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en-US" sz="1200">
                <a:solidFill>
                  <a:srgbClr val="202124"/>
                </a:solidFill>
                <a:latin typeface="inherit"/>
              </a:rPr>
              <a:t>Statinler (HMG-CoA red</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ktaz inhibit</a:t>
            </a:r>
            <a:r>
              <a:rPr lang="tr-TR" altLang="en-US" sz="1200">
                <a:solidFill>
                  <a:srgbClr val="202124"/>
                </a:solidFill>
                <a:latin typeface="Times New Roman" panose="02020603050405020304" pitchFamily="18" charset="0"/>
              </a:rPr>
              <a:t>ö</a:t>
            </a:r>
            <a:r>
              <a:rPr lang="tr-TR" altLang="en-US" sz="1200">
                <a:solidFill>
                  <a:srgbClr val="202124"/>
                </a:solidFill>
                <a:latin typeface="inherit"/>
              </a:rPr>
              <a:t>rleri), damar hastalıklarıyla en g</a:t>
            </a:r>
            <a:r>
              <a:rPr lang="tr-TR" altLang="en-US" sz="1200">
                <a:solidFill>
                  <a:srgbClr val="202124"/>
                </a:solidFill>
                <a:latin typeface="Times New Roman" panose="02020603050405020304" pitchFamily="18" charset="0"/>
              </a:rPr>
              <a:t>üç</a:t>
            </a:r>
            <a:r>
              <a:rPr lang="tr-TR" altLang="en-US" sz="1200">
                <a:solidFill>
                  <a:srgbClr val="202124"/>
                </a:solidFill>
                <a:latin typeface="inherit"/>
              </a:rPr>
              <a:t>l</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 bağlantılara sahip kolesterol olan LDL'yi d</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ş</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rmek i</a:t>
            </a:r>
            <a:r>
              <a:rPr lang="tr-TR" altLang="en-US" sz="1200">
                <a:solidFill>
                  <a:srgbClr val="202124"/>
                </a:solidFill>
                <a:latin typeface="Times New Roman" panose="02020603050405020304" pitchFamily="18" charset="0"/>
              </a:rPr>
              <a:t>ç</a:t>
            </a:r>
            <a:r>
              <a:rPr lang="tr-TR" altLang="en-US" sz="1200">
                <a:solidFill>
                  <a:srgbClr val="202124"/>
                </a:solidFill>
                <a:latin typeface="inherit"/>
              </a:rPr>
              <a:t>in </a:t>
            </a:r>
            <a:r>
              <a:rPr lang="tr-TR" altLang="en-US" sz="1200">
                <a:solidFill>
                  <a:srgbClr val="202124"/>
                </a:solidFill>
                <a:latin typeface="Times New Roman" panose="02020603050405020304" pitchFamily="18" charset="0"/>
              </a:rPr>
              <a:t>ö</a:t>
            </a:r>
            <a:r>
              <a:rPr lang="tr-TR" altLang="en-US" sz="1200">
                <a:solidFill>
                  <a:srgbClr val="202124"/>
                </a:solidFill>
                <a:latin typeface="inherit"/>
              </a:rPr>
              <a:t>zellikle uygundur. Standart dozların kullanıldığı </a:t>
            </a:r>
            <a:r>
              <a:rPr lang="tr-TR" altLang="en-US" sz="1200">
                <a:solidFill>
                  <a:srgbClr val="202124"/>
                </a:solidFill>
                <a:latin typeface="Times New Roman" panose="02020603050405020304" pitchFamily="18" charset="0"/>
              </a:rPr>
              <a:t>ç</a:t>
            </a:r>
            <a:r>
              <a:rPr lang="tr-TR" altLang="en-US" sz="1200">
                <a:solidFill>
                  <a:srgbClr val="202124"/>
                </a:solidFill>
                <a:latin typeface="inherit"/>
              </a:rPr>
              <a:t>alışmalarda, kullanılan spesifik statine bağlı olarak statinlerin LDL-C'yi %18 ila %55 oranında d</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ş</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rd</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ğ</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 bulunmuştur. </a:t>
            </a:r>
          </a:p>
          <a:p>
            <a:pPr>
              <a:buFont typeface="Arial" panose="020B0604020202020204" pitchFamily="34" charset="0"/>
              <a:buChar char="•"/>
            </a:pPr>
            <a:r>
              <a:rPr lang="tr-TR" altLang="en-US" sz="1200">
                <a:solidFill>
                  <a:srgbClr val="202124"/>
                </a:solidFill>
                <a:latin typeface="inherit"/>
              </a:rPr>
              <a:t>Statinler ile kas hasarı (miyopati ve rabdomiyoliz) riski vardır. Hiperkolesterolemi 70 yaşından b</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y</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k kişilerde mortalite i</a:t>
            </a:r>
            <a:r>
              <a:rPr lang="tr-TR" altLang="en-US" sz="1200">
                <a:solidFill>
                  <a:srgbClr val="202124"/>
                </a:solidFill>
                <a:latin typeface="Times New Roman" panose="02020603050405020304" pitchFamily="18" charset="0"/>
              </a:rPr>
              <a:t>ç</a:t>
            </a:r>
            <a:r>
              <a:rPr lang="tr-TR" altLang="en-US" sz="1200">
                <a:solidFill>
                  <a:srgbClr val="202124"/>
                </a:solidFill>
                <a:latin typeface="inherit"/>
              </a:rPr>
              <a:t>in bir risk fakt</a:t>
            </a:r>
            <a:r>
              <a:rPr lang="tr-TR" altLang="en-US" sz="1200">
                <a:solidFill>
                  <a:srgbClr val="202124"/>
                </a:solidFill>
                <a:latin typeface="Times New Roman" panose="02020603050405020304" pitchFamily="18" charset="0"/>
              </a:rPr>
              <a:t>ö</a:t>
            </a:r>
            <a:r>
              <a:rPr lang="tr-TR" altLang="en-US" sz="1200">
                <a:solidFill>
                  <a:srgbClr val="202124"/>
                </a:solidFill>
                <a:latin typeface="inherit"/>
              </a:rPr>
              <a:t>r</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 değildir ve statin ila</a:t>
            </a:r>
            <a:r>
              <a:rPr lang="tr-TR" altLang="en-US" sz="1200">
                <a:solidFill>
                  <a:srgbClr val="202124"/>
                </a:solidFill>
                <a:latin typeface="Times New Roman" panose="02020603050405020304" pitchFamily="18" charset="0"/>
              </a:rPr>
              <a:t>ç</a:t>
            </a:r>
            <a:r>
              <a:rPr lang="tr-TR" altLang="en-US" sz="1200">
                <a:solidFill>
                  <a:srgbClr val="202124"/>
                </a:solidFill>
                <a:latin typeface="inherit"/>
              </a:rPr>
              <a:t>larından kaynaklanan riskler 85 yaşından sonra daha fazla artmaktadır. </a:t>
            </a:r>
            <a:endParaRPr lang="en-US" altLang="en-US" sz="1200">
              <a:solidFill>
                <a:srgbClr val="202124"/>
              </a:solidFill>
              <a:latin typeface="inherit"/>
            </a:endParaRPr>
          </a:p>
          <a:p>
            <a:pPr>
              <a:buFont typeface="Arial" panose="020B0604020202020204" pitchFamily="34" charset="0"/>
              <a:buChar char="•"/>
            </a:pPr>
            <a:endParaRPr lang="tr-TR" altLang="en-US" sz="1200">
              <a:solidFill>
                <a:srgbClr val="202124"/>
              </a:solidFill>
              <a:latin typeface="inherit"/>
            </a:endParaRPr>
          </a:p>
        </p:txBody>
      </p:sp>
      <p:pic>
        <p:nvPicPr>
          <p:cNvPr id="82948" name="Picture 2" descr="https://www.nutritionaction.com/wp-content/uploads/howStatinsWork_600pxtal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5864" y="2206625"/>
            <a:ext cx="1781175"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12" descr="Statins Stock Vector Image &amp;amp; Art - Alam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3613" y="2276476"/>
            <a:ext cx="30654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015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ChangeArrowheads="1"/>
          </p:cNvSpPr>
          <p:nvPr/>
        </p:nvSpPr>
        <p:spPr bwMode="auto">
          <a:xfrm>
            <a:off x="1703388" y="247650"/>
            <a:ext cx="88566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en-US" sz="1400">
                <a:solidFill>
                  <a:srgbClr val="202124"/>
                </a:solidFill>
                <a:latin typeface="inherit"/>
              </a:rPr>
              <a:t>Fibratlar hipertrigliseridemi i</a:t>
            </a:r>
            <a:r>
              <a:rPr lang="tr-TR" altLang="en-US" sz="1400">
                <a:solidFill>
                  <a:srgbClr val="202124"/>
                </a:solidFill>
                <a:latin typeface="Times New Roman" panose="02020603050405020304" pitchFamily="18" charset="0"/>
              </a:rPr>
              <a:t>ç</a:t>
            </a:r>
            <a:r>
              <a:rPr lang="tr-TR" altLang="en-US" sz="1400">
                <a:solidFill>
                  <a:srgbClr val="202124"/>
                </a:solidFill>
                <a:latin typeface="inherit"/>
              </a:rPr>
              <a:t>in endikedir. </a:t>
            </a:r>
            <a:endParaRPr lang="en-US" altLang="en-US" sz="1400">
              <a:solidFill>
                <a:srgbClr val="202124"/>
              </a:solidFill>
              <a:latin typeface="inherit"/>
            </a:endParaRPr>
          </a:p>
          <a:p>
            <a:pPr>
              <a:buFont typeface="Arial" panose="020B0604020202020204" pitchFamily="34" charset="0"/>
              <a:buChar char="•"/>
            </a:pPr>
            <a:r>
              <a:rPr lang="tr-TR" altLang="en-US" sz="1400">
                <a:solidFill>
                  <a:srgbClr val="202124"/>
                </a:solidFill>
                <a:latin typeface="inherit"/>
              </a:rPr>
              <a:t>Fibratlar tipik olarak trigliseritleri %20 ila %50 oranında d</a:t>
            </a:r>
            <a:r>
              <a:rPr lang="tr-TR" altLang="en-US" sz="1400">
                <a:solidFill>
                  <a:srgbClr val="202124"/>
                </a:solidFill>
                <a:latin typeface="Times New Roman" panose="02020603050405020304" pitchFamily="18" charset="0"/>
              </a:rPr>
              <a:t>ü</a:t>
            </a:r>
            <a:r>
              <a:rPr lang="tr-TR" altLang="en-US" sz="1400">
                <a:solidFill>
                  <a:srgbClr val="202124"/>
                </a:solidFill>
                <a:latin typeface="inherit"/>
              </a:rPr>
              <a:t>ş</a:t>
            </a:r>
            <a:r>
              <a:rPr lang="tr-TR" altLang="en-US" sz="1400">
                <a:solidFill>
                  <a:srgbClr val="202124"/>
                </a:solidFill>
                <a:latin typeface="Times New Roman" panose="02020603050405020304" pitchFamily="18" charset="0"/>
              </a:rPr>
              <a:t>ü</a:t>
            </a:r>
            <a:r>
              <a:rPr lang="tr-TR" altLang="en-US" sz="1400">
                <a:solidFill>
                  <a:srgbClr val="202124"/>
                </a:solidFill>
                <a:latin typeface="inherit"/>
              </a:rPr>
              <a:t>r</a:t>
            </a:r>
            <a:r>
              <a:rPr lang="tr-TR" altLang="en-US" sz="1400">
                <a:solidFill>
                  <a:srgbClr val="202124"/>
                </a:solidFill>
                <a:latin typeface="Times New Roman" panose="02020603050405020304" pitchFamily="18" charset="0"/>
              </a:rPr>
              <a:t>ü</a:t>
            </a:r>
            <a:r>
              <a:rPr lang="tr-TR" altLang="en-US" sz="1400">
                <a:solidFill>
                  <a:srgbClr val="202124"/>
                </a:solidFill>
                <a:latin typeface="inherit"/>
              </a:rPr>
              <a:t>r. </a:t>
            </a:r>
          </a:p>
          <a:p>
            <a:pPr>
              <a:buFont typeface="Arial" panose="020B0604020202020204" pitchFamily="34" charset="0"/>
              <a:buChar char="•"/>
            </a:pPr>
            <a:r>
              <a:rPr lang="tr-TR" altLang="en-US" sz="1400">
                <a:solidFill>
                  <a:srgbClr val="202124"/>
                </a:solidFill>
                <a:latin typeface="inherit"/>
              </a:rPr>
              <a:t>İyi kolesterol HDL seviyesi de y</a:t>
            </a:r>
            <a:r>
              <a:rPr lang="tr-TR" altLang="en-US" sz="1400">
                <a:solidFill>
                  <a:srgbClr val="202124"/>
                </a:solidFill>
                <a:latin typeface="Times New Roman" panose="02020603050405020304" pitchFamily="18" charset="0"/>
              </a:rPr>
              <a:t>ü</a:t>
            </a:r>
            <a:r>
              <a:rPr lang="tr-TR" altLang="en-US" sz="1400">
                <a:solidFill>
                  <a:srgbClr val="202124"/>
                </a:solidFill>
                <a:latin typeface="inherit"/>
              </a:rPr>
              <a:t>kselir. Fibratlar, LDL'yi genel olarak statinlerden daha d</a:t>
            </a:r>
            <a:r>
              <a:rPr lang="tr-TR" altLang="en-US" sz="1400">
                <a:solidFill>
                  <a:srgbClr val="202124"/>
                </a:solidFill>
                <a:latin typeface="Times New Roman" panose="02020603050405020304" pitchFamily="18" charset="0"/>
              </a:rPr>
              <a:t>ü</a:t>
            </a:r>
            <a:r>
              <a:rPr lang="tr-TR" altLang="en-US" sz="1400">
                <a:solidFill>
                  <a:srgbClr val="202124"/>
                </a:solidFill>
                <a:latin typeface="inherit"/>
              </a:rPr>
              <a:t>ş</a:t>
            </a:r>
            <a:r>
              <a:rPr lang="tr-TR" altLang="en-US" sz="1400">
                <a:solidFill>
                  <a:srgbClr val="202124"/>
                </a:solidFill>
                <a:latin typeface="Times New Roman" panose="02020603050405020304" pitchFamily="18" charset="0"/>
              </a:rPr>
              <a:t>ü</a:t>
            </a:r>
            <a:r>
              <a:rPr lang="tr-TR" altLang="en-US" sz="1400">
                <a:solidFill>
                  <a:srgbClr val="202124"/>
                </a:solidFill>
                <a:latin typeface="inherit"/>
              </a:rPr>
              <a:t>k bir dereceye kadar d</a:t>
            </a:r>
            <a:r>
              <a:rPr lang="tr-TR" altLang="en-US" sz="1400">
                <a:solidFill>
                  <a:srgbClr val="202124"/>
                </a:solidFill>
                <a:latin typeface="Times New Roman" panose="02020603050405020304" pitchFamily="18" charset="0"/>
              </a:rPr>
              <a:t>ü</a:t>
            </a:r>
            <a:r>
              <a:rPr lang="tr-TR" altLang="en-US" sz="1400">
                <a:solidFill>
                  <a:srgbClr val="202124"/>
                </a:solidFill>
                <a:latin typeface="inherit"/>
              </a:rPr>
              <a:t>ş</a:t>
            </a:r>
            <a:r>
              <a:rPr lang="tr-TR" altLang="en-US" sz="1400">
                <a:solidFill>
                  <a:srgbClr val="202124"/>
                </a:solidFill>
                <a:latin typeface="Times New Roman" panose="02020603050405020304" pitchFamily="18" charset="0"/>
              </a:rPr>
              <a:t>ü</a:t>
            </a:r>
            <a:r>
              <a:rPr lang="tr-TR" altLang="en-US" sz="1400">
                <a:solidFill>
                  <a:srgbClr val="202124"/>
                </a:solidFill>
                <a:latin typeface="inherit"/>
              </a:rPr>
              <a:t>rebilir. </a:t>
            </a:r>
          </a:p>
          <a:p>
            <a:pPr>
              <a:buFont typeface="Arial" panose="020B0604020202020204" pitchFamily="34" charset="0"/>
              <a:buChar char="•"/>
            </a:pPr>
            <a:r>
              <a:rPr lang="tr-TR" altLang="en-US" sz="1400">
                <a:solidFill>
                  <a:srgbClr val="202124"/>
                </a:solidFill>
                <a:latin typeface="inherit"/>
              </a:rPr>
              <a:t>Statinlere benzer şekilde, kas hasarı riski vardır. </a:t>
            </a:r>
            <a:endParaRPr lang="en-US" altLang="en-US" sz="1400">
              <a:solidFill>
                <a:srgbClr val="202124"/>
              </a:solidFill>
              <a:latin typeface="inherit"/>
            </a:endParaRPr>
          </a:p>
          <a:p>
            <a:pPr>
              <a:buFont typeface="Arial" panose="020B0604020202020204" pitchFamily="34" charset="0"/>
              <a:buChar char="•"/>
            </a:pPr>
            <a:r>
              <a:rPr lang="tr-TR" altLang="en-US" sz="1400">
                <a:solidFill>
                  <a:srgbClr val="202124"/>
                </a:solidFill>
                <a:latin typeface="inherit"/>
              </a:rPr>
              <a:t>Niasin, fibratlar gibi, trigliseritleri %20-50 oranında d</a:t>
            </a:r>
            <a:r>
              <a:rPr lang="tr-TR" altLang="en-US" sz="1400">
                <a:solidFill>
                  <a:srgbClr val="202124"/>
                </a:solidFill>
                <a:latin typeface="Times New Roman" panose="02020603050405020304" pitchFamily="18" charset="0"/>
              </a:rPr>
              <a:t>ü</a:t>
            </a:r>
            <a:r>
              <a:rPr lang="tr-TR" altLang="en-US" sz="1400">
                <a:solidFill>
                  <a:srgbClr val="202124"/>
                </a:solidFill>
                <a:latin typeface="inherit"/>
              </a:rPr>
              <a:t>ş</a:t>
            </a:r>
            <a:r>
              <a:rPr lang="tr-TR" altLang="en-US" sz="1400">
                <a:solidFill>
                  <a:srgbClr val="202124"/>
                </a:solidFill>
                <a:latin typeface="Times New Roman" panose="02020603050405020304" pitchFamily="18" charset="0"/>
              </a:rPr>
              <a:t>ü</a:t>
            </a:r>
            <a:r>
              <a:rPr lang="tr-TR" altLang="en-US" sz="1400">
                <a:solidFill>
                  <a:srgbClr val="202124"/>
                </a:solidFill>
                <a:latin typeface="inherit"/>
              </a:rPr>
              <a:t>rmek i</a:t>
            </a:r>
            <a:r>
              <a:rPr lang="tr-TR" altLang="en-US" sz="1400">
                <a:solidFill>
                  <a:srgbClr val="202124"/>
                </a:solidFill>
                <a:latin typeface="Times New Roman" panose="02020603050405020304" pitchFamily="18" charset="0"/>
              </a:rPr>
              <a:t>ç</a:t>
            </a:r>
            <a:r>
              <a:rPr lang="tr-TR" altLang="en-US" sz="1400">
                <a:solidFill>
                  <a:srgbClr val="202124"/>
                </a:solidFill>
                <a:latin typeface="inherit"/>
              </a:rPr>
              <a:t>in de </a:t>
            </a:r>
            <a:r>
              <a:rPr lang="tr-TR" altLang="en-US" sz="1400">
                <a:solidFill>
                  <a:srgbClr val="202124"/>
                </a:solidFill>
                <a:latin typeface="Times New Roman" panose="02020603050405020304" pitchFamily="18" charset="0"/>
              </a:rPr>
              <a:t>ç</a:t>
            </a:r>
            <a:r>
              <a:rPr lang="tr-TR" altLang="en-US" sz="1400">
                <a:solidFill>
                  <a:srgbClr val="202124"/>
                </a:solidFill>
                <a:latin typeface="inherit"/>
              </a:rPr>
              <a:t>ok uygundur. </a:t>
            </a:r>
          </a:p>
          <a:p>
            <a:pPr>
              <a:buFont typeface="Arial" panose="020B0604020202020204" pitchFamily="34" charset="0"/>
              <a:buChar char="•"/>
            </a:pPr>
            <a:r>
              <a:rPr lang="tr-TR" altLang="en-US" sz="1400">
                <a:solidFill>
                  <a:srgbClr val="202124"/>
                </a:solidFill>
                <a:latin typeface="inherit"/>
              </a:rPr>
              <a:t>Ayrıca LDL'yi %5</a:t>
            </a:r>
            <a:r>
              <a:rPr lang="tr-TR" altLang="en-US" sz="1400">
                <a:solidFill>
                  <a:srgbClr val="202124"/>
                </a:solidFill>
                <a:latin typeface="Times New Roman" panose="02020603050405020304" pitchFamily="18" charset="0"/>
              </a:rPr>
              <a:t>–</a:t>
            </a:r>
            <a:r>
              <a:rPr lang="tr-TR" altLang="en-US" sz="1400">
                <a:solidFill>
                  <a:srgbClr val="202124"/>
                </a:solidFill>
                <a:latin typeface="inherit"/>
              </a:rPr>
              <a:t>25 oranında d</a:t>
            </a:r>
            <a:r>
              <a:rPr lang="tr-TR" altLang="en-US" sz="1400">
                <a:solidFill>
                  <a:srgbClr val="202124"/>
                </a:solidFill>
                <a:latin typeface="Times New Roman" panose="02020603050405020304" pitchFamily="18" charset="0"/>
              </a:rPr>
              <a:t>ü</a:t>
            </a:r>
            <a:r>
              <a:rPr lang="tr-TR" altLang="en-US" sz="1400">
                <a:solidFill>
                  <a:srgbClr val="202124"/>
                </a:solidFill>
                <a:latin typeface="inherit"/>
              </a:rPr>
              <a:t>ş</a:t>
            </a:r>
            <a:r>
              <a:rPr lang="tr-TR" altLang="en-US" sz="1400">
                <a:solidFill>
                  <a:srgbClr val="202124"/>
                </a:solidFill>
                <a:latin typeface="Times New Roman" panose="02020603050405020304" pitchFamily="18" charset="0"/>
              </a:rPr>
              <a:t>ü</a:t>
            </a:r>
            <a:r>
              <a:rPr lang="tr-TR" altLang="en-US" sz="1400">
                <a:solidFill>
                  <a:srgbClr val="202124"/>
                </a:solidFill>
                <a:latin typeface="inherit"/>
              </a:rPr>
              <a:t>rebilir ve HDL'yi %15</a:t>
            </a:r>
            <a:r>
              <a:rPr lang="tr-TR" altLang="en-US" sz="1400">
                <a:solidFill>
                  <a:srgbClr val="202124"/>
                </a:solidFill>
                <a:latin typeface="Times New Roman" panose="02020603050405020304" pitchFamily="18" charset="0"/>
              </a:rPr>
              <a:t>–</a:t>
            </a:r>
            <a:r>
              <a:rPr lang="tr-TR" altLang="en-US" sz="1400">
                <a:solidFill>
                  <a:srgbClr val="202124"/>
                </a:solidFill>
                <a:latin typeface="inherit"/>
              </a:rPr>
              <a:t>35 oranında artırabilir. </a:t>
            </a:r>
          </a:p>
          <a:p>
            <a:pPr>
              <a:buFont typeface="Arial" panose="020B0604020202020204" pitchFamily="34" charset="0"/>
              <a:buChar char="•"/>
            </a:pPr>
            <a:r>
              <a:rPr lang="tr-TR" altLang="en-US" sz="1400">
                <a:solidFill>
                  <a:srgbClr val="202124"/>
                </a:solidFill>
                <a:latin typeface="inherit"/>
              </a:rPr>
              <a:t>Niasin hiperglisemiye neden olabilir ve ayrıca karaciğer hasarına neden olabilir. </a:t>
            </a:r>
            <a:endParaRPr lang="en-US" altLang="en-US" sz="1400">
              <a:solidFill>
                <a:srgbClr val="202124"/>
              </a:solidFill>
              <a:latin typeface="inherit"/>
            </a:endParaRPr>
          </a:p>
          <a:p>
            <a:pPr>
              <a:buFont typeface="Arial" panose="020B0604020202020204" pitchFamily="34" charset="0"/>
              <a:buChar char="•"/>
            </a:pPr>
            <a:r>
              <a:rPr lang="tr-TR" altLang="en-US" sz="1400">
                <a:solidFill>
                  <a:srgbClr val="202124"/>
                </a:solidFill>
                <a:latin typeface="inherit"/>
              </a:rPr>
              <a:t>Niasin t</a:t>
            </a:r>
            <a:r>
              <a:rPr lang="tr-TR" altLang="en-US" sz="1400">
                <a:solidFill>
                  <a:srgbClr val="202124"/>
                </a:solidFill>
                <a:latin typeface="Times New Roman" panose="02020603050405020304" pitchFamily="18" charset="0"/>
              </a:rPr>
              <a:t>ü</a:t>
            </a:r>
            <a:r>
              <a:rPr lang="tr-TR" altLang="en-US" sz="1400">
                <a:solidFill>
                  <a:srgbClr val="202124"/>
                </a:solidFill>
                <a:latin typeface="inherit"/>
              </a:rPr>
              <a:t>revi acipimox da LDL'de m</a:t>
            </a:r>
            <a:r>
              <a:rPr lang="tr-TR" altLang="en-US" sz="1400">
                <a:solidFill>
                  <a:srgbClr val="202124"/>
                </a:solidFill>
                <a:latin typeface="Times New Roman" panose="02020603050405020304" pitchFamily="18" charset="0"/>
              </a:rPr>
              <a:t>ü</a:t>
            </a:r>
            <a:r>
              <a:rPr lang="tr-TR" altLang="en-US" sz="1400">
                <a:solidFill>
                  <a:srgbClr val="202124"/>
                </a:solidFill>
                <a:latin typeface="inherit"/>
              </a:rPr>
              <a:t>tevazı bir azalma ile ilişkilidir.</a:t>
            </a:r>
            <a:r>
              <a:rPr lang="en-US" altLang="en-US" sz="1400">
                <a:latin typeface="Times New Roman" panose="02020603050405020304" pitchFamily="18" charset="0"/>
              </a:rPr>
              <a:t> </a:t>
            </a:r>
          </a:p>
        </p:txBody>
      </p:sp>
      <p:sp>
        <p:nvSpPr>
          <p:cNvPr id="83971" name="Rectangle 2"/>
          <p:cNvSpPr>
            <a:spLocks noChangeArrowheads="1"/>
          </p:cNvSpPr>
          <p:nvPr/>
        </p:nvSpPr>
        <p:spPr bwMode="auto">
          <a:xfrm>
            <a:off x="1703389" y="5300664"/>
            <a:ext cx="8713787"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en-US" sz="1400">
                <a:solidFill>
                  <a:srgbClr val="0070C0"/>
                </a:solidFill>
                <a:latin typeface="Arial" panose="020B0604020202020204" pitchFamily="34" charset="0"/>
                <a:hlinkClick r:id="rId2" tooltip="Fibrate"/>
              </a:rPr>
              <a:t>Fibrates</a:t>
            </a:r>
            <a:r>
              <a:rPr lang="en-US" altLang="en-US" sz="1400">
                <a:solidFill>
                  <a:srgbClr val="0070C0"/>
                </a:solidFill>
                <a:latin typeface="Arial" panose="020B0604020202020204" pitchFamily="34" charset="0"/>
              </a:rPr>
              <a:t> are indicated for </a:t>
            </a:r>
            <a:r>
              <a:rPr lang="en-US" altLang="en-US" sz="1400">
                <a:solidFill>
                  <a:srgbClr val="0070C0"/>
                </a:solidFill>
                <a:latin typeface="Arial" panose="020B0604020202020204" pitchFamily="34" charset="0"/>
                <a:hlinkClick r:id="rId3" tooltip="Hypertriglyceridemia"/>
              </a:rPr>
              <a:t>hypertriglyceridemia</a:t>
            </a:r>
            <a:r>
              <a:rPr lang="en-US" altLang="en-US" sz="1400">
                <a:solidFill>
                  <a:srgbClr val="0070C0"/>
                </a:solidFill>
                <a:latin typeface="Arial" panose="020B0604020202020204" pitchFamily="34" charset="0"/>
              </a:rPr>
              <a:t>. Fibrates typically lower triglycerides by 20% to 50%. Level of the good cholesterol HDL is also increased. Fibrates may decrease LDL, though generally to a lesser degree than statins. Similar to statins, the risk of muscle damage exists.</a:t>
            </a:r>
          </a:p>
          <a:p>
            <a:pPr eaLnBrk="1" hangingPunct="1">
              <a:buFont typeface="Arial" panose="020B0604020202020204" pitchFamily="34" charset="0"/>
              <a:buChar char="•"/>
            </a:pPr>
            <a:r>
              <a:rPr lang="en-US" altLang="en-US" sz="1400">
                <a:solidFill>
                  <a:srgbClr val="0070C0"/>
                </a:solidFill>
                <a:latin typeface="Arial" panose="020B0604020202020204" pitchFamily="34" charset="0"/>
                <a:hlinkClick r:id="rId4" tooltip="Niacin"/>
              </a:rPr>
              <a:t>Niacin</a:t>
            </a:r>
            <a:r>
              <a:rPr lang="en-US" altLang="en-US" sz="1400">
                <a:solidFill>
                  <a:srgbClr val="0070C0"/>
                </a:solidFill>
                <a:latin typeface="Arial" panose="020B0604020202020204" pitchFamily="34" charset="0"/>
              </a:rPr>
              <a:t>, like fibrates, is also well suited for lowering triglycerides by 20–50%. It may also lower LDL by 5–25% and increase HDL by 15–35%. Niacin may cause </a:t>
            </a:r>
            <a:r>
              <a:rPr lang="en-US" altLang="en-US" sz="1400">
                <a:solidFill>
                  <a:srgbClr val="0070C0"/>
                </a:solidFill>
                <a:latin typeface="Arial" panose="020B0604020202020204" pitchFamily="34" charset="0"/>
                <a:hlinkClick r:id="rId5" tooltip="Hyperglycemia"/>
              </a:rPr>
              <a:t>hyperglycemia</a:t>
            </a:r>
            <a:r>
              <a:rPr lang="en-US" altLang="en-US" sz="1400">
                <a:solidFill>
                  <a:srgbClr val="0070C0"/>
                </a:solidFill>
                <a:latin typeface="Arial" panose="020B0604020202020204" pitchFamily="34" charset="0"/>
              </a:rPr>
              <a:t> and may also cause </a:t>
            </a:r>
            <a:r>
              <a:rPr lang="en-US" altLang="en-US" sz="1400">
                <a:solidFill>
                  <a:srgbClr val="0070C0"/>
                </a:solidFill>
                <a:latin typeface="Arial" panose="020B0604020202020204" pitchFamily="34" charset="0"/>
                <a:hlinkClick r:id="rId6" tooltip="Hepatotoxicity"/>
              </a:rPr>
              <a:t>liver damage</a:t>
            </a:r>
            <a:r>
              <a:rPr lang="en-US" altLang="en-US" sz="1400">
                <a:solidFill>
                  <a:srgbClr val="0070C0"/>
                </a:solidFill>
                <a:latin typeface="Arial" panose="020B0604020202020204" pitchFamily="34" charset="0"/>
              </a:rPr>
              <a:t>. The niacin derivative </a:t>
            </a:r>
            <a:r>
              <a:rPr lang="en-US" altLang="en-US" sz="1400">
                <a:solidFill>
                  <a:srgbClr val="0070C0"/>
                </a:solidFill>
                <a:latin typeface="Arial" panose="020B0604020202020204" pitchFamily="34" charset="0"/>
                <a:hlinkClick r:id="rId7" tooltip="Acipimox"/>
              </a:rPr>
              <a:t>acipimox</a:t>
            </a:r>
            <a:r>
              <a:rPr lang="en-US" altLang="en-US" sz="1400">
                <a:solidFill>
                  <a:srgbClr val="0070C0"/>
                </a:solidFill>
                <a:latin typeface="Arial" panose="020B0604020202020204" pitchFamily="34" charset="0"/>
              </a:rPr>
              <a:t> is also associated with a modest decrease in LDL.</a:t>
            </a:r>
            <a:endParaRPr lang="en-US" altLang="en-US" sz="1400" i="1">
              <a:solidFill>
                <a:srgbClr val="0070C0"/>
              </a:solidFill>
              <a:latin typeface="Arial" panose="020B0604020202020204" pitchFamily="34" charset="0"/>
            </a:endParaRPr>
          </a:p>
        </p:txBody>
      </p:sp>
      <p:pic>
        <p:nvPicPr>
          <p:cNvPr id="83972" name="Picture 2" descr="Fibrat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1675" y="2279650"/>
            <a:ext cx="360045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4091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Statins Cartoons and Comics - funny pictures from Cartoon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404814"/>
            <a:ext cx="7620000"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3442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wvjHYJTCy4"/>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640013" y="1412875"/>
            <a:ext cx="746125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1678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774826" y="549276"/>
            <a:ext cx="8569325" cy="58658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285750" indent="-285750">
              <a:buFont typeface="Arial" panose="020B0604020202020204" pitchFamily="34" charset="0"/>
              <a:buChar char="•"/>
              <a:defRPr/>
            </a:pPr>
            <a:r>
              <a:rPr lang="tr-TR" altLang="tr-TR" sz="1400" dirty="0"/>
              <a:t>Bu olay sonucu karaciğer hücrelerindeki kolesterol ve lipoprotein düzeyinin düşmesi bu hücrelerin yüzeyindeki </a:t>
            </a:r>
            <a:r>
              <a:rPr lang="en-US" altLang="tr-TR" sz="1400" dirty="0"/>
              <a:t>L</a:t>
            </a:r>
            <a:r>
              <a:rPr lang="tr-TR" altLang="tr-TR" sz="1400" dirty="0"/>
              <a:t>DL reseptörlerinin dansitesindeki artmaya yol açar. (reseptör </a:t>
            </a:r>
            <a:r>
              <a:rPr lang="tr-TR" altLang="tr-TR" sz="1400" dirty="0" err="1"/>
              <a:t>up</a:t>
            </a:r>
            <a:r>
              <a:rPr lang="tr-TR" altLang="tr-TR" sz="1400" dirty="0"/>
              <a:t>-regülasyonu).</a:t>
            </a:r>
          </a:p>
          <a:p>
            <a:pPr marL="285750" indent="-285750">
              <a:buFont typeface="Arial" panose="020B0604020202020204" pitchFamily="34" charset="0"/>
              <a:buChar char="•"/>
              <a:defRPr/>
            </a:pPr>
            <a:r>
              <a:rPr lang="tr-TR" altLang="tr-TR" sz="1400" dirty="0"/>
              <a:t>Böylece söz konusu ilaçlar hem lipoprotein sentezini azaltmak ve hem de apo-B içeren lipoproteinlerin (başta </a:t>
            </a:r>
            <a:r>
              <a:rPr lang="en-US" altLang="tr-TR" sz="1400" dirty="0"/>
              <a:t> </a:t>
            </a:r>
            <a:r>
              <a:rPr lang="tr-TR" altLang="tr-TR" sz="1400" dirty="0"/>
              <a:t>terojenik </a:t>
            </a:r>
            <a:r>
              <a:rPr lang="en-US" altLang="tr-TR" sz="1400" dirty="0"/>
              <a:t>L</a:t>
            </a:r>
            <a:r>
              <a:rPr lang="tr-TR" altLang="tr-TR" sz="1400" dirty="0"/>
              <a:t>DL olmak üzere) karaciğer hücrelerine ve diğer hücrelere girişini ve orada yıkımını artırmak</a:t>
            </a:r>
            <a:r>
              <a:rPr lang="en-US" altLang="tr-TR" sz="1400" dirty="0"/>
              <a:t> </a:t>
            </a:r>
            <a:r>
              <a:rPr lang="tr-TR" altLang="tr-TR" sz="1400" dirty="0"/>
              <a:t>katabolizmasını) suretiyle </a:t>
            </a:r>
            <a:r>
              <a:rPr lang="tr-TR" altLang="tr-TR" sz="1400" dirty="0" err="1"/>
              <a:t>kolesterolemiyi</a:t>
            </a:r>
            <a:r>
              <a:rPr lang="tr-TR" altLang="tr-TR" sz="1400" dirty="0"/>
              <a:t> düşürürler. </a:t>
            </a:r>
          </a:p>
          <a:p>
            <a:pPr marL="285750" indent="-285750">
              <a:buFont typeface="Arial" panose="020B0604020202020204" pitchFamily="34" charset="0"/>
              <a:buChar char="•"/>
              <a:defRPr/>
            </a:pPr>
            <a:r>
              <a:rPr lang="tr-TR" altLang="tr-TR" sz="1400" dirty="0"/>
              <a:t>Öte yandan </a:t>
            </a:r>
            <a:r>
              <a:rPr lang="en-US" altLang="tr-TR" sz="1400" dirty="0"/>
              <a:t>L</a:t>
            </a:r>
            <a:r>
              <a:rPr lang="tr-TR" altLang="tr-TR" sz="1400" dirty="0"/>
              <a:t>DL (yüksek dansiteli lipoprotein) düzeyinde artma yaparlar. </a:t>
            </a:r>
            <a:endParaRPr lang="en-US" altLang="tr-TR" sz="1400" dirty="0"/>
          </a:p>
          <a:p>
            <a:pPr marL="285750" indent="-285750">
              <a:buFont typeface="Arial" panose="020B0604020202020204" pitchFamily="34" charset="0"/>
              <a:buChar char="•"/>
              <a:defRPr/>
            </a:pPr>
            <a:endParaRPr lang="en-US" altLang="tr-TR" sz="1400" dirty="0"/>
          </a:p>
          <a:p>
            <a:pPr>
              <a:defRPr/>
            </a:pPr>
            <a:endParaRPr lang="en-US" altLang="tr-TR" sz="1400" dirty="0"/>
          </a:p>
          <a:p>
            <a:pPr>
              <a:defRPr/>
            </a:pPr>
            <a:endParaRPr lang="en-US" altLang="tr-TR" sz="1400" dirty="0"/>
          </a:p>
          <a:p>
            <a:pPr>
              <a:defRPr/>
            </a:pPr>
            <a:endParaRPr lang="en-US" altLang="tr-TR" sz="1400" dirty="0"/>
          </a:p>
          <a:p>
            <a:pPr>
              <a:defRPr/>
            </a:pPr>
            <a:endParaRPr lang="en-US" altLang="tr-TR" sz="1400" dirty="0"/>
          </a:p>
          <a:p>
            <a:pPr>
              <a:defRPr/>
            </a:pPr>
            <a:endParaRPr lang="en-US" altLang="tr-TR" sz="1400" dirty="0"/>
          </a:p>
          <a:p>
            <a:pPr>
              <a:defRPr/>
            </a:pPr>
            <a:endParaRPr lang="en-US" altLang="tr-TR" sz="1400" dirty="0"/>
          </a:p>
          <a:p>
            <a:pPr>
              <a:defRPr/>
            </a:pPr>
            <a:endParaRPr lang="en-US" altLang="tr-TR" sz="1400" dirty="0"/>
          </a:p>
          <a:p>
            <a:pPr>
              <a:defRPr/>
            </a:pPr>
            <a:endParaRPr lang="en-US" altLang="tr-TR" sz="1400" dirty="0"/>
          </a:p>
          <a:p>
            <a:pPr>
              <a:defRPr/>
            </a:pPr>
            <a:endParaRPr lang="en-US" altLang="tr-TR" sz="1400" dirty="0"/>
          </a:p>
          <a:p>
            <a:pPr>
              <a:defRPr/>
            </a:pPr>
            <a:endParaRPr lang="en-US" altLang="tr-TR" sz="1400" dirty="0"/>
          </a:p>
          <a:p>
            <a:pPr>
              <a:defRPr/>
            </a:pPr>
            <a:endParaRPr lang="en-US" altLang="tr-TR" sz="1400" dirty="0"/>
          </a:p>
          <a:p>
            <a:pPr>
              <a:defRPr/>
            </a:pPr>
            <a:endParaRPr lang="en-US" altLang="tr-TR" sz="1400" dirty="0"/>
          </a:p>
          <a:p>
            <a:pPr>
              <a:defRPr/>
            </a:pPr>
            <a:endParaRPr lang="en-US" altLang="tr-TR" sz="1400" dirty="0"/>
          </a:p>
          <a:p>
            <a:pPr>
              <a:defRPr/>
            </a:pPr>
            <a:endParaRPr lang="tr-TR" altLang="tr-TR" sz="1400" dirty="0"/>
          </a:p>
          <a:p>
            <a:pPr>
              <a:lnSpc>
                <a:spcPct val="80000"/>
              </a:lnSpc>
              <a:defRPr/>
            </a:pPr>
            <a:endParaRPr lang="tr-TR" altLang="tr-TR" sz="1400" dirty="0"/>
          </a:p>
          <a:p>
            <a:pPr>
              <a:lnSpc>
                <a:spcPct val="80000"/>
              </a:lnSpc>
              <a:defRPr/>
            </a:pPr>
            <a:r>
              <a:rPr lang="en-US" sz="1400" dirty="0">
                <a:solidFill>
                  <a:srgbClr val="0070C0"/>
                </a:solidFill>
              </a:rPr>
              <a:t>As a result of this event, the decrease in cholesterol and lipoprotein levels in liver cells leads to an increase in the density of DDL receptors on the surface of these cells. (receptor up-regulation). </a:t>
            </a:r>
            <a:endParaRPr lang="tr-TR" sz="1400" dirty="0">
              <a:solidFill>
                <a:srgbClr val="0070C0"/>
              </a:solidFill>
            </a:endParaRPr>
          </a:p>
          <a:p>
            <a:pPr>
              <a:lnSpc>
                <a:spcPct val="80000"/>
              </a:lnSpc>
              <a:defRPr/>
            </a:pPr>
            <a:r>
              <a:rPr lang="en-US" sz="1400" dirty="0">
                <a:solidFill>
                  <a:srgbClr val="0070C0"/>
                </a:solidFill>
              </a:rPr>
              <a:t>Thus, these drugs reduce </a:t>
            </a:r>
            <a:r>
              <a:rPr lang="en-US" sz="1400" dirty="0" err="1">
                <a:solidFill>
                  <a:srgbClr val="0070C0"/>
                </a:solidFill>
              </a:rPr>
              <a:t>cholesterolemia</a:t>
            </a:r>
            <a:r>
              <a:rPr lang="en-US" sz="1400" dirty="0">
                <a:solidFill>
                  <a:srgbClr val="0070C0"/>
                </a:solidFill>
              </a:rPr>
              <a:t> both by reducing lipoprotein synthesis and by increasing (catabolism) the entry and destruction of </a:t>
            </a:r>
            <a:r>
              <a:rPr lang="en-US" sz="1400" dirty="0" err="1">
                <a:solidFill>
                  <a:srgbClr val="0070C0"/>
                </a:solidFill>
              </a:rPr>
              <a:t>apo</a:t>
            </a:r>
            <a:r>
              <a:rPr lang="en-US" sz="1400" dirty="0">
                <a:solidFill>
                  <a:srgbClr val="0070C0"/>
                </a:solidFill>
              </a:rPr>
              <a:t>-B containing lipoproteins (particularly </a:t>
            </a:r>
            <a:r>
              <a:rPr lang="en-US" sz="1400" dirty="0" err="1">
                <a:solidFill>
                  <a:srgbClr val="0070C0"/>
                </a:solidFill>
              </a:rPr>
              <a:t>atherogenic</a:t>
            </a:r>
            <a:r>
              <a:rPr lang="en-US" sz="1400" dirty="0">
                <a:solidFill>
                  <a:srgbClr val="0070C0"/>
                </a:solidFill>
              </a:rPr>
              <a:t> </a:t>
            </a:r>
            <a:r>
              <a:rPr lang="tr-TR" sz="1400" dirty="0">
                <a:solidFill>
                  <a:srgbClr val="0070C0"/>
                </a:solidFill>
              </a:rPr>
              <a:t>L</a:t>
            </a:r>
            <a:r>
              <a:rPr lang="en-US" sz="1400" dirty="0">
                <a:solidFill>
                  <a:srgbClr val="0070C0"/>
                </a:solidFill>
              </a:rPr>
              <a:t>DL) into liver cells and other cells. On the other hand, they increase YDL (high density lipoprotein) level.</a:t>
            </a:r>
            <a:endParaRPr lang="tr-TR" altLang="tr-TR" sz="1400" dirty="0">
              <a:solidFill>
                <a:srgbClr val="0070C0"/>
              </a:solidFill>
            </a:endParaRPr>
          </a:p>
        </p:txBody>
      </p:sp>
      <p:pic>
        <p:nvPicPr>
          <p:cNvPr id="2" name="f6UaZ61Jphg"/>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3575050" y="2349500"/>
            <a:ext cx="4565650"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6674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4" descr="Lipid-lowering medications: Statins | Osmo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2538" y="2636838"/>
            <a:ext cx="4997450"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2"/>
          <p:cNvSpPr>
            <a:spLocks noChangeArrowheads="1"/>
          </p:cNvSpPr>
          <p:nvPr/>
        </p:nvSpPr>
        <p:spPr bwMode="auto">
          <a:xfrm>
            <a:off x="1847850" y="5013325"/>
            <a:ext cx="8712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en-US" altLang="en-US" sz="1400">
                <a:solidFill>
                  <a:srgbClr val="212529"/>
                </a:solidFill>
                <a:latin typeface="Roboto"/>
              </a:rPr>
              <a:t>Beyond cholesterol lowering , recent studies indicate that some of the cholesterol-independent or "pleiotropic" effects of statins involve: </a:t>
            </a:r>
          </a:p>
          <a:p>
            <a:pPr>
              <a:buFont typeface="Arial" panose="020B0604020202020204" pitchFamily="34" charset="0"/>
              <a:buChar char="•"/>
            </a:pPr>
            <a:r>
              <a:rPr lang="en-US" altLang="en-US" sz="1400">
                <a:solidFill>
                  <a:srgbClr val="212529"/>
                </a:solidFill>
                <a:latin typeface="Roboto"/>
              </a:rPr>
              <a:t> improving endothelial function, </a:t>
            </a:r>
          </a:p>
          <a:p>
            <a:pPr>
              <a:buFont typeface="Arial" panose="020B0604020202020204" pitchFamily="34" charset="0"/>
              <a:buChar char="•"/>
            </a:pPr>
            <a:r>
              <a:rPr lang="en-US" altLang="en-US" sz="1400">
                <a:solidFill>
                  <a:srgbClr val="212529"/>
                </a:solidFill>
                <a:latin typeface="Roboto"/>
              </a:rPr>
              <a:t>enhancing the stability of atherosclerotic plaques, </a:t>
            </a:r>
          </a:p>
          <a:p>
            <a:pPr>
              <a:buFont typeface="Arial" panose="020B0604020202020204" pitchFamily="34" charset="0"/>
              <a:buChar char="•"/>
            </a:pPr>
            <a:r>
              <a:rPr lang="en-US" altLang="en-US" sz="1400">
                <a:solidFill>
                  <a:srgbClr val="212529"/>
                </a:solidFill>
                <a:latin typeface="Roboto"/>
              </a:rPr>
              <a:t>decreasing oxidative stress and inflammation, </a:t>
            </a:r>
          </a:p>
          <a:p>
            <a:pPr>
              <a:buFont typeface="Arial" panose="020B0604020202020204" pitchFamily="34" charset="0"/>
              <a:buChar char="•"/>
            </a:pPr>
            <a:r>
              <a:rPr lang="en-US" altLang="en-US" sz="1400">
                <a:solidFill>
                  <a:srgbClr val="212529"/>
                </a:solidFill>
                <a:latin typeface="Roboto"/>
              </a:rPr>
              <a:t> inhibiting the thrombogenic response. </a:t>
            </a:r>
          </a:p>
          <a:p>
            <a:pPr>
              <a:buFont typeface="Arial" panose="020B0604020202020204" pitchFamily="34" charset="0"/>
              <a:buChar char="•"/>
            </a:pPr>
            <a:r>
              <a:rPr lang="en-US" altLang="en-US" sz="1400">
                <a:solidFill>
                  <a:srgbClr val="212529"/>
                </a:solidFill>
                <a:latin typeface="Roboto"/>
              </a:rPr>
              <a:t>Furthermore, statins have beneficial extrahepatic effects on the immune system, 31 CNS, and bone.</a:t>
            </a:r>
            <a:endParaRPr lang="en-US" altLang="en-US" sz="1400"/>
          </a:p>
        </p:txBody>
      </p:sp>
      <p:sp>
        <p:nvSpPr>
          <p:cNvPr id="88068" name="Rectangle 4"/>
          <p:cNvSpPr>
            <a:spLocks noChangeArrowheads="1"/>
          </p:cNvSpPr>
          <p:nvPr/>
        </p:nvSpPr>
        <p:spPr bwMode="auto">
          <a:xfrm>
            <a:off x="1703388" y="515939"/>
            <a:ext cx="8413750" cy="14827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en-US" sz="1400">
                <a:solidFill>
                  <a:srgbClr val="202124"/>
                </a:solidFill>
                <a:latin typeface="inherit"/>
              </a:rPr>
              <a:t>Kolesterol d</a:t>
            </a:r>
            <a:r>
              <a:rPr lang="tr-TR" altLang="en-US" sz="1400">
                <a:solidFill>
                  <a:srgbClr val="202124"/>
                </a:solidFill>
              </a:rPr>
              <a:t>ü</a:t>
            </a:r>
            <a:r>
              <a:rPr lang="tr-TR" altLang="en-US" sz="1400">
                <a:solidFill>
                  <a:srgbClr val="202124"/>
                </a:solidFill>
                <a:latin typeface="inherit"/>
              </a:rPr>
              <a:t>ş</a:t>
            </a:r>
            <a:r>
              <a:rPr lang="tr-TR" altLang="en-US" sz="1400">
                <a:solidFill>
                  <a:srgbClr val="202124"/>
                </a:solidFill>
              </a:rPr>
              <a:t>ü</a:t>
            </a:r>
            <a:r>
              <a:rPr lang="tr-TR" altLang="en-US" sz="1400">
                <a:solidFill>
                  <a:srgbClr val="202124"/>
                </a:solidFill>
                <a:latin typeface="inherit"/>
              </a:rPr>
              <a:t>rmenin </a:t>
            </a:r>
            <a:r>
              <a:rPr lang="tr-TR" altLang="en-US" sz="1400">
                <a:solidFill>
                  <a:srgbClr val="202124"/>
                </a:solidFill>
              </a:rPr>
              <a:t>ö</a:t>
            </a:r>
            <a:r>
              <a:rPr lang="tr-TR" altLang="en-US" sz="1400">
                <a:solidFill>
                  <a:srgbClr val="202124"/>
                </a:solidFill>
                <a:latin typeface="inherit"/>
              </a:rPr>
              <a:t>tesinde, son araştırmalar, statinlerin kolesterolden bağımsız veya "pleiotropik" etkilerinin bazılarının şunları i</a:t>
            </a:r>
            <a:r>
              <a:rPr lang="tr-TR" altLang="en-US" sz="1400">
                <a:solidFill>
                  <a:srgbClr val="202124"/>
                </a:solidFill>
              </a:rPr>
              <a:t>ç</a:t>
            </a:r>
            <a:r>
              <a:rPr lang="tr-TR" altLang="en-US" sz="1400">
                <a:solidFill>
                  <a:srgbClr val="202124"/>
                </a:solidFill>
                <a:latin typeface="inherit"/>
              </a:rPr>
              <a:t>erdiğini g</a:t>
            </a:r>
            <a:r>
              <a:rPr lang="tr-TR" altLang="en-US" sz="1400">
                <a:solidFill>
                  <a:srgbClr val="202124"/>
                </a:solidFill>
              </a:rPr>
              <a:t>ö</a:t>
            </a:r>
            <a:r>
              <a:rPr lang="tr-TR" altLang="en-US" sz="1400">
                <a:solidFill>
                  <a:srgbClr val="202124"/>
                </a:solidFill>
                <a:latin typeface="inherit"/>
              </a:rPr>
              <a:t>stermektedir: </a:t>
            </a:r>
          </a:p>
          <a:p>
            <a:pPr>
              <a:buFont typeface="Arial" panose="020B0604020202020204" pitchFamily="34" charset="0"/>
              <a:buChar char="•"/>
            </a:pPr>
            <a:r>
              <a:rPr lang="tr-TR" altLang="en-US" sz="1400">
                <a:solidFill>
                  <a:srgbClr val="202124"/>
                </a:solidFill>
                <a:latin typeface="inherit"/>
              </a:rPr>
              <a:t>endotel fonksiyonunun iyileştirilmesi, </a:t>
            </a:r>
          </a:p>
          <a:p>
            <a:pPr>
              <a:buFont typeface="Arial" panose="020B0604020202020204" pitchFamily="34" charset="0"/>
              <a:buChar char="•"/>
            </a:pPr>
            <a:r>
              <a:rPr lang="tr-TR" altLang="en-US" sz="1400">
                <a:solidFill>
                  <a:srgbClr val="202124"/>
                </a:solidFill>
                <a:latin typeface="inherit"/>
              </a:rPr>
              <a:t>aterosklerotik plakların stabilitesini arttırmak,</a:t>
            </a:r>
          </a:p>
          <a:p>
            <a:pPr>
              <a:buFont typeface="Arial" panose="020B0604020202020204" pitchFamily="34" charset="0"/>
              <a:buChar char="•"/>
            </a:pPr>
            <a:r>
              <a:rPr lang="tr-TR" altLang="en-US" sz="1400">
                <a:solidFill>
                  <a:srgbClr val="202124"/>
                </a:solidFill>
                <a:latin typeface="inherit"/>
              </a:rPr>
              <a:t> oksidatif stres ve </a:t>
            </a:r>
          </a:p>
          <a:p>
            <a:pPr>
              <a:buFont typeface="Arial" panose="020B0604020202020204" pitchFamily="34" charset="0"/>
              <a:buChar char="•"/>
            </a:pPr>
            <a:r>
              <a:rPr lang="tr-TR" altLang="en-US" sz="1400">
                <a:solidFill>
                  <a:srgbClr val="202124"/>
                </a:solidFill>
                <a:latin typeface="inherit"/>
              </a:rPr>
              <a:t>inflamasyonu azaltmak, trombojenik yanıtı inhibe eder. </a:t>
            </a:r>
            <a:endParaRPr lang="en-US" altLang="en-US" sz="1400">
              <a:solidFill>
                <a:srgbClr val="202124"/>
              </a:solidFill>
              <a:latin typeface="inherit"/>
            </a:endParaRPr>
          </a:p>
          <a:p>
            <a:pPr>
              <a:buFont typeface="Arial" panose="020B0604020202020204" pitchFamily="34" charset="0"/>
              <a:buChar char="•"/>
            </a:pPr>
            <a:r>
              <a:rPr lang="tr-TR" altLang="en-US" sz="1400">
                <a:solidFill>
                  <a:srgbClr val="202124"/>
                </a:solidFill>
                <a:latin typeface="inherit"/>
              </a:rPr>
              <a:t>Ayrıca, statinlerin bağışıklık sistemi, CNS ve kemik </a:t>
            </a:r>
            <a:r>
              <a:rPr lang="tr-TR" altLang="en-US" sz="1400">
                <a:solidFill>
                  <a:srgbClr val="202124"/>
                </a:solidFill>
              </a:rPr>
              <a:t>ü</a:t>
            </a:r>
            <a:r>
              <a:rPr lang="tr-TR" altLang="en-US" sz="1400">
                <a:solidFill>
                  <a:srgbClr val="202124"/>
                </a:solidFill>
                <a:latin typeface="inherit"/>
              </a:rPr>
              <a:t>zerinde yararlı ekstrahepatik etkileri vardır.</a:t>
            </a:r>
            <a:r>
              <a:rPr lang="en-US" altLang="en-US" sz="1400"/>
              <a:t> </a:t>
            </a:r>
          </a:p>
        </p:txBody>
      </p:sp>
    </p:spTree>
    <p:extLst>
      <p:ext uri="{BB962C8B-B14F-4D97-AF65-F5344CB8AC3E}">
        <p14:creationId xmlns:p14="http://schemas.microsoft.com/office/powerpoint/2010/main" val="812097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5" descr="Image result for simvastat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1" y="4221164"/>
            <a:ext cx="3070225"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7"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1" y="4149726"/>
            <a:ext cx="2911475"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1920876" y="620714"/>
            <a:ext cx="8767763" cy="25860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tr-TR" altLang="tr-TR" dirty="0"/>
              <a:t>Penicillium citrinum’dan elde edilen </a:t>
            </a:r>
            <a:r>
              <a:rPr lang="tr-TR" altLang="tr-TR" dirty="0">
                <a:solidFill>
                  <a:srgbClr val="1FF10F"/>
                </a:solidFill>
              </a:rPr>
              <a:t>MEVASTATİN</a:t>
            </a:r>
            <a:r>
              <a:rPr lang="tr-TR" altLang="tr-TR" dirty="0"/>
              <a:t>, </a:t>
            </a:r>
          </a:p>
          <a:p>
            <a:pPr>
              <a:defRPr/>
            </a:pPr>
            <a:r>
              <a:rPr lang="tr-TR" altLang="tr-TR" dirty="0" err="1"/>
              <a:t>Aspergillus</a:t>
            </a:r>
            <a:r>
              <a:rPr lang="tr-TR" altLang="tr-TR" dirty="0"/>
              <a:t> </a:t>
            </a:r>
            <a:r>
              <a:rPr lang="tr-TR" altLang="tr-TR" dirty="0" err="1"/>
              <a:t>terreus’tan</a:t>
            </a:r>
            <a:r>
              <a:rPr lang="tr-TR" altLang="tr-TR" dirty="0"/>
              <a:t> elde edilen</a:t>
            </a:r>
          </a:p>
          <a:p>
            <a:pPr>
              <a:defRPr/>
            </a:pPr>
            <a:r>
              <a:rPr lang="tr-TR" altLang="tr-TR" dirty="0">
                <a:solidFill>
                  <a:srgbClr val="FF66CC"/>
                </a:solidFill>
              </a:rPr>
              <a:t>LOVASTATİN</a:t>
            </a:r>
            <a:r>
              <a:rPr lang="tr-TR" altLang="tr-TR" dirty="0"/>
              <a:t>, </a:t>
            </a:r>
          </a:p>
          <a:p>
            <a:pPr>
              <a:defRPr/>
            </a:pPr>
            <a:r>
              <a:rPr lang="tr-TR" altLang="tr-TR" dirty="0" err="1"/>
              <a:t>Nocardia</a:t>
            </a:r>
            <a:r>
              <a:rPr lang="tr-TR" altLang="tr-TR" dirty="0"/>
              <a:t> </a:t>
            </a:r>
            <a:r>
              <a:rPr lang="tr-TR" altLang="tr-TR" dirty="0" err="1"/>
              <a:t>autotrophica’dan</a:t>
            </a:r>
            <a:r>
              <a:rPr lang="tr-TR" altLang="tr-TR" dirty="0"/>
              <a:t> elde edilen, </a:t>
            </a:r>
          </a:p>
          <a:p>
            <a:pPr>
              <a:defRPr/>
            </a:pPr>
            <a:r>
              <a:rPr lang="tr-TR" altLang="tr-TR" dirty="0">
                <a:solidFill>
                  <a:schemeClr val="accent2"/>
                </a:solidFill>
              </a:rPr>
              <a:t>SİMVASTATİN</a:t>
            </a:r>
            <a:r>
              <a:rPr lang="tr-TR" altLang="tr-TR" dirty="0"/>
              <a:t> </a:t>
            </a:r>
            <a:r>
              <a:rPr lang="tr-TR" altLang="tr-TR" dirty="0" err="1"/>
              <a:t>fungal</a:t>
            </a:r>
            <a:r>
              <a:rPr lang="tr-TR" altLang="tr-TR" dirty="0"/>
              <a:t> kaynaklı doğal maddelerdir.</a:t>
            </a:r>
          </a:p>
          <a:p>
            <a:pPr>
              <a:defRPr/>
            </a:pPr>
            <a:endParaRPr lang="tr-TR" altLang="tr-TR" dirty="0"/>
          </a:p>
          <a:p>
            <a:pPr>
              <a:defRPr/>
            </a:pPr>
            <a:r>
              <a:rPr lang="tr-TR" dirty="0">
                <a:solidFill>
                  <a:srgbClr val="0070C0"/>
                </a:solidFill>
              </a:rPr>
              <a:t>MEVASTASTINE obtained from Penicillium citrinum, </a:t>
            </a:r>
            <a:endParaRPr lang="en-US" dirty="0">
              <a:solidFill>
                <a:srgbClr val="0070C0"/>
              </a:solidFill>
            </a:endParaRPr>
          </a:p>
          <a:p>
            <a:pPr>
              <a:defRPr/>
            </a:pPr>
            <a:r>
              <a:rPr lang="tr-TR" dirty="0">
                <a:solidFill>
                  <a:srgbClr val="0070C0"/>
                </a:solidFill>
              </a:rPr>
              <a:t>Aspergillus terreus Lovastatin, </a:t>
            </a:r>
            <a:endParaRPr lang="en-US" dirty="0">
              <a:solidFill>
                <a:srgbClr val="0070C0"/>
              </a:solidFill>
            </a:endParaRPr>
          </a:p>
          <a:p>
            <a:pPr>
              <a:defRPr/>
            </a:pPr>
            <a:r>
              <a:rPr lang="tr-TR" dirty="0">
                <a:solidFill>
                  <a:srgbClr val="0070C0"/>
                </a:solidFill>
              </a:rPr>
              <a:t>Nocardia autotrophica, Simvastatin is a natural substance of fungal origin.</a:t>
            </a:r>
            <a:endParaRPr lang="tr-TR" altLang="tr-TR" dirty="0">
              <a:solidFill>
                <a:srgbClr val="0070C0"/>
              </a:solidFill>
            </a:endParaRPr>
          </a:p>
        </p:txBody>
      </p:sp>
    </p:spTree>
    <p:extLst>
      <p:ext uri="{BB962C8B-B14F-4D97-AF65-F5344CB8AC3E}">
        <p14:creationId xmlns:p14="http://schemas.microsoft.com/office/powerpoint/2010/main" val="1767453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
          <p:cNvSpPr>
            <a:spLocks noChangeArrowheads="1"/>
          </p:cNvSpPr>
          <p:nvPr/>
        </p:nvSpPr>
        <p:spPr bwMode="auto">
          <a:xfrm>
            <a:off x="1774826" y="5157788"/>
            <a:ext cx="84248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a:solidFill>
                  <a:srgbClr val="202122"/>
                </a:solidFill>
                <a:latin typeface="Arial" panose="020B0604020202020204" pitchFamily="34" charset="0"/>
              </a:rPr>
              <a:t> Mevastatin acts to lowers hepatic production of cholesterol by competitively inhibiting HMG-CoA reductase, the enzyme that catalyzes the rate-limiting step in the cholesterol biosynthesis pathway via the mevalonic acid pathway. When hepatic cholesterol levels are decreased it causes an increased uptake of low density lipoprotein (LDL) cholesterol and reduces cholesterol levels in the circulation.</a:t>
            </a:r>
            <a:r>
              <a:rPr lang="en-US" altLang="en-US" sz="1400" baseline="30000">
                <a:solidFill>
                  <a:srgbClr val="0645AD"/>
                </a:solidFill>
                <a:latin typeface="Arial" panose="020B0604020202020204" pitchFamily="34" charset="0"/>
                <a:hlinkClick r:id="rId2"/>
              </a:rPr>
              <a:t>[8]</a:t>
            </a:r>
            <a:r>
              <a:rPr lang="en-US" altLang="en-US" sz="1400">
                <a:solidFill>
                  <a:srgbClr val="202122"/>
                </a:solidFill>
                <a:latin typeface="Arial" panose="020B0604020202020204" pitchFamily="34" charset="0"/>
              </a:rPr>
              <a:t> It has also been shown that mevastatin upregulates </a:t>
            </a:r>
            <a:r>
              <a:rPr lang="en-US" altLang="en-US" sz="1400">
                <a:solidFill>
                  <a:srgbClr val="0645AD"/>
                </a:solidFill>
                <a:latin typeface="Arial" panose="020B0604020202020204" pitchFamily="34" charset="0"/>
                <a:hlinkClick r:id="rId3" tooltip="Endothelial NOS"/>
              </a:rPr>
              <a:t>endothelial nitric oxide synthase</a:t>
            </a:r>
            <a:r>
              <a:rPr lang="en-US" altLang="en-US" sz="1400">
                <a:solidFill>
                  <a:srgbClr val="202122"/>
                </a:solidFill>
                <a:latin typeface="Arial" panose="020B0604020202020204" pitchFamily="34" charset="0"/>
              </a:rPr>
              <a:t> (eNOS) in mice, which is essential for maintaining a healthy cardiovascular system.</a:t>
            </a:r>
            <a:r>
              <a:rPr lang="en-US" altLang="en-US" sz="1400" baseline="30000">
                <a:solidFill>
                  <a:srgbClr val="0645AD"/>
                </a:solidFill>
                <a:latin typeface="Arial" panose="020B0604020202020204" pitchFamily="34" charset="0"/>
                <a:hlinkClick r:id="rId4"/>
              </a:rPr>
              <a:t>[9]</a:t>
            </a:r>
            <a:endParaRPr lang="en-US" altLang="en-US" sz="1400"/>
          </a:p>
        </p:txBody>
      </p:sp>
      <p:sp>
        <p:nvSpPr>
          <p:cNvPr id="90115" name="Rectangle 1"/>
          <p:cNvSpPr>
            <a:spLocks noChangeArrowheads="1"/>
          </p:cNvSpPr>
          <p:nvPr/>
        </p:nvSpPr>
        <p:spPr bwMode="auto">
          <a:xfrm>
            <a:off x="1774825" y="152401"/>
            <a:ext cx="8281988" cy="1482725"/>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en-US" sz="1400" b="1">
                <a:solidFill>
                  <a:srgbClr val="FF0000"/>
                </a:solidFill>
                <a:latin typeface="inherit"/>
              </a:rPr>
              <a:t>Mevastatin,</a:t>
            </a:r>
            <a:r>
              <a:rPr lang="tr-TR" altLang="en-US" sz="1400">
                <a:solidFill>
                  <a:srgbClr val="202124"/>
                </a:solidFill>
                <a:latin typeface="inherit"/>
              </a:rPr>
              <a:t> mevalonik asit yolu yoluyla kolesterol biyosentezi yolunda hız sınırlayıcı adımı katalize eden enzim olan HMG-CoA red</a:t>
            </a:r>
            <a:r>
              <a:rPr lang="tr-TR" altLang="en-US" sz="1400">
                <a:solidFill>
                  <a:srgbClr val="202124"/>
                </a:solidFill>
              </a:rPr>
              <a:t>ü</a:t>
            </a:r>
            <a:r>
              <a:rPr lang="tr-TR" altLang="en-US" sz="1400">
                <a:solidFill>
                  <a:srgbClr val="202124"/>
                </a:solidFill>
                <a:latin typeface="inherit"/>
              </a:rPr>
              <a:t>ktazını </a:t>
            </a:r>
            <a:r>
              <a:rPr lang="en-US" altLang="en-US" sz="1400">
                <a:solidFill>
                  <a:srgbClr val="202124"/>
                </a:solidFill>
                <a:latin typeface="inherit"/>
              </a:rPr>
              <a:t>yarısmalı</a:t>
            </a:r>
            <a:r>
              <a:rPr lang="tr-TR" altLang="en-US" sz="1400">
                <a:solidFill>
                  <a:srgbClr val="202124"/>
                </a:solidFill>
                <a:latin typeface="inherit"/>
              </a:rPr>
              <a:t> bir şekilde inhibe ederek hepatik kolesterol </a:t>
            </a:r>
            <a:r>
              <a:rPr lang="tr-TR" altLang="en-US" sz="1400">
                <a:solidFill>
                  <a:srgbClr val="202124"/>
                </a:solidFill>
              </a:rPr>
              <a:t>ü</a:t>
            </a:r>
            <a:r>
              <a:rPr lang="tr-TR" altLang="en-US" sz="1400">
                <a:solidFill>
                  <a:srgbClr val="202124"/>
                </a:solidFill>
                <a:latin typeface="inherit"/>
              </a:rPr>
              <a:t>retimini d</a:t>
            </a:r>
            <a:r>
              <a:rPr lang="tr-TR" altLang="en-US" sz="1400">
                <a:solidFill>
                  <a:srgbClr val="202124"/>
                </a:solidFill>
              </a:rPr>
              <a:t>ü</a:t>
            </a:r>
            <a:r>
              <a:rPr lang="tr-TR" altLang="en-US" sz="1400">
                <a:solidFill>
                  <a:srgbClr val="202124"/>
                </a:solidFill>
                <a:latin typeface="inherit"/>
              </a:rPr>
              <a:t>ş</a:t>
            </a:r>
            <a:r>
              <a:rPr lang="tr-TR" altLang="en-US" sz="1400">
                <a:solidFill>
                  <a:srgbClr val="202124"/>
                </a:solidFill>
              </a:rPr>
              <a:t>ü</a:t>
            </a:r>
            <a:r>
              <a:rPr lang="tr-TR" altLang="en-US" sz="1400">
                <a:solidFill>
                  <a:srgbClr val="202124"/>
                </a:solidFill>
                <a:latin typeface="inherit"/>
              </a:rPr>
              <a:t>r</a:t>
            </a:r>
            <a:r>
              <a:rPr lang="tr-TR" altLang="en-US" sz="1400">
                <a:solidFill>
                  <a:srgbClr val="202124"/>
                </a:solidFill>
              </a:rPr>
              <a:t>ü</a:t>
            </a:r>
            <a:r>
              <a:rPr lang="tr-TR" altLang="en-US" sz="1400">
                <a:solidFill>
                  <a:srgbClr val="202124"/>
                </a:solidFill>
                <a:latin typeface="inherit"/>
              </a:rPr>
              <a:t>r. </a:t>
            </a:r>
            <a:endParaRPr lang="en-US" altLang="en-US" sz="1400">
              <a:solidFill>
                <a:srgbClr val="202124"/>
              </a:solidFill>
              <a:latin typeface="inherit"/>
            </a:endParaRPr>
          </a:p>
          <a:p>
            <a:pPr>
              <a:buFont typeface="Arial" panose="020B0604020202020204" pitchFamily="34" charset="0"/>
              <a:buChar char="•"/>
            </a:pPr>
            <a:r>
              <a:rPr lang="tr-TR" altLang="en-US" sz="1400">
                <a:solidFill>
                  <a:srgbClr val="202124"/>
                </a:solidFill>
                <a:latin typeface="inherit"/>
              </a:rPr>
              <a:t>Hepatik kolesterol seviyeleri d</a:t>
            </a:r>
            <a:r>
              <a:rPr lang="tr-TR" altLang="en-US" sz="1400">
                <a:solidFill>
                  <a:srgbClr val="202124"/>
                </a:solidFill>
              </a:rPr>
              <a:t>ü</a:t>
            </a:r>
            <a:r>
              <a:rPr lang="tr-TR" altLang="en-US" sz="1400">
                <a:solidFill>
                  <a:srgbClr val="202124"/>
                </a:solidFill>
                <a:latin typeface="inherit"/>
              </a:rPr>
              <a:t>şt</a:t>
            </a:r>
            <a:r>
              <a:rPr lang="tr-TR" altLang="en-US" sz="1400">
                <a:solidFill>
                  <a:srgbClr val="202124"/>
                </a:solidFill>
              </a:rPr>
              <a:t>ü</a:t>
            </a:r>
            <a:r>
              <a:rPr lang="tr-TR" altLang="en-US" sz="1400">
                <a:solidFill>
                  <a:srgbClr val="202124"/>
                </a:solidFill>
                <a:latin typeface="inherit"/>
              </a:rPr>
              <a:t>ğ</a:t>
            </a:r>
            <a:r>
              <a:rPr lang="tr-TR" altLang="en-US" sz="1400">
                <a:solidFill>
                  <a:srgbClr val="202124"/>
                </a:solidFill>
              </a:rPr>
              <a:t>ü</a:t>
            </a:r>
            <a:r>
              <a:rPr lang="tr-TR" altLang="en-US" sz="1400">
                <a:solidFill>
                  <a:srgbClr val="202124"/>
                </a:solidFill>
                <a:latin typeface="inherit"/>
              </a:rPr>
              <a:t>nde, d</a:t>
            </a:r>
            <a:r>
              <a:rPr lang="tr-TR" altLang="en-US" sz="1400">
                <a:solidFill>
                  <a:srgbClr val="202124"/>
                </a:solidFill>
              </a:rPr>
              <a:t>ü</a:t>
            </a:r>
            <a:r>
              <a:rPr lang="tr-TR" altLang="en-US" sz="1400">
                <a:solidFill>
                  <a:srgbClr val="202124"/>
                </a:solidFill>
                <a:latin typeface="inherit"/>
              </a:rPr>
              <a:t>ş</a:t>
            </a:r>
            <a:r>
              <a:rPr lang="tr-TR" altLang="en-US" sz="1400">
                <a:solidFill>
                  <a:srgbClr val="202124"/>
                </a:solidFill>
              </a:rPr>
              <a:t>ü</a:t>
            </a:r>
            <a:r>
              <a:rPr lang="tr-TR" altLang="en-US" sz="1400">
                <a:solidFill>
                  <a:srgbClr val="202124"/>
                </a:solidFill>
                <a:latin typeface="inherit"/>
              </a:rPr>
              <a:t>k yoğunluklu lipoprotein (LDL) kolesterol alımının artmasına neden olur ve dolaşımdaki kolesterol seviyelerini d</a:t>
            </a:r>
            <a:r>
              <a:rPr lang="tr-TR" altLang="en-US" sz="1400">
                <a:solidFill>
                  <a:srgbClr val="202124"/>
                </a:solidFill>
              </a:rPr>
              <a:t>ü</a:t>
            </a:r>
            <a:r>
              <a:rPr lang="tr-TR" altLang="en-US" sz="1400">
                <a:solidFill>
                  <a:srgbClr val="202124"/>
                </a:solidFill>
                <a:latin typeface="inherit"/>
              </a:rPr>
              <a:t>ş</a:t>
            </a:r>
            <a:r>
              <a:rPr lang="tr-TR" altLang="en-US" sz="1400">
                <a:solidFill>
                  <a:srgbClr val="202124"/>
                </a:solidFill>
              </a:rPr>
              <a:t>ü</a:t>
            </a:r>
            <a:r>
              <a:rPr lang="tr-TR" altLang="en-US" sz="1400">
                <a:solidFill>
                  <a:srgbClr val="202124"/>
                </a:solidFill>
                <a:latin typeface="inherit"/>
              </a:rPr>
              <a:t>r</a:t>
            </a:r>
            <a:r>
              <a:rPr lang="tr-TR" altLang="en-US" sz="1400">
                <a:solidFill>
                  <a:srgbClr val="202124"/>
                </a:solidFill>
              </a:rPr>
              <a:t>ü</a:t>
            </a:r>
            <a:r>
              <a:rPr lang="tr-TR" altLang="en-US" sz="1400">
                <a:solidFill>
                  <a:srgbClr val="202124"/>
                </a:solidFill>
                <a:latin typeface="inherit"/>
              </a:rPr>
              <a:t>r. </a:t>
            </a:r>
            <a:endParaRPr lang="en-US" altLang="en-US" sz="1400">
              <a:solidFill>
                <a:srgbClr val="202124"/>
              </a:solidFill>
              <a:latin typeface="inherit"/>
            </a:endParaRPr>
          </a:p>
          <a:p>
            <a:pPr>
              <a:buFont typeface="Arial" panose="020B0604020202020204" pitchFamily="34" charset="0"/>
              <a:buChar char="•"/>
            </a:pPr>
            <a:r>
              <a:rPr lang="tr-TR" altLang="en-US" sz="1400">
                <a:solidFill>
                  <a:srgbClr val="202124"/>
                </a:solidFill>
                <a:latin typeface="inherit"/>
              </a:rPr>
              <a:t>Ayrıca mevastatinin, farelerde sağlıklı bir kardiyovask</a:t>
            </a:r>
            <a:r>
              <a:rPr lang="tr-TR" altLang="en-US" sz="1400">
                <a:solidFill>
                  <a:srgbClr val="202124"/>
                </a:solidFill>
              </a:rPr>
              <a:t>ü</a:t>
            </a:r>
            <a:r>
              <a:rPr lang="tr-TR" altLang="en-US" sz="1400">
                <a:solidFill>
                  <a:srgbClr val="202124"/>
                </a:solidFill>
                <a:latin typeface="inherit"/>
              </a:rPr>
              <a:t>ler sistemi s</a:t>
            </a:r>
            <a:r>
              <a:rPr lang="tr-TR" altLang="en-US" sz="1400">
                <a:solidFill>
                  <a:srgbClr val="202124"/>
                </a:solidFill>
              </a:rPr>
              <a:t>ü</a:t>
            </a:r>
            <a:r>
              <a:rPr lang="tr-TR" altLang="en-US" sz="1400">
                <a:solidFill>
                  <a:srgbClr val="202124"/>
                </a:solidFill>
                <a:latin typeface="inherit"/>
              </a:rPr>
              <a:t>rd</a:t>
            </a:r>
            <a:r>
              <a:rPr lang="tr-TR" altLang="en-US" sz="1400">
                <a:solidFill>
                  <a:srgbClr val="202124"/>
                </a:solidFill>
              </a:rPr>
              <a:t>ü</a:t>
            </a:r>
            <a:r>
              <a:rPr lang="tr-TR" altLang="en-US" sz="1400">
                <a:solidFill>
                  <a:srgbClr val="202124"/>
                </a:solidFill>
                <a:latin typeface="inherit"/>
              </a:rPr>
              <a:t>rmek i</a:t>
            </a:r>
            <a:r>
              <a:rPr lang="tr-TR" altLang="en-US" sz="1400">
                <a:solidFill>
                  <a:srgbClr val="202124"/>
                </a:solidFill>
              </a:rPr>
              <a:t>ç</a:t>
            </a:r>
            <a:r>
              <a:rPr lang="tr-TR" altLang="en-US" sz="1400">
                <a:solidFill>
                  <a:srgbClr val="202124"/>
                </a:solidFill>
                <a:latin typeface="inherit"/>
              </a:rPr>
              <a:t>in gerekli olan endotelyal nitrik oksit sentazını (eNOS) yukarı reg</a:t>
            </a:r>
            <a:r>
              <a:rPr lang="tr-TR" altLang="en-US" sz="1400">
                <a:solidFill>
                  <a:srgbClr val="202124"/>
                </a:solidFill>
              </a:rPr>
              <a:t>ü</a:t>
            </a:r>
            <a:r>
              <a:rPr lang="tr-TR" altLang="en-US" sz="1400">
                <a:solidFill>
                  <a:srgbClr val="202124"/>
                </a:solidFill>
                <a:latin typeface="inherit"/>
              </a:rPr>
              <a:t>le ettiği de g</a:t>
            </a:r>
            <a:r>
              <a:rPr lang="tr-TR" altLang="en-US" sz="1400">
                <a:solidFill>
                  <a:srgbClr val="202124"/>
                </a:solidFill>
              </a:rPr>
              <a:t>ö</a:t>
            </a:r>
            <a:r>
              <a:rPr lang="tr-TR" altLang="en-US" sz="1400">
                <a:solidFill>
                  <a:srgbClr val="202124"/>
                </a:solidFill>
                <a:latin typeface="inherit"/>
              </a:rPr>
              <a:t>sterilmiştir.</a:t>
            </a:r>
            <a:r>
              <a:rPr lang="en-US" altLang="en-US" sz="1400"/>
              <a:t> </a:t>
            </a:r>
          </a:p>
        </p:txBody>
      </p:sp>
      <p:pic>
        <p:nvPicPr>
          <p:cNvPr id="90116"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76575" y="2028825"/>
            <a:ext cx="60388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2140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Atherosclerosis - Physio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614" y="404814"/>
            <a:ext cx="5826125" cy="601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13316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ChangeArrowheads="1"/>
          </p:cNvSpPr>
          <p:nvPr/>
        </p:nvSpPr>
        <p:spPr bwMode="auto">
          <a:xfrm>
            <a:off x="7642225" y="4778375"/>
            <a:ext cx="1163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tr-TR" altLang="en-US" b="1">
                <a:solidFill>
                  <a:srgbClr val="FF0000"/>
                </a:solidFill>
              </a:rPr>
              <a:t>Lovastatin</a:t>
            </a:r>
            <a:endParaRPr lang="en-US" altLang="en-US" b="1">
              <a:solidFill>
                <a:srgbClr val="FF0000"/>
              </a:solidFill>
            </a:endParaRPr>
          </a:p>
        </p:txBody>
      </p:sp>
      <p:sp>
        <p:nvSpPr>
          <p:cNvPr id="3" name="Rectangle 2"/>
          <p:cNvSpPr/>
          <p:nvPr/>
        </p:nvSpPr>
        <p:spPr>
          <a:xfrm>
            <a:off x="1811339" y="485775"/>
            <a:ext cx="8893175" cy="2032000"/>
          </a:xfrm>
          <a:prstGeom prst="rect">
            <a:avLst/>
          </a:prstGeom>
        </p:spPr>
        <p:txBody>
          <a:bodyPr>
            <a:spAutoFit/>
          </a:bodyPr>
          <a:lstStyle/>
          <a:p>
            <a:pPr marL="285750" indent="-285750">
              <a:buFont typeface="Arial" panose="020B0604020202020204" pitchFamily="34" charset="0"/>
              <a:buChar char="•"/>
              <a:defRPr/>
            </a:pPr>
            <a:r>
              <a:rPr lang="en-US" sz="1400" b="1" dirty="0">
                <a:solidFill>
                  <a:srgbClr val="202122"/>
                </a:solidFill>
              </a:rPr>
              <a:t>Lovastatin</a:t>
            </a:r>
            <a:r>
              <a:rPr lang="en-US" sz="1400" dirty="0">
                <a:solidFill>
                  <a:srgbClr val="202122"/>
                </a:solidFill>
              </a:rPr>
              <a:t>, </a:t>
            </a:r>
            <a:r>
              <a:rPr lang="en-US" sz="1400" dirty="0">
                <a:solidFill>
                  <a:srgbClr val="0645AD"/>
                </a:solidFill>
                <a:hlinkClick r:id="rId2" tooltip="Statin"/>
              </a:rPr>
              <a:t>statin</a:t>
            </a:r>
            <a:r>
              <a:rPr lang="en-US" sz="1400" dirty="0">
                <a:solidFill>
                  <a:srgbClr val="202122"/>
                </a:solidFill>
              </a:rPr>
              <a:t> </a:t>
            </a:r>
            <a:r>
              <a:rPr lang="en-US" sz="1400" dirty="0" err="1">
                <a:solidFill>
                  <a:srgbClr val="202122"/>
                </a:solidFill>
              </a:rPr>
              <a:t>grubuna</a:t>
            </a:r>
            <a:r>
              <a:rPr lang="en-US" sz="1400" dirty="0">
                <a:solidFill>
                  <a:srgbClr val="202122"/>
                </a:solidFill>
              </a:rPr>
              <a:t> </a:t>
            </a:r>
            <a:r>
              <a:rPr lang="en-US" sz="1400" dirty="0" err="1">
                <a:solidFill>
                  <a:srgbClr val="202122"/>
                </a:solidFill>
              </a:rPr>
              <a:t>dahil</a:t>
            </a:r>
            <a:r>
              <a:rPr lang="en-US" sz="1400" dirty="0">
                <a:solidFill>
                  <a:srgbClr val="202122"/>
                </a:solidFill>
              </a:rPr>
              <a:t> </a:t>
            </a:r>
            <a:r>
              <a:rPr lang="en-US" sz="1400" dirty="0" err="1">
                <a:solidFill>
                  <a:srgbClr val="202122"/>
                </a:solidFill>
              </a:rPr>
              <a:t>olan</a:t>
            </a:r>
            <a:r>
              <a:rPr lang="en-US" sz="1400" dirty="0">
                <a:solidFill>
                  <a:srgbClr val="202122"/>
                </a:solidFill>
              </a:rPr>
              <a:t> </a:t>
            </a:r>
            <a:r>
              <a:rPr lang="en-US" sz="1400" dirty="0" err="1">
                <a:solidFill>
                  <a:srgbClr val="202122"/>
                </a:solidFill>
              </a:rPr>
              <a:t>bir</a:t>
            </a:r>
            <a:r>
              <a:rPr lang="en-US" sz="1400" dirty="0">
                <a:solidFill>
                  <a:srgbClr val="202122"/>
                </a:solidFill>
              </a:rPr>
              <a:t> </a:t>
            </a:r>
            <a:r>
              <a:rPr lang="en-US" sz="1400" dirty="0" err="1">
                <a:solidFill>
                  <a:srgbClr val="202122"/>
                </a:solidFill>
              </a:rPr>
              <a:t>maddedir</a:t>
            </a:r>
            <a:r>
              <a:rPr lang="en-US" sz="1400" dirty="0">
                <a:solidFill>
                  <a:srgbClr val="202122"/>
                </a:solidFill>
              </a:rPr>
              <a:t>. </a:t>
            </a:r>
            <a:r>
              <a:rPr lang="tr-TR" altLang="tr-TR" sz="1400" dirty="0" err="1"/>
              <a:t>Statin</a:t>
            </a:r>
            <a:r>
              <a:rPr lang="tr-TR" altLang="tr-TR" sz="1400" dirty="0"/>
              <a:t> türev ilaçların prototipidir. </a:t>
            </a:r>
            <a:endParaRPr lang="tr-TR" sz="1400" dirty="0">
              <a:solidFill>
                <a:srgbClr val="202122"/>
              </a:solidFill>
            </a:endParaRPr>
          </a:p>
          <a:p>
            <a:pPr marL="285750" indent="-285750">
              <a:buFont typeface="Arial" panose="020B0604020202020204" pitchFamily="34" charset="0"/>
              <a:buChar char="•"/>
              <a:defRPr/>
            </a:pPr>
            <a:r>
              <a:rPr lang="en-US" sz="1400" dirty="0" err="1">
                <a:solidFill>
                  <a:srgbClr val="202122"/>
                </a:solidFill>
              </a:rPr>
              <a:t>Diyet</a:t>
            </a:r>
            <a:r>
              <a:rPr lang="en-US" sz="1400" dirty="0">
                <a:solidFill>
                  <a:srgbClr val="202122"/>
                </a:solidFill>
              </a:rPr>
              <a:t> </a:t>
            </a:r>
            <a:r>
              <a:rPr lang="en-US" sz="1400" dirty="0" err="1">
                <a:solidFill>
                  <a:srgbClr val="202122"/>
                </a:solidFill>
              </a:rPr>
              <a:t>yolu</a:t>
            </a:r>
            <a:r>
              <a:rPr lang="en-US" sz="1400" dirty="0">
                <a:solidFill>
                  <a:srgbClr val="202122"/>
                </a:solidFill>
              </a:rPr>
              <a:t> </a:t>
            </a:r>
            <a:r>
              <a:rPr lang="en-US" sz="1400" dirty="0" err="1">
                <a:solidFill>
                  <a:srgbClr val="202122"/>
                </a:solidFill>
              </a:rPr>
              <a:t>ile</a:t>
            </a:r>
            <a:r>
              <a:rPr lang="en-US" sz="1400" dirty="0">
                <a:solidFill>
                  <a:srgbClr val="202122"/>
                </a:solidFill>
              </a:rPr>
              <a:t> </a:t>
            </a:r>
            <a:r>
              <a:rPr lang="en-US" sz="1400" dirty="0" err="1">
                <a:solidFill>
                  <a:srgbClr val="202122"/>
                </a:solidFill>
              </a:rPr>
              <a:t>vücuda</a:t>
            </a:r>
            <a:r>
              <a:rPr lang="en-US" sz="1400" dirty="0">
                <a:solidFill>
                  <a:srgbClr val="202122"/>
                </a:solidFill>
              </a:rPr>
              <a:t> </a:t>
            </a:r>
            <a:r>
              <a:rPr lang="en-US" sz="1400" dirty="0" err="1">
                <a:solidFill>
                  <a:srgbClr val="202122"/>
                </a:solidFill>
              </a:rPr>
              <a:t>alınan</a:t>
            </a:r>
            <a:r>
              <a:rPr lang="en-US" sz="1400" dirty="0">
                <a:solidFill>
                  <a:srgbClr val="202122"/>
                </a:solidFill>
              </a:rPr>
              <a:t> </a:t>
            </a:r>
            <a:r>
              <a:rPr lang="en-US" sz="1400" dirty="0" err="1">
                <a:solidFill>
                  <a:srgbClr val="202122"/>
                </a:solidFill>
              </a:rPr>
              <a:t>bu</a:t>
            </a:r>
            <a:r>
              <a:rPr lang="en-US" sz="1400" dirty="0">
                <a:solidFill>
                  <a:srgbClr val="202122"/>
                </a:solidFill>
              </a:rPr>
              <a:t> </a:t>
            </a:r>
            <a:r>
              <a:rPr lang="en-US" sz="1400" dirty="0" err="1">
                <a:solidFill>
                  <a:srgbClr val="202122"/>
                </a:solidFill>
              </a:rPr>
              <a:t>madde</a:t>
            </a:r>
            <a:r>
              <a:rPr lang="en-US" sz="1400" dirty="0">
                <a:solidFill>
                  <a:srgbClr val="202122"/>
                </a:solidFill>
              </a:rPr>
              <a:t>, </a:t>
            </a:r>
            <a:r>
              <a:rPr lang="en-US" sz="1400" dirty="0" err="1">
                <a:solidFill>
                  <a:srgbClr val="202122"/>
                </a:solidFill>
              </a:rPr>
              <a:t>kolesterolün</a:t>
            </a:r>
            <a:r>
              <a:rPr lang="en-US" sz="1400" dirty="0">
                <a:solidFill>
                  <a:srgbClr val="202122"/>
                </a:solidFill>
              </a:rPr>
              <a:t> </a:t>
            </a:r>
            <a:r>
              <a:rPr lang="en-US" sz="1400" dirty="0" err="1">
                <a:solidFill>
                  <a:srgbClr val="202122"/>
                </a:solidFill>
              </a:rPr>
              <a:t>üretimini</a:t>
            </a:r>
            <a:r>
              <a:rPr lang="en-US" sz="1400" dirty="0">
                <a:solidFill>
                  <a:srgbClr val="202122"/>
                </a:solidFill>
              </a:rPr>
              <a:t> </a:t>
            </a:r>
            <a:r>
              <a:rPr lang="en-US" sz="1400" dirty="0" err="1">
                <a:solidFill>
                  <a:srgbClr val="202122"/>
                </a:solidFill>
              </a:rPr>
              <a:t>engelleyerek</a:t>
            </a:r>
            <a:r>
              <a:rPr lang="en-US" sz="1400" dirty="0">
                <a:solidFill>
                  <a:srgbClr val="202122"/>
                </a:solidFill>
              </a:rPr>
              <a:t> </a:t>
            </a:r>
            <a:r>
              <a:rPr lang="en-US" sz="1400" dirty="0" err="1">
                <a:solidFill>
                  <a:srgbClr val="202122"/>
                </a:solidFill>
              </a:rPr>
              <a:t>kandaki</a:t>
            </a:r>
            <a:r>
              <a:rPr lang="en-US" sz="1400" dirty="0">
                <a:solidFill>
                  <a:srgbClr val="202122"/>
                </a:solidFill>
              </a:rPr>
              <a:t> </a:t>
            </a:r>
            <a:r>
              <a:rPr lang="en-US" sz="1400" dirty="0" err="1">
                <a:solidFill>
                  <a:srgbClr val="202122"/>
                </a:solidFill>
              </a:rPr>
              <a:t>kolesterolün</a:t>
            </a:r>
            <a:r>
              <a:rPr lang="en-US" sz="1400" dirty="0">
                <a:solidFill>
                  <a:srgbClr val="202122"/>
                </a:solidFill>
              </a:rPr>
              <a:t> </a:t>
            </a:r>
            <a:r>
              <a:rPr lang="en-US" sz="1400" dirty="0" err="1">
                <a:solidFill>
                  <a:srgbClr val="202122"/>
                </a:solidFill>
              </a:rPr>
              <a:t>azalmasını</a:t>
            </a:r>
            <a:r>
              <a:rPr lang="en-US" sz="1400" dirty="0">
                <a:solidFill>
                  <a:srgbClr val="202122"/>
                </a:solidFill>
              </a:rPr>
              <a:t> </a:t>
            </a:r>
            <a:r>
              <a:rPr lang="en-US" sz="1400" dirty="0" err="1">
                <a:solidFill>
                  <a:srgbClr val="202122"/>
                </a:solidFill>
              </a:rPr>
              <a:t>sağlar</a:t>
            </a:r>
            <a:r>
              <a:rPr lang="en-US" sz="1400" dirty="0">
                <a:solidFill>
                  <a:srgbClr val="202122"/>
                </a:solidFill>
              </a:rPr>
              <a:t>.</a:t>
            </a:r>
            <a:endParaRPr lang="tr-TR" sz="1400" dirty="0">
              <a:solidFill>
                <a:srgbClr val="202122"/>
              </a:solidFill>
            </a:endParaRPr>
          </a:p>
          <a:p>
            <a:pPr marL="285750" indent="-285750">
              <a:buFont typeface="Arial" panose="020B0604020202020204" pitchFamily="34" charset="0"/>
              <a:buChar char="•"/>
              <a:defRPr/>
            </a:pPr>
            <a:r>
              <a:rPr lang="en-US" sz="1400" dirty="0">
                <a:solidFill>
                  <a:srgbClr val="202122"/>
                </a:solidFill>
              </a:rPr>
              <a:t> </a:t>
            </a:r>
            <a:r>
              <a:rPr lang="en-US" sz="1400" dirty="0" err="1">
                <a:solidFill>
                  <a:srgbClr val="202122"/>
                </a:solidFill>
              </a:rPr>
              <a:t>Böylelikle</a:t>
            </a:r>
            <a:r>
              <a:rPr lang="en-US" sz="1400" dirty="0">
                <a:solidFill>
                  <a:srgbClr val="202122"/>
                </a:solidFill>
              </a:rPr>
              <a:t> </a:t>
            </a:r>
            <a:r>
              <a:rPr lang="en-US" sz="1400" dirty="0" err="1">
                <a:solidFill>
                  <a:srgbClr val="202122"/>
                </a:solidFill>
              </a:rPr>
              <a:t>hiperkolesterolemi</a:t>
            </a:r>
            <a:r>
              <a:rPr lang="en-US" sz="1400" dirty="0">
                <a:solidFill>
                  <a:srgbClr val="202122"/>
                </a:solidFill>
              </a:rPr>
              <a:t> </a:t>
            </a:r>
            <a:r>
              <a:rPr lang="en-US" sz="1400" dirty="0" err="1">
                <a:solidFill>
                  <a:srgbClr val="202122"/>
                </a:solidFill>
              </a:rPr>
              <a:t>ile</a:t>
            </a:r>
            <a:r>
              <a:rPr lang="en-US" sz="1400" dirty="0">
                <a:solidFill>
                  <a:srgbClr val="202122"/>
                </a:solidFill>
              </a:rPr>
              <a:t> </a:t>
            </a:r>
            <a:r>
              <a:rPr lang="en-US" sz="1400" dirty="0" err="1">
                <a:solidFill>
                  <a:srgbClr val="202122"/>
                </a:solidFill>
              </a:rPr>
              <a:t>birlikte</a:t>
            </a:r>
            <a:r>
              <a:rPr lang="en-US" sz="1400" dirty="0">
                <a:solidFill>
                  <a:srgbClr val="202122"/>
                </a:solidFill>
              </a:rPr>
              <a:t> </a:t>
            </a:r>
            <a:r>
              <a:rPr lang="en-US" sz="1400" dirty="0" err="1">
                <a:solidFill>
                  <a:srgbClr val="202122"/>
                </a:solidFill>
              </a:rPr>
              <a:t>kardiyovasküler</a:t>
            </a:r>
            <a:r>
              <a:rPr lang="en-US" sz="1400" dirty="0">
                <a:solidFill>
                  <a:srgbClr val="202122"/>
                </a:solidFill>
              </a:rPr>
              <a:t> </a:t>
            </a:r>
            <a:r>
              <a:rPr lang="en-US" sz="1400" dirty="0" err="1">
                <a:solidFill>
                  <a:srgbClr val="202122"/>
                </a:solidFill>
              </a:rPr>
              <a:t>hastalıkların</a:t>
            </a:r>
            <a:r>
              <a:rPr lang="en-US" sz="1400" dirty="0">
                <a:solidFill>
                  <a:srgbClr val="202122"/>
                </a:solidFill>
              </a:rPr>
              <a:t> </a:t>
            </a:r>
            <a:r>
              <a:rPr lang="en-US" sz="1400" dirty="0" err="1">
                <a:solidFill>
                  <a:srgbClr val="202122"/>
                </a:solidFill>
              </a:rPr>
              <a:t>oluşma</a:t>
            </a:r>
            <a:r>
              <a:rPr lang="en-US" sz="1400" dirty="0">
                <a:solidFill>
                  <a:srgbClr val="202122"/>
                </a:solidFill>
              </a:rPr>
              <a:t> </a:t>
            </a:r>
            <a:r>
              <a:rPr lang="en-US" sz="1400" dirty="0" err="1">
                <a:solidFill>
                  <a:srgbClr val="202122"/>
                </a:solidFill>
              </a:rPr>
              <a:t>riski</a:t>
            </a:r>
            <a:r>
              <a:rPr lang="en-US" sz="1400" dirty="0">
                <a:solidFill>
                  <a:srgbClr val="202122"/>
                </a:solidFill>
              </a:rPr>
              <a:t> </a:t>
            </a:r>
            <a:r>
              <a:rPr lang="en-US" sz="1400" dirty="0" err="1">
                <a:solidFill>
                  <a:srgbClr val="202122"/>
                </a:solidFill>
              </a:rPr>
              <a:t>azaltı</a:t>
            </a:r>
            <a:r>
              <a:rPr lang="tr-TR" sz="1400" dirty="0">
                <a:solidFill>
                  <a:srgbClr val="202122"/>
                </a:solidFill>
              </a:rPr>
              <a:t>r</a:t>
            </a:r>
            <a:r>
              <a:rPr lang="en-US" sz="1400" dirty="0">
                <a:solidFill>
                  <a:srgbClr val="202122"/>
                </a:solidFill>
              </a:rPr>
              <a:t>. </a:t>
            </a:r>
            <a:endParaRPr lang="tr-TR" sz="1400" dirty="0">
              <a:solidFill>
                <a:srgbClr val="202122"/>
              </a:solidFill>
            </a:endParaRPr>
          </a:p>
          <a:p>
            <a:pPr marL="285750" indent="-285750">
              <a:buFont typeface="Arial" panose="020B0604020202020204" pitchFamily="34" charset="0"/>
              <a:buChar char="•"/>
              <a:defRPr/>
            </a:pPr>
            <a:r>
              <a:rPr lang="en-US" sz="1400" dirty="0">
                <a:solidFill>
                  <a:srgbClr val="202122"/>
                </a:solidFill>
              </a:rPr>
              <a:t>Lovastatin </a:t>
            </a:r>
            <a:r>
              <a:rPr lang="en-US" sz="1400" dirty="0" err="1">
                <a:solidFill>
                  <a:srgbClr val="202122"/>
                </a:solidFill>
              </a:rPr>
              <a:t>doğada</a:t>
            </a:r>
            <a:r>
              <a:rPr lang="en-US" sz="1400" dirty="0">
                <a:solidFill>
                  <a:srgbClr val="202122"/>
                </a:solidFill>
              </a:rPr>
              <a:t> </a:t>
            </a:r>
            <a:r>
              <a:rPr lang="en-US" sz="1400" dirty="0" err="1">
                <a:solidFill>
                  <a:srgbClr val="202122"/>
                </a:solidFill>
              </a:rPr>
              <a:t>kavak</a:t>
            </a:r>
            <a:r>
              <a:rPr lang="en-US" sz="1400" dirty="0">
                <a:solidFill>
                  <a:srgbClr val="202122"/>
                </a:solidFill>
              </a:rPr>
              <a:t> </a:t>
            </a:r>
            <a:r>
              <a:rPr lang="en-US" sz="1400" dirty="0" err="1">
                <a:solidFill>
                  <a:srgbClr val="202122"/>
                </a:solidFill>
              </a:rPr>
              <a:t>mantarı</a:t>
            </a:r>
            <a:r>
              <a:rPr lang="en-US" sz="1400" dirty="0">
                <a:solidFill>
                  <a:srgbClr val="202122"/>
                </a:solidFill>
              </a:rPr>
              <a:t> </a:t>
            </a:r>
            <a:r>
              <a:rPr lang="en-US" sz="1400" dirty="0" err="1">
                <a:solidFill>
                  <a:srgbClr val="202122"/>
                </a:solidFill>
              </a:rPr>
              <a:t>ile</a:t>
            </a:r>
            <a:r>
              <a:rPr lang="en-US" sz="1400" dirty="0">
                <a:solidFill>
                  <a:srgbClr val="202122"/>
                </a:solidFill>
              </a:rPr>
              <a:t> </a:t>
            </a:r>
            <a:r>
              <a:rPr lang="en-US" sz="1400" dirty="0" err="1">
                <a:solidFill>
                  <a:srgbClr val="202122"/>
                </a:solidFill>
              </a:rPr>
              <a:t>kırmızı</a:t>
            </a:r>
            <a:r>
              <a:rPr lang="en-US" sz="1400" dirty="0">
                <a:solidFill>
                  <a:srgbClr val="202122"/>
                </a:solidFill>
              </a:rPr>
              <a:t> </a:t>
            </a:r>
            <a:r>
              <a:rPr lang="en-US" sz="1400" dirty="0" err="1">
                <a:solidFill>
                  <a:srgbClr val="202122"/>
                </a:solidFill>
              </a:rPr>
              <a:t>maya</a:t>
            </a:r>
            <a:r>
              <a:rPr lang="en-US" sz="1400" dirty="0">
                <a:solidFill>
                  <a:srgbClr val="202122"/>
                </a:solidFill>
              </a:rPr>
              <a:t> </a:t>
            </a:r>
            <a:r>
              <a:rPr lang="en-US" sz="1400" dirty="0" err="1">
                <a:solidFill>
                  <a:srgbClr val="202122"/>
                </a:solidFill>
              </a:rPr>
              <a:t>pirincinde</a:t>
            </a:r>
            <a:r>
              <a:rPr lang="en-US" sz="1400" dirty="0">
                <a:solidFill>
                  <a:srgbClr val="202122"/>
                </a:solidFill>
              </a:rPr>
              <a:t> </a:t>
            </a:r>
            <a:r>
              <a:rPr lang="en-US" sz="1400" dirty="0" err="1">
                <a:solidFill>
                  <a:srgbClr val="202122"/>
                </a:solidFill>
              </a:rPr>
              <a:t>bulunmaktadır</a:t>
            </a:r>
            <a:r>
              <a:rPr lang="en-US" sz="1400" dirty="0">
                <a:solidFill>
                  <a:srgbClr val="202122"/>
                </a:solidFill>
              </a:rPr>
              <a:t>.</a:t>
            </a:r>
          </a:p>
          <a:p>
            <a:pPr marL="285750" indent="-285750">
              <a:buFont typeface="Arial" panose="020B0604020202020204" pitchFamily="34" charset="0"/>
              <a:buChar char="•"/>
              <a:defRPr/>
            </a:pPr>
            <a:r>
              <a:rPr lang="tr-TR" altLang="tr-TR" sz="1400" dirty="0"/>
              <a:t>Plazma DDL kolesterolu ve total kolesterol düzeyini 4-6 haftalık bir oral uygulama ile doza bağımlı bir şekilde belirgin derecede düşürür.</a:t>
            </a:r>
          </a:p>
          <a:p>
            <a:pPr marL="285750" indent="-285750">
              <a:buFont typeface="Arial" panose="020B0604020202020204" pitchFamily="34" charset="0"/>
              <a:buChar char="•"/>
              <a:defRPr/>
            </a:pPr>
            <a:r>
              <a:rPr lang="tr-TR" altLang="tr-TR" sz="1400" dirty="0"/>
              <a:t>Günde 40 mg dozunda verildiğinde yaptığı düşme %30 dolayında bulunmuştur. </a:t>
            </a:r>
          </a:p>
          <a:p>
            <a:pPr marL="285750" indent="-285750">
              <a:buFont typeface="Arial" panose="020B0604020202020204" pitchFamily="34" charset="0"/>
              <a:buChar char="•"/>
              <a:defRPr/>
            </a:pPr>
            <a:r>
              <a:rPr lang="tr-TR" altLang="tr-TR" sz="1400" dirty="0"/>
              <a:t>GI’dan iyi absorbe edilir eliminasyonu yavaştır. </a:t>
            </a:r>
          </a:p>
          <a:p>
            <a:pPr marL="285750" indent="-285750">
              <a:buFont typeface="Arial" panose="020B0604020202020204" pitchFamily="34" charset="0"/>
              <a:buChar char="•"/>
              <a:defRPr/>
            </a:pPr>
            <a:r>
              <a:rPr lang="tr-TR" altLang="tr-TR" sz="1400" dirty="0"/>
              <a:t>Bu nedenle günlük dozu  bir veya iki kezde yemek sırasında alınabilir. </a:t>
            </a:r>
            <a:endParaRPr lang="en-US" sz="1400" dirty="0">
              <a:solidFill>
                <a:srgbClr val="202122"/>
              </a:solidFill>
              <a:latin typeface="Arial" panose="020B0604020202020204" pitchFamily="34" charset="0"/>
            </a:endParaRPr>
          </a:p>
        </p:txBody>
      </p:sp>
      <p:sp>
        <p:nvSpPr>
          <p:cNvPr id="90116" name="Rectangle 1"/>
          <p:cNvSpPr>
            <a:spLocks noChangeArrowheads="1"/>
          </p:cNvSpPr>
          <p:nvPr/>
        </p:nvSpPr>
        <p:spPr bwMode="auto">
          <a:xfrm>
            <a:off x="1736726" y="4740275"/>
            <a:ext cx="8532813" cy="1912938"/>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285750" indent="-285750">
              <a:buFont typeface="Arial" panose="020B0604020202020204" pitchFamily="34" charset="0"/>
              <a:buChar char="•"/>
              <a:defRPr/>
            </a:pPr>
            <a:r>
              <a:rPr lang="en-US" altLang="en-US" sz="1400" dirty="0">
                <a:solidFill>
                  <a:srgbClr val="202124"/>
                </a:solidFill>
                <a:latin typeface="inherit"/>
              </a:rPr>
              <a:t>Lovastatin is a substance included in the statin group. </a:t>
            </a:r>
          </a:p>
          <a:p>
            <a:pPr marL="285750" indent="-285750">
              <a:buFont typeface="Arial" panose="020B0604020202020204" pitchFamily="34" charset="0"/>
              <a:buChar char="•"/>
              <a:defRPr/>
            </a:pPr>
            <a:r>
              <a:rPr lang="en-US" altLang="en-US" sz="1400" dirty="0">
                <a:solidFill>
                  <a:srgbClr val="202124"/>
                </a:solidFill>
                <a:latin typeface="inherit"/>
              </a:rPr>
              <a:t>This substance, which is taken into the body through diet, prevents the production of cholesterol and reduces cholesterol in the blood. Thus, the risk of cardiovascular diseases with hypercholesterolemia can be reduced. Lovastatin is naturally found in poplar mushrooms and red yeast rice.</a:t>
            </a:r>
            <a:r>
              <a:rPr lang="en-US" altLang="en-US" sz="1400" dirty="0"/>
              <a:t>  </a:t>
            </a:r>
          </a:p>
          <a:p>
            <a:pPr marL="285750" indent="-285750">
              <a:buFont typeface="Arial" panose="020B0604020202020204" pitchFamily="34" charset="0"/>
              <a:buChar char="•"/>
              <a:defRPr/>
            </a:pPr>
            <a:r>
              <a:rPr lang="tr-TR" altLang="tr-TR" sz="1400" dirty="0">
                <a:solidFill>
                  <a:srgbClr val="0070C0"/>
                </a:solidFill>
                <a:latin typeface="inherit"/>
                <a:cs typeface="Arial" panose="020B0604020202020204" pitchFamily="34" charset="0"/>
              </a:rPr>
              <a:t>Lovastatin It is the prototype of a statin drug derivative. Plasma LDL cholesterol and total cholesterol in a way that significantly reduces dose dependent oral administration period of 4-6 weeks. When he was given 40 mg daily, his decrease was found to be around 30%. It is well absorbed from GI and its elimination is slow. Therefore, the daily dose can be taken once or twice during meals.</a:t>
            </a:r>
            <a:endParaRPr lang="tr-TR" altLang="tr-TR" sz="1400" dirty="0">
              <a:solidFill>
                <a:srgbClr val="0070C0"/>
              </a:solidFill>
              <a:latin typeface="Times New Roman" panose="02020603050405020304" pitchFamily="18" charset="0"/>
            </a:endParaRPr>
          </a:p>
          <a:p>
            <a:pPr>
              <a:defRPr/>
            </a:pPr>
            <a:endParaRPr lang="en-US" altLang="en-US" sz="1400" dirty="0"/>
          </a:p>
        </p:txBody>
      </p:sp>
      <p:pic>
        <p:nvPicPr>
          <p:cNvPr id="91141" name="Picture 6" descr="LOVASTATİ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688" y="2205039"/>
            <a:ext cx="205105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7" descr="BUY Lovastatin (Lovastatin) 20 mg/1 PD-Rx Pharmaceuticals, In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450" y="2541589"/>
            <a:ext cx="3746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7538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1828801" y="192088"/>
            <a:ext cx="85693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en-US" altLang="en-US" sz="1400">
                <a:solidFill>
                  <a:srgbClr val="202122"/>
                </a:solidFill>
                <a:latin typeface="Arial" panose="020B0604020202020204" pitchFamily="34" charset="0"/>
              </a:rPr>
              <a:t>Vücut lovastatine genellikle iyi tolerans gösterir. </a:t>
            </a:r>
          </a:p>
          <a:p>
            <a:pPr>
              <a:buFont typeface="Arial" panose="020B0604020202020204" pitchFamily="34" charset="0"/>
              <a:buChar char="•"/>
            </a:pPr>
            <a:r>
              <a:rPr lang="en-US" altLang="en-US" sz="1400">
                <a:solidFill>
                  <a:srgbClr val="202122"/>
                </a:solidFill>
                <a:latin typeface="Arial" panose="020B0604020202020204" pitchFamily="34" charset="0"/>
              </a:rPr>
              <a:t>Ancak çok seyrek de olsa yan etkileri görülebilmektedir. </a:t>
            </a:r>
          </a:p>
          <a:p>
            <a:pPr>
              <a:buFont typeface="Arial" panose="020B0604020202020204" pitchFamily="34" charset="0"/>
              <a:buChar char="•"/>
            </a:pPr>
            <a:r>
              <a:rPr lang="en-US" altLang="en-US" sz="1400">
                <a:solidFill>
                  <a:srgbClr val="202122"/>
                </a:solidFill>
                <a:latin typeface="Arial" panose="020B0604020202020204" pitchFamily="34" charset="0"/>
              </a:rPr>
              <a:t>Kreatin fosfatın yükselmesi, şişkinlik, karın ağrısı, kabızlık, ishal, kas ağrısı veya ağrıları, hazımsızlık, halsizlik, bulanık görme, kızarıklık, baş dönmesi bu yan etkilere örnek gösterilebilir. </a:t>
            </a:r>
          </a:p>
          <a:p>
            <a:pPr>
              <a:buFont typeface="Arial" panose="020B0604020202020204" pitchFamily="34" charset="0"/>
              <a:buChar char="•"/>
            </a:pPr>
            <a:r>
              <a:rPr lang="en-US" altLang="en-US" sz="1400">
                <a:solidFill>
                  <a:srgbClr val="202122"/>
                </a:solidFill>
                <a:latin typeface="Arial" panose="020B0604020202020204" pitchFamily="34" charset="0"/>
              </a:rPr>
              <a:t>Yine tüm statin grubuna dahil ilaçlarda da görüldüğü gibi nadiren miyopati, </a:t>
            </a:r>
            <a:r>
              <a:rPr lang="en-US" altLang="en-US" sz="1400">
                <a:solidFill>
                  <a:srgbClr val="0645AD"/>
                </a:solidFill>
                <a:latin typeface="Arial" panose="020B0604020202020204" pitchFamily="34" charset="0"/>
                <a:hlinkClick r:id="rId2" tooltip="Hepatotoksisite"/>
              </a:rPr>
              <a:t>hepatotoksisite</a:t>
            </a:r>
            <a:r>
              <a:rPr lang="en-US" altLang="en-US" sz="1400">
                <a:solidFill>
                  <a:srgbClr val="202122"/>
                </a:solidFill>
                <a:latin typeface="Arial" panose="020B0604020202020204" pitchFamily="34" charset="0"/>
              </a:rPr>
              <a:t> (karaciğer hasarı), dermatomiyosite veya rabdomiyolize neden olabilir. </a:t>
            </a:r>
          </a:p>
          <a:p>
            <a:pPr>
              <a:buFont typeface="Arial" panose="020B0604020202020204" pitchFamily="34" charset="0"/>
              <a:buChar char="•"/>
            </a:pPr>
            <a:r>
              <a:rPr lang="en-US" altLang="en-US" sz="1400">
                <a:solidFill>
                  <a:srgbClr val="202122"/>
                </a:solidFill>
                <a:latin typeface="Arial" panose="020B0604020202020204" pitchFamily="34" charset="0"/>
              </a:rPr>
              <a:t>Beklenmeyen bir yan etki görüldüğünde müdahale edilmez ise yaşamı tehdit edebilecek sonuçlar doğabilir.</a:t>
            </a:r>
          </a:p>
        </p:txBody>
      </p:sp>
      <p:sp>
        <p:nvSpPr>
          <p:cNvPr id="92163" name="Rectangle 1"/>
          <p:cNvSpPr>
            <a:spLocks noChangeArrowheads="1"/>
          </p:cNvSpPr>
          <p:nvPr/>
        </p:nvSpPr>
        <p:spPr bwMode="auto">
          <a:xfrm>
            <a:off x="1855789" y="4797426"/>
            <a:ext cx="8137525" cy="1266825"/>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a:solidFill>
                  <a:srgbClr val="202124"/>
                </a:solidFill>
                <a:latin typeface="inherit"/>
              </a:rPr>
              <a:t>The body generally tolerates lovastatin well. However, side effects can be seen, albeit very rarely. Examples of these side effects are elevation of creatine phosphate, bloating, abdominal pain, constipation, diarrhea, muscle aches or pains, indigestion, weakness, blurred vision, redness, and dizziness. It can rarely cause myopathy, hepatotoxicity (liver damage), dermatomyositis or rhabdomyolysis, as is seen in all drugs included in the statin group. If an unexpected side effect is not intervened, life-threatening results may occur.</a:t>
            </a:r>
            <a:r>
              <a:rPr lang="en-US" altLang="en-US" sz="1400"/>
              <a:t> </a:t>
            </a:r>
          </a:p>
        </p:txBody>
      </p:sp>
      <p:pic>
        <p:nvPicPr>
          <p:cNvPr id="92164" name="Picture 6" descr="Lovastatin 20 Mg Tabs 100 By Carlsbad Techn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2370138"/>
            <a:ext cx="21145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Resim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3700" y="2565401"/>
            <a:ext cx="267970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54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Dikdörtgen 1"/>
          <p:cNvSpPr>
            <a:spLocks noChangeArrowheads="1"/>
          </p:cNvSpPr>
          <p:nvPr/>
        </p:nvSpPr>
        <p:spPr bwMode="auto">
          <a:xfrm>
            <a:off x="1738314" y="5157788"/>
            <a:ext cx="892968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tr-TR" sz="1200" b="1">
                <a:solidFill>
                  <a:srgbClr val="2A2A2A"/>
                </a:solidFill>
                <a:latin typeface="Georgia" panose="02040502050405020303" pitchFamily="18" charset="0"/>
              </a:rPr>
              <a:t>Cholesterol lowering medications.</a:t>
            </a:r>
            <a:r>
              <a:rPr lang="en-US" altLang="tr-TR" sz="1200">
                <a:solidFill>
                  <a:srgbClr val="2A2A2A"/>
                </a:solidFill>
                <a:latin typeface="Georgia" panose="02040502050405020303" pitchFamily="18" charset="0"/>
              </a:rPr>
              <a:t> “A glass of your favorite fruit juice may lead to dangerous effects if mixed with simvastatin [Zocor] or lovastatin [Mevacor],” Hess says. When mixed with simvastatin, cranberry juice could increase the risk of hepatitis (liver inflammation) or myopathy (muscle weakness), and rhabdomyolysis, a serious condition that results in muscle tissue breaking down and damaging protein being released into the blood, she says.</a:t>
            </a:r>
          </a:p>
          <a:p>
            <a:r>
              <a:rPr lang="en-US" altLang="tr-TR" sz="1200">
                <a:solidFill>
                  <a:srgbClr val="2A2A2A"/>
                </a:solidFill>
                <a:latin typeface="Georgia" panose="02040502050405020303" pitchFamily="18" charset="0"/>
              </a:rPr>
              <a:t>“When cranberry juice is consumed with simvastatin, patients should promptly report any unexplained muscle pain or symptoms of hepatitis, such as yellow skin or eyes, dark-colored urine, or pale stools to their health-care provider,” Hess says. “Similarly, grapefruit juice has a well-established interaction with both simvastatin and lovastatin that can lead to myopathy or rhabdomyolysis. Eating a grapefruit instead of drinking the juice will not avoid the interaction.”</a:t>
            </a:r>
          </a:p>
        </p:txBody>
      </p:sp>
      <p:sp>
        <p:nvSpPr>
          <p:cNvPr id="93187" name="Rectangle 1"/>
          <p:cNvSpPr>
            <a:spLocks noChangeArrowheads="1"/>
          </p:cNvSpPr>
          <p:nvPr/>
        </p:nvSpPr>
        <p:spPr bwMode="auto">
          <a:xfrm>
            <a:off x="1851026" y="630239"/>
            <a:ext cx="8353425" cy="212883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tr-TR" altLang="tr-TR" sz="1400">
                <a:solidFill>
                  <a:srgbClr val="202124"/>
                </a:solidFill>
                <a:latin typeface="inherit"/>
              </a:rPr>
              <a:t>Kolesterol d</a:t>
            </a:r>
            <a:r>
              <a:rPr lang="tr-TR" altLang="tr-TR" sz="1400">
                <a:solidFill>
                  <a:srgbClr val="202124"/>
                </a:solidFill>
              </a:rPr>
              <a:t>ü</a:t>
            </a:r>
            <a:r>
              <a:rPr lang="tr-TR" altLang="tr-TR" sz="1400">
                <a:solidFill>
                  <a:srgbClr val="202124"/>
                </a:solidFill>
                <a:latin typeface="inherit"/>
              </a:rPr>
              <a:t>ş</a:t>
            </a:r>
            <a:r>
              <a:rPr lang="tr-TR" altLang="tr-TR" sz="1400">
                <a:solidFill>
                  <a:srgbClr val="202124"/>
                </a:solidFill>
              </a:rPr>
              <a:t>ü</a:t>
            </a:r>
            <a:r>
              <a:rPr lang="tr-TR" altLang="tr-TR" sz="1400">
                <a:solidFill>
                  <a:srgbClr val="202124"/>
                </a:solidFill>
                <a:latin typeface="inherit"/>
              </a:rPr>
              <a:t>r</a:t>
            </a:r>
            <a:r>
              <a:rPr lang="tr-TR" altLang="tr-TR" sz="1400">
                <a:solidFill>
                  <a:srgbClr val="202124"/>
                </a:solidFill>
              </a:rPr>
              <a:t>ü</a:t>
            </a:r>
            <a:r>
              <a:rPr lang="tr-TR" altLang="tr-TR" sz="1400">
                <a:solidFill>
                  <a:srgbClr val="202124"/>
                </a:solidFill>
                <a:latin typeface="inherit"/>
              </a:rPr>
              <a:t>c</a:t>
            </a:r>
            <a:r>
              <a:rPr lang="tr-TR" altLang="tr-TR" sz="1400">
                <a:solidFill>
                  <a:srgbClr val="202124"/>
                </a:solidFill>
              </a:rPr>
              <a:t>ü</a:t>
            </a:r>
            <a:r>
              <a:rPr lang="tr-TR" altLang="tr-TR" sz="1400">
                <a:solidFill>
                  <a:srgbClr val="202124"/>
                </a:solidFill>
                <a:latin typeface="inherit"/>
              </a:rPr>
              <a:t> ila</a:t>
            </a:r>
            <a:r>
              <a:rPr lang="tr-TR" altLang="tr-TR" sz="1400">
                <a:solidFill>
                  <a:srgbClr val="202124"/>
                </a:solidFill>
              </a:rPr>
              <a:t>ç</a:t>
            </a:r>
            <a:r>
              <a:rPr lang="tr-TR" altLang="tr-TR" sz="1400">
                <a:solidFill>
                  <a:srgbClr val="202124"/>
                </a:solidFill>
                <a:latin typeface="inherit"/>
              </a:rPr>
              <a:t>lar. Hess, "En sevdiğiniz meyve suyundan bir bardak simvastatin [Zocor] veya lovastatin [Mevacor] ile karıştırıldığında tehlikeli etkilere yol a</a:t>
            </a:r>
            <a:r>
              <a:rPr lang="tr-TR" altLang="tr-TR" sz="1400">
                <a:solidFill>
                  <a:srgbClr val="202124"/>
                </a:solidFill>
              </a:rPr>
              <a:t>ç</a:t>
            </a:r>
            <a:r>
              <a:rPr lang="tr-TR" altLang="tr-TR" sz="1400">
                <a:solidFill>
                  <a:srgbClr val="202124"/>
                </a:solidFill>
                <a:latin typeface="inherit"/>
              </a:rPr>
              <a:t>abilir" diyor. </a:t>
            </a:r>
          </a:p>
          <a:p>
            <a:r>
              <a:rPr lang="tr-TR" altLang="tr-TR" sz="1400">
                <a:solidFill>
                  <a:srgbClr val="202124"/>
                </a:solidFill>
                <a:latin typeface="inherit"/>
              </a:rPr>
              <a:t>Simvastatin ile karıştırıldığında, kızılcık suyu hepatit (karaciğer iltihabı) veya miyopati (kas zayıflığı) ve kas dokusunun par</a:t>
            </a:r>
            <a:r>
              <a:rPr lang="tr-TR" altLang="tr-TR" sz="1400">
                <a:solidFill>
                  <a:srgbClr val="202124"/>
                </a:solidFill>
              </a:rPr>
              <a:t>ç</a:t>
            </a:r>
            <a:r>
              <a:rPr lang="tr-TR" altLang="tr-TR" sz="1400">
                <a:solidFill>
                  <a:srgbClr val="202124"/>
                </a:solidFill>
                <a:latin typeface="inherit"/>
              </a:rPr>
              <a:t>alanmasına ve kana zarar veren proteinin salınmasına neden olan ciddi bir durum olan rabdomiyoliz riskini artırabilir. </a:t>
            </a:r>
          </a:p>
          <a:p>
            <a:r>
              <a:rPr lang="tr-TR" altLang="tr-TR" sz="1400">
                <a:solidFill>
                  <a:srgbClr val="202124"/>
                </a:solidFill>
                <a:latin typeface="inherit"/>
              </a:rPr>
              <a:t>Hess, "Kızılcık suyu simvastatin ile t</a:t>
            </a:r>
            <a:r>
              <a:rPr lang="tr-TR" altLang="tr-TR" sz="1400">
                <a:solidFill>
                  <a:srgbClr val="202124"/>
                </a:solidFill>
              </a:rPr>
              <a:t>ü</a:t>
            </a:r>
            <a:r>
              <a:rPr lang="tr-TR" altLang="tr-TR" sz="1400">
                <a:solidFill>
                  <a:srgbClr val="202124"/>
                </a:solidFill>
                <a:latin typeface="inherit"/>
              </a:rPr>
              <a:t>ketildiğinde, hastalar sarı cilt veya g</a:t>
            </a:r>
            <a:r>
              <a:rPr lang="tr-TR" altLang="tr-TR" sz="1400">
                <a:solidFill>
                  <a:srgbClr val="202124"/>
                </a:solidFill>
              </a:rPr>
              <a:t>ö</a:t>
            </a:r>
            <a:r>
              <a:rPr lang="tr-TR" altLang="tr-TR" sz="1400">
                <a:solidFill>
                  <a:srgbClr val="202124"/>
                </a:solidFill>
                <a:latin typeface="inherit"/>
              </a:rPr>
              <a:t>zler, koyu renkli idrar veya soluk dışkı gibi a</a:t>
            </a:r>
            <a:r>
              <a:rPr lang="tr-TR" altLang="tr-TR" sz="1400">
                <a:solidFill>
                  <a:srgbClr val="202124"/>
                </a:solidFill>
              </a:rPr>
              <a:t>ç</a:t>
            </a:r>
            <a:r>
              <a:rPr lang="tr-TR" altLang="tr-TR" sz="1400">
                <a:solidFill>
                  <a:srgbClr val="202124"/>
                </a:solidFill>
                <a:latin typeface="inherit"/>
              </a:rPr>
              <a:t>ıklanamayan kas ağrılarını veya hepatit semptomlarını derhal sağlık uzmanlarına bildirmelidir" diyor.</a:t>
            </a:r>
          </a:p>
          <a:p>
            <a:r>
              <a:rPr lang="tr-TR" altLang="tr-TR" sz="1400">
                <a:solidFill>
                  <a:srgbClr val="202124"/>
                </a:solidFill>
                <a:latin typeface="inherit"/>
              </a:rPr>
              <a:t> "Benzer şekilde, greyfurt suyu hem simvastatin hem de lovastatin ile miyopati veya rabdomiyolize yol a</a:t>
            </a:r>
            <a:r>
              <a:rPr lang="tr-TR" altLang="tr-TR" sz="1400">
                <a:solidFill>
                  <a:srgbClr val="202124"/>
                </a:solidFill>
              </a:rPr>
              <a:t>ç</a:t>
            </a:r>
            <a:r>
              <a:rPr lang="tr-TR" altLang="tr-TR" sz="1400">
                <a:solidFill>
                  <a:srgbClr val="202124"/>
                </a:solidFill>
                <a:latin typeface="inherit"/>
              </a:rPr>
              <a:t>abilen k</a:t>
            </a:r>
            <a:r>
              <a:rPr lang="tr-TR" altLang="tr-TR" sz="1400">
                <a:solidFill>
                  <a:srgbClr val="202124"/>
                </a:solidFill>
              </a:rPr>
              <a:t>ö</a:t>
            </a:r>
            <a:r>
              <a:rPr lang="tr-TR" altLang="tr-TR" sz="1400">
                <a:solidFill>
                  <a:srgbClr val="202124"/>
                </a:solidFill>
                <a:latin typeface="inherit"/>
              </a:rPr>
              <a:t>kl</a:t>
            </a:r>
            <a:r>
              <a:rPr lang="tr-TR" altLang="tr-TR" sz="1400">
                <a:solidFill>
                  <a:srgbClr val="202124"/>
                </a:solidFill>
              </a:rPr>
              <a:t>ü</a:t>
            </a:r>
            <a:r>
              <a:rPr lang="tr-TR" altLang="tr-TR" sz="1400">
                <a:solidFill>
                  <a:srgbClr val="202124"/>
                </a:solidFill>
                <a:latin typeface="inherit"/>
              </a:rPr>
              <a:t> bir etkileşime sahiptir. Meyve suyu yerine greyfurt yemek etkileşimi engellemez.</a:t>
            </a:r>
            <a:r>
              <a:rPr lang="tr-TR" altLang="tr-TR" sz="1400">
                <a:solidFill>
                  <a:srgbClr val="202124"/>
                </a:solidFill>
              </a:rPr>
              <a:t>”</a:t>
            </a:r>
            <a:r>
              <a:rPr lang="en-US" altLang="tr-TR" sz="1400"/>
              <a:t> </a:t>
            </a:r>
          </a:p>
        </p:txBody>
      </p:sp>
      <p:pic>
        <p:nvPicPr>
          <p:cNvPr id="93188" name="Picture 3" descr="The Washington Post: Breaking News, World, US, DC News and Analy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5050" y="2930526"/>
            <a:ext cx="3797300"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Metin kutusu 3"/>
          <p:cNvSpPr txBox="1">
            <a:spLocks noChangeArrowheads="1"/>
          </p:cNvSpPr>
          <p:nvPr/>
        </p:nvSpPr>
        <p:spPr bwMode="auto">
          <a:xfrm>
            <a:off x="1851025" y="217489"/>
            <a:ext cx="3240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tr-TR" altLang="tr-TR"/>
              <a:t>3 gün önceki haber</a:t>
            </a:r>
          </a:p>
        </p:txBody>
      </p:sp>
    </p:spTree>
    <p:extLst>
      <p:ext uri="{BB962C8B-B14F-4D97-AF65-F5344CB8AC3E}">
        <p14:creationId xmlns:p14="http://schemas.microsoft.com/office/powerpoint/2010/main" val="3327232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Dikdörtgen 1"/>
          <p:cNvSpPr>
            <a:spLocks noChangeArrowheads="1"/>
          </p:cNvSpPr>
          <p:nvPr/>
        </p:nvSpPr>
        <p:spPr bwMode="auto">
          <a:xfrm>
            <a:off x="2208214" y="5229226"/>
            <a:ext cx="77755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tr-TR">
                <a:solidFill>
                  <a:srgbClr val="2A2A2A"/>
                </a:solidFill>
                <a:latin typeface="Georgia" panose="02040502050405020303" pitchFamily="18" charset="0"/>
              </a:rPr>
              <a:t>As for the more commonly prescribed atorvastatin (Lipitor), patients should not drink more than 1.2 liters (a little more than 40 ounces) of grapefruit juice daily, Hess says. This would be the equivalent of five fresh grapefruits, “but it is best to limit grapefruit as much as possible to avoid this interaction,” she says.</a:t>
            </a:r>
            <a:endParaRPr lang="tr-TR" altLang="tr-TR"/>
          </a:p>
        </p:txBody>
      </p:sp>
      <p:sp>
        <p:nvSpPr>
          <p:cNvPr id="94211" name="Rectangle 1"/>
          <p:cNvSpPr>
            <a:spLocks noChangeArrowheads="1"/>
          </p:cNvSpPr>
          <p:nvPr/>
        </p:nvSpPr>
        <p:spPr bwMode="auto">
          <a:xfrm>
            <a:off x="1919288" y="549275"/>
            <a:ext cx="8064500" cy="95885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tr-TR" altLang="tr-TR" sz="1600">
                <a:solidFill>
                  <a:srgbClr val="202124"/>
                </a:solidFill>
                <a:latin typeface="inherit"/>
              </a:rPr>
              <a:t>Daha yaygın olarak re</a:t>
            </a:r>
            <a:r>
              <a:rPr lang="tr-TR" altLang="tr-TR" sz="1600">
                <a:solidFill>
                  <a:srgbClr val="202124"/>
                </a:solidFill>
              </a:rPr>
              <a:t>ç</a:t>
            </a:r>
            <a:r>
              <a:rPr lang="tr-TR" altLang="tr-TR" sz="1600">
                <a:solidFill>
                  <a:srgbClr val="202124"/>
                </a:solidFill>
                <a:latin typeface="inherit"/>
              </a:rPr>
              <a:t>ete edilen atorvastatine (Lipitor) gelince, hastaların g</a:t>
            </a:r>
            <a:r>
              <a:rPr lang="tr-TR" altLang="tr-TR" sz="1600">
                <a:solidFill>
                  <a:srgbClr val="202124"/>
                </a:solidFill>
              </a:rPr>
              <a:t>ü</a:t>
            </a:r>
            <a:r>
              <a:rPr lang="tr-TR" altLang="tr-TR" sz="1600">
                <a:solidFill>
                  <a:srgbClr val="202124"/>
                </a:solidFill>
                <a:latin typeface="inherit"/>
              </a:rPr>
              <a:t>nde 1,2 litreden (40 onstan biraz fazla) fazla greyfurt suyu i</a:t>
            </a:r>
            <a:r>
              <a:rPr lang="tr-TR" altLang="tr-TR" sz="1600">
                <a:solidFill>
                  <a:srgbClr val="202124"/>
                </a:solidFill>
              </a:rPr>
              <a:t>ç</a:t>
            </a:r>
            <a:r>
              <a:rPr lang="tr-TR" altLang="tr-TR" sz="1600">
                <a:solidFill>
                  <a:srgbClr val="202124"/>
                </a:solidFill>
                <a:latin typeface="inherit"/>
              </a:rPr>
              <a:t>memesi gerektiğini s</a:t>
            </a:r>
            <a:r>
              <a:rPr lang="tr-TR" altLang="tr-TR" sz="1600">
                <a:solidFill>
                  <a:srgbClr val="202124"/>
                </a:solidFill>
              </a:rPr>
              <a:t>ö</a:t>
            </a:r>
            <a:r>
              <a:rPr lang="tr-TR" altLang="tr-TR" sz="1600">
                <a:solidFill>
                  <a:srgbClr val="202124"/>
                </a:solidFill>
                <a:latin typeface="inherit"/>
              </a:rPr>
              <a:t>yl</a:t>
            </a:r>
            <a:r>
              <a:rPr lang="tr-TR" altLang="tr-TR" sz="1600">
                <a:solidFill>
                  <a:srgbClr val="202124"/>
                </a:solidFill>
              </a:rPr>
              <a:t>ü</a:t>
            </a:r>
            <a:r>
              <a:rPr lang="tr-TR" altLang="tr-TR" sz="1600">
                <a:solidFill>
                  <a:srgbClr val="202124"/>
                </a:solidFill>
                <a:latin typeface="inherit"/>
              </a:rPr>
              <a:t>yor. </a:t>
            </a:r>
          </a:p>
          <a:p>
            <a:r>
              <a:rPr lang="tr-TR" altLang="tr-TR" sz="1600">
                <a:solidFill>
                  <a:srgbClr val="202124"/>
                </a:solidFill>
                <a:latin typeface="inherit"/>
              </a:rPr>
              <a:t>Bu, beş taze greyfurt eşdeğeri olacaktır, </a:t>
            </a:r>
            <a:r>
              <a:rPr lang="tr-TR" altLang="tr-TR" sz="1600">
                <a:solidFill>
                  <a:srgbClr val="202124"/>
                </a:solidFill>
              </a:rPr>
              <a:t>“</a:t>
            </a:r>
            <a:r>
              <a:rPr lang="tr-TR" altLang="tr-TR" sz="1600">
                <a:solidFill>
                  <a:srgbClr val="202124"/>
                </a:solidFill>
                <a:latin typeface="inherit"/>
              </a:rPr>
              <a:t>ancak bu etkileşimi </a:t>
            </a:r>
            <a:r>
              <a:rPr lang="tr-TR" altLang="tr-TR" sz="1600">
                <a:solidFill>
                  <a:srgbClr val="202124"/>
                </a:solidFill>
              </a:rPr>
              <a:t>ö</a:t>
            </a:r>
            <a:r>
              <a:rPr lang="tr-TR" altLang="tr-TR" sz="1600">
                <a:solidFill>
                  <a:srgbClr val="202124"/>
                </a:solidFill>
                <a:latin typeface="inherit"/>
              </a:rPr>
              <a:t>nlemek i</a:t>
            </a:r>
            <a:r>
              <a:rPr lang="tr-TR" altLang="tr-TR" sz="1600">
                <a:solidFill>
                  <a:srgbClr val="202124"/>
                </a:solidFill>
              </a:rPr>
              <a:t>ç</a:t>
            </a:r>
            <a:r>
              <a:rPr lang="tr-TR" altLang="tr-TR" sz="1600">
                <a:solidFill>
                  <a:srgbClr val="202124"/>
                </a:solidFill>
                <a:latin typeface="inherit"/>
              </a:rPr>
              <a:t>in greyfurtu m</a:t>
            </a:r>
            <a:r>
              <a:rPr lang="tr-TR" altLang="tr-TR" sz="1600">
                <a:solidFill>
                  <a:srgbClr val="202124"/>
                </a:solidFill>
              </a:rPr>
              <a:t>ü</a:t>
            </a:r>
            <a:r>
              <a:rPr lang="tr-TR" altLang="tr-TR" sz="1600">
                <a:solidFill>
                  <a:srgbClr val="202124"/>
                </a:solidFill>
                <a:latin typeface="inherit"/>
              </a:rPr>
              <a:t>mk</a:t>
            </a:r>
            <a:r>
              <a:rPr lang="tr-TR" altLang="tr-TR" sz="1600">
                <a:solidFill>
                  <a:srgbClr val="202124"/>
                </a:solidFill>
              </a:rPr>
              <a:t>ü</a:t>
            </a:r>
            <a:r>
              <a:rPr lang="tr-TR" altLang="tr-TR" sz="1600">
                <a:solidFill>
                  <a:srgbClr val="202124"/>
                </a:solidFill>
                <a:latin typeface="inherit"/>
              </a:rPr>
              <a:t>n olduğunca sınırlamak en iyisidir</a:t>
            </a:r>
            <a:r>
              <a:rPr lang="tr-TR" altLang="tr-TR" sz="1600">
                <a:solidFill>
                  <a:srgbClr val="202124"/>
                </a:solidFill>
              </a:rPr>
              <a:t>”</a:t>
            </a:r>
            <a:r>
              <a:rPr lang="tr-TR" altLang="tr-TR" sz="1600">
                <a:solidFill>
                  <a:srgbClr val="202124"/>
                </a:solidFill>
                <a:latin typeface="inherit"/>
              </a:rPr>
              <a:t> diyor.</a:t>
            </a:r>
            <a:r>
              <a:rPr lang="en-US" altLang="tr-TR" sz="1600"/>
              <a:t> </a:t>
            </a:r>
          </a:p>
        </p:txBody>
      </p:sp>
      <p:pic>
        <p:nvPicPr>
          <p:cNvPr id="94212" name="Picture 5" descr="A month of breaking news alerts, visualized - The Washington Post"/>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9876" y="2133601"/>
            <a:ext cx="3890963"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928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Dikdörtgen 1"/>
          <p:cNvSpPr>
            <a:spLocks noChangeArrowheads="1"/>
          </p:cNvSpPr>
          <p:nvPr/>
        </p:nvSpPr>
        <p:spPr bwMode="auto">
          <a:xfrm>
            <a:off x="1847851" y="5300663"/>
            <a:ext cx="8208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en-US" altLang="tr-TR">
                <a:solidFill>
                  <a:srgbClr val="231F20"/>
                </a:solidFill>
                <a:latin typeface="Proxima Nova"/>
              </a:rPr>
              <a:t>Statins are a common medications people take to lower cholesterol and treat heart disease. </a:t>
            </a:r>
            <a:endParaRPr lang="tr-TR" altLang="tr-TR">
              <a:solidFill>
                <a:srgbClr val="231F20"/>
              </a:solidFill>
              <a:latin typeface="Proxima Nova"/>
            </a:endParaRPr>
          </a:p>
          <a:p>
            <a:pPr>
              <a:buFont typeface="Arial" panose="020B0604020202020204" pitchFamily="34" charset="0"/>
              <a:buChar char="•"/>
            </a:pPr>
            <a:r>
              <a:rPr lang="en-US" altLang="tr-TR">
                <a:solidFill>
                  <a:srgbClr val="231F20"/>
                </a:solidFill>
                <a:latin typeface="Proxima Nova"/>
              </a:rPr>
              <a:t>However, they may interact with compounds in grapefruit juice, and in some cases, this interaction can be dangerous.</a:t>
            </a:r>
            <a:endParaRPr lang="tr-TR" altLang="tr-TR"/>
          </a:p>
        </p:txBody>
      </p:sp>
      <p:sp>
        <p:nvSpPr>
          <p:cNvPr id="95235" name="Metin kutusu 2"/>
          <p:cNvSpPr txBox="1">
            <a:spLocks noChangeArrowheads="1"/>
          </p:cNvSpPr>
          <p:nvPr/>
        </p:nvSpPr>
        <p:spPr bwMode="auto">
          <a:xfrm>
            <a:off x="1852614" y="188913"/>
            <a:ext cx="3455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tr-TR" altLang="tr-TR"/>
              <a:t>Medical News Today, Feb 16, 2021</a:t>
            </a:r>
          </a:p>
        </p:txBody>
      </p:sp>
      <p:pic>
        <p:nvPicPr>
          <p:cNvPr id="95236" name="Picture 4" descr="Global Grapefruit Juice Market: France, the Netherlands, and Germany  Account for 52% of World Imports - Global Trade Magaz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2492375"/>
            <a:ext cx="3173412"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6" descr="Simply Grapefruit Juice - Shop Juice at H-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0" y="270827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8" name="Rectangle 7"/>
          <p:cNvSpPr>
            <a:spLocks noChangeArrowheads="1"/>
          </p:cNvSpPr>
          <p:nvPr/>
        </p:nvSpPr>
        <p:spPr bwMode="auto">
          <a:xfrm>
            <a:off x="1774826" y="931864"/>
            <a:ext cx="8353425" cy="8350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tr-TR" sz="1400">
                <a:solidFill>
                  <a:srgbClr val="202124"/>
                </a:solidFill>
                <a:latin typeface="inherit"/>
              </a:rPr>
              <a:t>Statinler, insanların kolesterol</a:t>
            </a:r>
            <a:r>
              <a:rPr lang="tr-TR" altLang="tr-TR" sz="1400">
                <a:solidFill>
                  <a:srgbClr val="202124"/>
                </a:solidFill>
              </a:rPr>
              <a:t>ü</a:t>
            </a:r>
            <a:r>
              <a:rPr lang="tr-TR" altLang="tr-TR" sz="1400">
                <a:solidFill>
                  <a:srgbClr val="202124"/>
                </a:solidFill>
                <a:latin typeface="inherit"/>
              </a:rPr>
              <a:t> d</a:t>
            </a:r>
            <a:r>
              <a:rPr lang="tr-TR" altLang="tr-TR" sz="1400">
                <a:solidFill>
                  <a:srgbClr val="202124"/>
                </a:solidFill>
              </a:rPr>
              <a:t>ü</a:t>
            </a:r>
            <a:r>
              <a:rPr lang="tr-TR" altLang="tr-TR" sz="1400">
                <a:solidFill>
                  <a:srgbClr val="202124"/>
                </a:solidFill>
                <a:latin typeface="inherit"/>
              </a:rPr>
              <a:t>ş</a:t>
            </a:r>
            <a:r>
              <a:rPr lang="tr-TR" altLang="tr-TR" sz="1400">
                <a:solidFill>
                  <a:srgbClr val="202124"/>
                </a:solidFill>
              </a:rPr>
              <a:t>ü</a:t>
            </a:r>
            <a:r>
              <a:rPr lang="tr-TR" altLang="tr-TR" sz="1400">
                <a:solidFill>
                  <a:srgbClr val="202124"/>
                </a:solidFill>
                <a:latin typeface="inherit"/>
              </a:rPr>
              <a:t>rmek ve kalp hastalıklarını tedavi etmek i</a:t>
            </a:r>
            <a:r>
              <a:rPr lang="tr-TR" altLang="tr-TR" sz="1400">
                <a:solidFill>
                  <a:srgbClr val="202124"/>
                </a:solidFill>
              </a:rPr>
              <a:t>ç</a:t>
            </a:r>
            <a:r>
              <a:rPr lang="tr-TR" altLang="tr-TR" sz="1400">
                <a:solidFill>
                  <a:srgbClr val="202124"/>
                </a:solidFill>
                <a:latin typeface="inherit"/>
              </a:rPr>
              <a:t>in aldıkları yaygın ila</a:t>
            </a:r>
            <a:r>
              <a:rPr lang="tr-TR" altLang="tr-TR" sz="1400">
                <a:solidFill>
                  <a:srgbClr val="202124"/>
                </a:solidFill>
              </a:rPr>
              <a:t>ç</a:t>
            </a:r>
            <a:r>
              <a:rPr lang="tr-TR" altLang="tr-TR" sz="1400">
                <a:solidFill>
                  <a:srgbClr val="202124"/>
                </a:solidFill>
                <a:latin typeface="inherit"/>
              </a:rPr>
              <a:t>lardır. </a:t>
            </a:r>
          </a:p>
          <a:p>
            <a:pPr>
              <a:buFont typeface="Arial" panose="020B0604020202020204" pitchFamily="34" charset="0"/>
              <a:buChar char="•"/>
            </a:pPr>
            <a:r>
              <a:rPr lang="tr-TR" altLang="tr-TR" sz="1400">
                <a:solidFill>
                  <a:srgbClr val="202124"/>
                </a:solidFill>
                <a:latin typeface="inherit"/>
              </a:rPr>
              <a:t>Ancak greyfurt suyundaki bileşiklerle etkileşime girebilirler ve bazı durumlarda bu etkileşim tehlikeli olabilir.</a:t>
            </a:r>
            <a:r>
              <a:rPr lang="en-US" altLang="tr-TR" sz="1400"/>
              <a:t> </a:t>
            </a:r>
          </a:p>
        </p:txBody>
      </p:sp>
    </p:spTree>
    <p:extLst>
      <p:ext uri="{BB962C8B-B14F-4D97-AF65-F5344CB8AC3E}">
        <p14:creationId xmlns:p14="http://schemas.microsoft.com/office/powerpoint/2010/main" val="759189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703388" y="115889"/>
            <a:ext cx="8964612" cy="45243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342900" indent="-342900">
              <a:buFont typeface="Wingdings" panose="05000000000000000000" pitchFamily="2" charset="2"/>
              <a:buChar char="q"/>
              <a:defRPr/>
            </a:pPr>
            <a:r>
              <a:rPr lang="tr-TR" altLang="tr-TR" dirty="0" err="1">
                <a:solidFill>
                  <a:srgbClr val="FF0000"/>
                </a:solidFill>
              </a:rPr>
              <a:t>Simvastatin</a:t>
            </a:r>
            <a:endParaRPr lang="en-US" altLang="tr-TR" dirty="0">
              <a:solidFill>
                <a:srgbClr val="FF0000"/>
              </a:solidFill>
            </a:endParaRPr>
          </a:p>
          <a:p>
            <a:pPr marL="342900" indent="-342900">
              <a:buFont typeface="Wingdings" panose="05000000000000000000" pitchFamily="2" charset="2"/>
              <a:buChar char="q"/>
              <a:defRPr/>
            </a:pPr>
            <a:r>
              <a:rPr lang="tr-TR" altLang="tr-TR" dirty="0"/>
              <a:t>Ön ilaçtır. </a:t>
            </a:r>
          </a:p>
          <a:p>
            <a:pPr marL="342900" indent="-342900">
              <a:buFont typeface="Wingdings" panose="05000000000000000000" pitchFamily="2" charset="2"/>
              <a:buChar char="q"/>
              <a:defRPr/>
            </a:pPr>
            <a:r>
              <a:rPr lang="tr-TR" altLang="tr-TR" dirty="0"/>
              <a:t>Etki prof</a:t>
            </a:r>
            <a:r>
              <a:rPr lang="en-US" altLang="tr-TR" dirty="0" err="1"/>
              <a:t>i</a:t>
            </a:r>
            <a:r>
              <a:rPr lang="tr-TR" altLang="tr-TR" dirty="0"/>
              <a:t>li lovastatin’e benzer. </a:t>
            </a:r>
            <a:endParaRPr lang="en-US" altLang="tr-TR" dirty="0"/>
          </a:p>
          <a:p>
            <a:pPr marL="342900" indent="-342900">
              <a:buFont typeface="Wingdings" panose="05000000000000000000" pitchFamily="2" charset="2"/>
              <a:buChar char="q"/>
              <a:defRPr/>
            </a:pPr>
            <a:r>
              <a:rPr lang="tr-TR" altLang="tr-TR" dirty="0"/>
              <a:t>Ancak HMG-KoA redüktaza affinitesi ve gravimetrik etki gücü lovasatinin’kine göre yüksektir. </a:t>
            </a:r>
            <a:endParaRPr lang="en-US" altLang="tr-TR" dirty="0"/>
          </a:p>
          <a:p>
            <a:pPr marL="342900" indent="-342900">
              <a:buFont typeface="Wingdings" panose="05000000000000000000" pitchFamily="2" charset="2"/>
              <a:buChar char="q"/>
              <a:defRPr/>
            </a:pPr>
            <a:endParaRPr lang="tr-TR" altLang="tr-TR" dirty="0"/>
          </a:p>
          <a:p>
            <a:pPr marL="342900" indent="-342900">
              <a:buFont typeface="Wingdings" panose="05000000000000000000" pitchFamily="2" charset="2"/>
              <a:buChar char="q"/>
              <a:defRPr/>
            </a:pPr>
            <a:r>
              <a:rPr lang="tr-TR" altLang="tr-TR" dirty="0"/>
              <a:t>Günde 1-2 kez 10- 20 mg dozunda ağızdan kullanılır.</a:t>
            </a:r>
          </a:p>
          <a:p>
            <a:pPr marL="342900" indent="-342900">
              <a:buFont typeface="Wingdings" panose="05000000000000000000" pitchFamily="2" charset="2"/>
              <a:buChar char="q"/>
              <a:defRPr/>
            </a:pPr>
            <a:endParaRPr lang="tr-TR" altLang="tr-TR" dirty="0"/>
          </a:p>
          <a:p>
            <a:pPr marL="342900" indent="-342900">
              <a:buFont typeface="Wingdings" panose="05000000000000000000" pitchFamily="2" charset="2"/>
              <a:buChar char="q"/>
              <a:defRPr/>
            </a:pPr>
            <a:r>
              <a:rPr lang="en-US" dirty="0">
                <a:solidFill>
                  <a:srgbClr val="FF0000"/>
                </a:solidFill>
              </a:rPr>
              <a:t>Simvastatin </a:t>
            </a:r>
            <a:endParaRPr lang="tr-TR" dirty="0">
              <a:solidFill>
                <a:srgbClr val="FF0000"/>
              </a:solidFill>
            </a:endParaRPr>
          </a:p>
          <a:p>
            <a:pPr marL="342900" indent="-342900">
              <a:buFont typeface="Wingdings" panose="05000000000000000000" pitchFamily="2" charset="2"/>
              <a:buChar char="q"/>
              <a:defRPr/>
            </a:pPr>
            <a:r>
              <a:rPr lang="en-US" dirty="0"/>
              <a:t>It's a prodrug. </a:t>
            </a:r>
          </a:p>
          <a:p>
            <a:pPr marL="342900" indent="-342900">
              <a:buFont typeface="Wingdings" panose="05000000000000000000" pitchFamily="2" charset="2"/>
              <a:buChar char="q"/>
              <a:defRPr/>
            </a:pPr>
            <a:r>
              <a:rPr lang="en-US" dirty="0"/>
              <a:t>The effect profile is similar to lovastatin. </a:t>
            </a:r>
          </a:p>
          <a:p>
            <a:pPr marL="342900" indent="-342900">
              <a:buFont typeface="Wingdings" panose="05000000000000000000" pitchFamily="2" charset="2"/>
              <a:buChar char="q"/>
              <a:defRPr/>
            </a:pPr>
            <a:endParaRPr lang="en-US" dirty="0"/>
          </a:p>
          <a:p>
            <a:pPr marL="342900" indent="-342900">
              <a:buFont typeface="Wingdings" panose="05000000000000000000" pitchFamily="2" charset="2"/>
              <a:buChar char="q"/>
              <a:defRPr/>
            </a:pPr>
            <a:r>
              <a:rPr lang="en-US" dirty="0"/>
              <a:t>However, the affinity to HMG-CoA reductase and its gravimetric potency are higher than those of </a:t>
            </a:r>
            <a:r>
              <a:rPr lang="en-US" dirty="0" err="1"/>
              <a:t>lovasatin</a:t>
            </a:r>
            <a:r>
              <a:rPr lang="en-US" dirty="0"/>
              <a:t>.</a:t>
            </a:r>
          </a:p>
          <a:p>
            <a:pPr marL="342900" indent="-342900">
              <a:buFont typeface="Wingdings" panose="05000000000000000000" pitchFamily="2" charset="2"/>
              <a:buChar char="q"/>
              <a:defRPr/>
            </a:pPr>
            <a:endParaRPr lang="en-US" dirty="0"/>
          </a:p>
          <a:p>
            <a:pPr marL="342900" indent="-342900">
              <a:buFont typeface="Wingdings" panose="05000000000000000000" pitchFamily="2" charset="2"/>
              <a:buChar char="q"/>
              <a:defRPr/>
            </a:pPr>
            <a:r>
              <a:rPr lang="en-US" dirty="0"/>
              <a:t> It is used orally at a dose of 10-20 mg 1-2 times a day.</a:t>
            </a:r>
            <a:endParaRPr lang="en-US" altLang="tr-TR" dirty="0"/>
          </a:p>
        </p:txBody>
      </p:sp>
      <p:pic>
        <p:nvPicPr>
          <p:cNvPr id="96259" name="Picture 4" descr="Simvastati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9463" y="4724401"/>
            <a:ext cx="1941512"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4309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p:cNvSpPr>
            <a:spLocks noChangeArrowheads="1"/>
          </p:cNvSpPr>
          <p:nvPr/>
        </p:nvSpPr>
        <p:spPr bwMode="auto">
          <a:xfrm flipH="1">
            <a:off x="1703388" y="5400675"/>
            <a:ext cx="8856662" cy="958850"/>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tr-TR" sz="1600">
                <a:solidFill>
                  <a:srgbClr val="222222"/>
                </a:solidFill>
                <a:latin typeface="inherit"/>
                <a:cs typeface="Arial" panose="020B0604020202020204" pitchFamily="34" charset="0"/>
              </a:rPr>
              <a:t>F</a:t>
            </a:r>
            <a:r>
              <a:rPr lang="tr-TR" altLang="tr-TR" sz="1600">
                <a:solidFill>
                  <a:srgbClr val="222222"/>
                </a:solidFill>
                <a:latin typeface="inherit"/>
                <a:cs typeface="Arial" panose="020B0604020202020204" pitchFamily="34" charset="0"/>
              </a:rPr>
              <a:t>luvastatin </a:t>
            </a:r>
          </a:p>
          <a:p>
            <a:pPr eaLnBrk="1" hangingPunct="1">
              <a:buFont typeface="Arial" panose="020B0604020202020204" pitchFamily="34" charset="0"/>
              <a:buChar char="•"/>
            </a:pPr>
            <a:r>
              <a:rPr lang="tr-TR" altLang="tr-TR" sz="1600">
                <a:solidFill>
                  <a:srgbClr val="222222"/>
                </a:solidFill>
                <a:latin typeface="inherit"/>
                <a:cs typeface="Arial" panose="020B0604020202020204" pitchFamily="34" charset="0"/>
              </a:rPr>
              <a:t>It is similar to the above drugs in terms of structure and pharmacological effects. </a:t>
            </a:r>
            <a:endParaRPr lang="en-US" altLang="tr-TR" sz="1600">
              <a:solidFill>
                <a:srgbClr val="222222"/>
              </a:solidFill>
              <a:latin typeface="inherit"/>
              <a:cs typeface="Arial" panose="020B0604020202020204" pitchFamily="34" charset="0"/>
            </a:endParaRPr>
          </a:p>
          <a:p>
            <a:pPr eaLnBrk="1" hangingPunct="1">
              <a:buFont typeface="Arial" panose="020B0604020202020204" pitchFamily="34" charset="0"/>
              <a:buChar char="•"/>
            </a:pPr>
            <a:r>
              <a:rPr lang="tr-TR" altLang="tr-TR" sz="1600">
                <a:solidFill>
                  <a:srgbClr val="222222"/>
                </a:solidFill>
                <a:latin typeface="inherit"/>
                <a:cs typeface="Arial" panose="020B0604020202020204" pitchFamily="34" charset="0"/>
              </a:rPr>
              <a:t>It's cheaper. </a:t>
            </a:r>
            <a:endParaRPr lang="en-US" altLang="tr-TR" sz="1600">
              <a:solidFill>
                <a:srgbClr val="222222"/>
              </a:solidFill>
              <a:latin typeface="inherit"/>
              <a:cs typeface="Arial" panose="020B0604020202020204" pitchFamily="34" charset="0"/>
            </a:endParaRPr>
          </a:p>
          <a:p>
            <a:pPr eaLnBrk="1" hangingPunct="1">
              <a:buFont typeface="Arial" panose="020B0604020202020204" pitchFamily="34" charset="0"/>
              <a:buChar char="•"/>
            </a:pPr>
            <a:r>
              <a:rPr lang="tr-TR" altLang="tr-TR" sz="1600">
                <a:solidFill>
                  <a:srgbClr val="222222"/>
                </a:solidFill>
                <a:latin typeface="inherit"/>
                <a:cs typeface="Arial" panose="020B0604020202020204" pitchFamily="34" charset="0"/>
              </a:rPr>
              <a:t>20-40 mg once daily is given orally.</a:t>
            </a:r>
            <a:endParaRPr lang="tr-TR" altLang="tr-TR" sz="1600">
              <a:latin typeface="Times New Roman" panose="02020603050405020304" pitchFamily="18" charset="0"/>
            </a:endParaRPr>
          </a:p>
        </p:txBody>
      </p:sp>
      <p:pic>
        <p:nvPicPr>
          <p:cNvPr id="97283" name="Picture 5" descr="Fluvastatin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3975" y="2852739"/>
            <a:ext cx="2768600" cy="23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ikdörtgen 2"/>
          <p:cNvSpPr/>
          <p:nvPr/>
        </p:nvSpPr>
        <p:spPr>
          <a:xfrm>
            <a:off x="1703388" y="546100"/>
            <a:ext cx="8856662" cy="17541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285750" indent="-285750">
              <a:buFont typeface="Arial" panose="020B0604020202020204" pitchFamily="34" charset="0"/>
              <a:buChar char="•"/>
              <a:defRPr/>
            </a:pPr>
            <a:r>
              <a:rPr lang="tr-TR" altLang="tr-TR" dirty="0" err="1">
                <a:solidFill>
                  <a:srgbClr val="FF0000"/>
                </a:solidFill>
              </a:rPr>
              <a:t>Fluvastatin</a:t>
            </a:r>
            <a:endParaRPr lang="en-US" altLang="tr-TR" dirty="0">
              <a:solidFill>
                <a:srgbClr val="FF0000"/>
              </a:solidFill>
            </a:endParaRPr>
          </a:p>
          <a:p>
            <a:pPr marL="285750" indent="-285750">
              <a:buFont typeface="Arial" panose="020B0604020202020204" pitchFamily="34" charset="0"/>
              <a:buChar char="•"/>
              <a:defRPr/>
            </a:pPr>
            <a:r>
              <a:rPr lang="tr-TR" altLang="tr-TR" dirty="0"/>
              <a:t>Yapısı ve farmakolojik etkileri bakımından yukarıdaki ilaçlara benzer.</a:t>
            </a:r>
            <a:endParaRPr lang="en-US" altLang="tr-TR" dirty="0"/>
          </a:p>
          <a:p>
            <a:pPr marL="285750" indent="-285750">
              <a:buFont typeface="Arial" panose="020B0604020202020204" pitchFamily="34" charset="0"/>
              <a:buChar char="•"/>
              <a:defRPr/>
            </a:pPr>
            <a:endParaRPr lang="en-US" altLang="tr-TR" dirty="0"/>
          </a:p>
          <a:p>
            <a:pPr marL="285750" indent="-285750">
              <a:buFont typeface="Arial" panose="020B0604020202020204" pitchFamily="34" charset="0"/>
              <a:buChar char="•"/>
              <a:defRPr/>
            </a:pPr>
            <a:r>
              <a:rPr lang="tr-TR" altLang="tr-TR" dirty="0"/>
              <a:t> Daha ucuzdur. </a:t>
            </a:r>
            <a:endParaRPr lang="en-US" altLang="tr-TR" dirty="0"/>
          </a:p>
          <a:p>
            <a:pPr marL="285750" indent="-285750">
              <a:buFont typeface="Arial" panose="020B0604020202020204" pitchFamily="34" charset="0"/>
              <a:buChar char="•"/>
              <a:defRPr/>
            </a:pPr>
            <a:endParaRPr lang="en-US" altLang="tr-TR" dirty="0"/>
          </a:p>
          <a:p>
            <a:pPr marL="285750" indent="-285750">
              <a:buFont typeface="Arial" panose="020B0604020202020204" pitchFamily="34" charset="0"/>
              <a:buChar char="•"/>
              <a:defRPr/>
            </a:pPr>
            <a:r>
              <a:rPr lang="tr-TR" altLang="tr-TR" dirty="0"/>
              <a:t>Günde 1 kez 20 -40 mg ağızdan verilir. </a:t>
            </a:r>
          </a:p>
        </p:txBody>
      </p:sp>
    </p:spTree>
    <p:extLst>
      <p:ext uri="{BB962C8B-B14F-4D97-AF65-F5344CB8AC3E}">
        <p14:creationId xmlns:p14="http://schemas.microsoft.com/office/powerpoint/2010/main" val="15855759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AutoShape 5" descr="Image result for PRAVASTATÄ°N"/>
          <p:cNvSpPr>
            <a:spLocks noChangeAspect="1" noChangeArrowheads="1"/>
          </p:cNvSpPr>
          <p:nvPr/>
        </p:nvSpPr>
        <p:spPr bwMode="auto">
          <a:xfrm>
            <a:off x="1692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tr-TR" altLang="tr-TR" sz="2400">
              <a:latin typeface="Times New Roman" panose="02020603050405020304" pitchFamily="18" charset="0"/>
            </a:endParaRPr>
          </a:p>
        </p:txBody>
      </p:sp>
      <p:pic>
        <p:nvPicPr>
          <p:cNvPr id="98307" name="Picture 11" descr="Image result for PRAVASTATÄ°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1" y="134939"/>
            <a:ext cx="281622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13" descr="Image result for atorvastat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011363"/>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AutoShape 15" descr="Image result for crestor"/>
          <p:cNvSpPr>
            <a:spLocks noChangeAspect="1" noChangeArrowheads="1"/>
          </p:cNvSpPr>
          <p:nvPr/>
        </p:nvSpPr>
        <p:spPr bwMode="auto">
          <a:xfrm>
            <a:off x="1844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tr-TR" altLang="tr-TR" sz="2400">
              <a:latin typeface="Times New Roman" panose="02020603050405020304" pitchFamily="18" charset="0"/>
            </a:endParaRPr>
          </a:p>
        </p:txBody>
      </p:sp>
      <p:pic>
        <p:nvPicPr>
          <p:cNvPr id="98310" name="Picture 17"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4713" y="4149726"/>
            <a:ext cx="300355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1844675" y="620713"/>
            <a:ext cx="5232400" cy="5568950"/>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60000"/>
              </a:lnSpc>
              <a:buFont typeface="Arial" panose="020B0604020202020204" pitchFamily="34" charset="0"/>
              <a:buChar char="•"/>
              <a:defRPr/>
            </a:pPr>
            <a:r>
              <a:rPr lang="tr-TR" altLang="tr-TR" sz="1400">
                <a:solidFill>
                  <a:srgbClr val="000000"/>
                </a:solidFill>
                <a:latin typeface="Corbel" panose="020B0503020204020204" pitchFamily="34" charset="0"/>
              </a:rPr>
              <a:t>PRAVASTATİN, ATORVASTATİN , Rosuvastatin VE BENZERLERİ gibi yarı sentetik türevleri yapılmıştır. </a:t>
            </a:r>
            <a:endParaRPr lang="en-US" altLang="tr-TR" sz="1400">
              <a:solidFill>
                <a:srgbClr val="000000"/>
              </a:solidFill>
              <a:latin typeface="Corbel" panose="020B0503020204020204" pitchFamily="34" charset="0"/>
            </a:endParaRPr>
          </a:p>
          <a:p>
            <a:pPr eaLnBrk="1" hangingPunct="1">
              <a:lnSpc>
                <a:spcPct val="160000"/>
              </a:lnSpc>
              <a:buFont typeface="Arial" panose="020B0604020202020204" pitchFamily="34" charset="0"/>
              <a:buChar char="•"/>
              <a:defRPr/>
            </a:pPr>
            <a:r>
              <a:rPr lang="tr-TR" altLang="tr-TR" sz="1400">
                <a:solidFill>
                  <a:srgbClr val="000000"/>
                </a:solidFill>
                <a:latin typeface="Corbel" panose="020B0503020204020204" pitchFamily="34" charset="0"/>
              </a:rPr>
              <a:t>Bu maddeler genellikle </a:t>
            </a:r>
            <a:r>
              <a:rPr lang="tr-TR" altLang="tr-TR" sz="1400">
                <a:solidFill>
                  <a:srgbClr val="FF0000"/>
                </a:solidFill>
                <a:latin typeface="Corbel" panose="020B0503020204020204" pitchFamily="34" charset="0"/>
              </a:rPr>
              <a:t>ön-ilaçlar</a:t>
            </a:r>
            <a:r>
              <a:rPr lang="tr-TR" altLang="tr-TR" sz="1400">
                <a:solidFill>
                  <a:srgbClr val="000000"/>
                </a:solidFill>
                <a:latin typeface="Corbel" panose="020B0503020204020204" pitchFamily="34" charset="0"/>
              </a:rPr>
              <a:t>dır. </a:t>
            </a:r>
            <a:endParaRPr lang="en-US" altLang="tr-TR" sz="1400">
              <a:solidFill>
                <a:srgbClr val="000000"/>
              </a:solidFill>
              <a:latin typeface="Corbel" panose="020B0503020204020204" pitchFamily="34" charset="0"/>
            </a:endParaRPr>
          </a:p>
          <a:p>
            <a:pPr eaLnBrk="1" hangingPunct="1">
              <a:lnSpc>
                <a:spcPct val="160000"/>
              </a:lnSpc>
              <a:buFont typeface="Arial" panose="020B0604020202020204" pitchFamily="34" charset="0"/>
              <a:buChar char="•"/>
              <a:defRPr/>
            </a:pPr>
            <a:r>
              <a:rPr lang="tr-TR" altLang="tr-TR" sz="1400">
                <a:solidFill>
                  <a:srgbClr val="000000"/>
                </a:solidFill>
                <a:latin typeface="Corbel" panose="020B0503020204020204" pitchFamily="34" charset="0"/>
              </a:rPr>
              <a:t> </a:t>
            </a:r>
            <a:r>
              <a:rPr lang="en-US" altLang="tr-TR" sz="1400">
                <a:solidFill>
                  <a:srgbClr val="000000"/>
                </a:solidFill>
                <a:latin typeface="Corbel" panose="020B0503020204020204" pitchFamily="34" charset="0"/>
              </a:rPr>
              <a:t>A</a:t>
            </a:r>
            <a:r>
              <a:rPr lang="tr-TR" altLang="tr-TR" sz="1400">
                <a:solidFill>
                  <a:srgbClr val="000000"/>
                </a:solidFill>
                <a:latin typeface="Corbel" panose="020B0503020204020204" pitchFamily="34" charset="0"/>
              </a:rPr>
              <a:t>bsorbe edildikten sonra etkin şekillerine dönüştürülürler. </a:t>
            </a:r>
          </a:p>
          <a:p>
            <a:pPr eaLnBrk="1" hangingPunct="1">
              <a:lnSpc>
                <a:spcPct val="160000"/>
              </a:lnSpc>
              <a:buFont typeface="Arial" panose="020B0604020202020204" pitchFamily="34" charset="0"/>
              <a:buChar char="•"/>
              <a:defRPr/>
            </a:pPr>
            <a:r>
              <a:rPr lang="tr-TR" altLang="tr-TR" sz="1400">
                <a:solidFill>
                  <a:srgbClr val="000000"/>
                </a:solidFill>
                <a:latin typeface="Corbel" panose="020B0503020204020204" pitchFamily="34" charset="0"/>
              </a:rPr>
              <a:t>HMG-KoAredüktaz enziminin substratı olan ve onun yarı indirgenmiş metabolitine benzerler; adı geçen enzimi kompetitif bir şekilde inhibe ederler.</a:t>
            </a:r>
          </a:p>
          <a:p>
            <a:pPr eaLnBrk="1" hangingPunct="1">
              <a:lnSpc>
                <a:spcPct val="160000"/>
              </a:lnSpc>
              <a:buFont typeface="Arial" panose="020B0604020202020204" pitchFamily="34" charset="0"/>
              <a:buChar char="•"/>
              <a:defRPr/>
            </a:pPr>
            <a:endParaRPr lang="en-US" altLang="tr-TR" sz="1400">
              <a:solidFill>
                <a:srgbClr val="000000"/>
              </a:solidFill>
              <a:cs typeface="Calibri" panose="020F0502020204030204" pitchFamily="34" charset="0"/>
            </a:endParaRPr>
          </a:p>
          <a:p>
            <a:pPr eaLnBrk="1" hangingPunct="1">
              <a:lnSpc>
                <a:spcPct val="160000"/>
              </a:lnSpc>
              <a:buFont typeface="Arial" panose="020B0604020202020204" pitchFamily="34" charset="0"/>
              <a:buChar char="•"/>
              <a:defRPr/>
            </a:pPr>
            <a:r>
              <a:rPr lang="en-US" altLang="tr-TR" sz="1400">
                <a:solidFill>
                  <a:srgbClr val="0070C0"/>
                </a:solidFill>
                <a:cs typeface="Calibri" panose="020F0502020204030204" pitchFamily="34" charset="0"/>
              </a:rPr>
              <a:t>Semi-synthetic derivatives such as</a:t>
            </a:r>
            <a:endParaRPr lang="tr-TR" altLang="tr-TR" sz="1400">
              <a:solidFill>
                <a:srgbClr val="0070C0"/>
              </a:solidFill>
              <a:cs typeface="Calibri" panose="020F0502020204030204" pitchFamily="34" charset="0"/>
            </a:endParaRPr>
          </a:p>
          <a:p>
            <a:pPr eaLnBrk="1" hangingPunct="1">
              <a:lnSpc>
                <a:spcPct val="160000"/>
              </a:lnSpc>
              <a:buFont typeface="Arial" panose="020B0604020202020204" pitchFamily="34" charset="0"/>
              <a:buChar char="•"/>
              <a:defRPr/>
            </a:pPr>
            <a:r>
              <a:rPr lang="en-US" altLang="tr-TR" sz="1400">
                <a:solidFill>
                  <a:srgbClr val="0070C0"/>
                </a:solidFill>
                <a:cs typeface="Calibri" panose="020F0502020204030204" pitchFamily="34" charset="0"/>
              </a:rPr>
              <a:t> PRAVASTATIN, ATORVASTATIN, Rosuvastatin, </a:t>
            </a:r>
            <a:endParaRPr lang="tr-TR" altLang="tr-TR" sz="1400">
              <a:solidFill>
                <a:srgbClr val="0070C0"/>
              </a:solidFill>
              <a:cs typeface="Calibri" panose="020F0502020204030204" pitchFamily="34" charset="0"/>
            </a:endParaRPr>
          </a:p>
          <a:p>
            <a:pPr eaLnBrk="1" hangingPunct="1">
              <a:lnSpc>
                <a:spcPct val="160000"/>
              </a:lnSpc>
              <a:buFont typeface="Arial" panose="020B0604020202020204" pitchFamily="34" charset="0"/>
              <a:buChar char="•"/>
              <a:defRPr/>
            </a:pPr>
            <a:r>
              <a:rPr lang="en-US" altLang="tr-TR" sz="1400">
                <a:solidFill>
                  <a:srgbClr val="0070C0"/>
                </a:solidFill>
                <a:cs typeface="Calibri" panose="020F0502020204030204" pitchFamily="34" charset="0"/>
              </a:rPr>
              <a:t>and the like are made. These substances are </a:t>
            </a:r>
            <a:endParaRPr lang="tr-TR" altLang="tr-TR" sz="1400">
              <a:solidFill>
                <a:srgbClr val="0070C0"/>
              </a:solidFill>
              <a:cs typeface="Calibri" panose="020F0502020204030204" pitchFamily="34" charset="0"/>
            </a:endParaRPr>
          </a:p>
          <a:p>
            <a:pPr eaLnBrk="1" hangingPunct="1">
              <a:lnSpc>
                <a:spcPct val="160000"/>
              </a:lnSpc>
              <a:buFont typeface="Arial" panose="020B0604020202020204" pitchFamily="34" charset="0"/>
              <a:buChar char="•"/>
              <a:defRPr/>
            </a:pPr>
            <a:r>
              <a:rPr lang="en-US" altLang="tr-TR" sz="1400">
                <a:solidFill>
                  <a:srgbClr val="0070C0"/>
                </a:solidFill>
                <a:cs typeface="Calibri" panose="020F0502020204030204" pitchFamily="34" charset="0"/>
              </a:rPr>
              <a:t>usually prodrugs. And after they are absorbed, </a:t>
            </a:r>
            <a:endParaRPr lang="tr-TR" altLang="tr-TR" sz="1400">
              <a:solidFill>
                <a:srgbClr val="0070C0"/>
              </a:solidFill>
              <a:cs typeface="Calibri" panose="020F0502020204030204" pitchFamily="34" charset="0"/>
            </a:endParaRPr>
          </a:p>
          <a:p>
            <a:pPr eaLnBrk="1" hangingPunct="1">
              <a:lnSpc>
                <a:spcPct val="160000"/>
              </a:lnSpc>
              <a:buFont typeface="Arial" panose="020B0604020202020204" pitchFamily="34" charset="0"/>
              <a:buChar char="•"/>
              <a:defRPr/>
            </a:pPr>
            <a:r>
              <a:rPr lang="en-US" altLang="tr-TR" sz="1400">
                <a:solidFill>
                  <a:srgbClr val="0070C0"/>
                </a:solidFill>
                <a:cs typeface="Calibri" panose="020F0502020204030204" pitchFamily="34" charset="0"/>
              </a:rPr>
              <a:t>they are converted into their active form. </a:t>
            </a:r>
            <a:endParaRPr lang="tr-TR" altLang="tr-TR" sz="1400">
              <a:solidFill>
                <a:srgbClr val="0070C0"/>
              </a:solidFill>
              <a:cs typeface="Calibri" panose="020F0502020204030204" pitchFamily="34" charset="0"/>
            </a:endParaRPr>
          </a:p>
          <a:p>
            <a:pPr eaLnBrk="1" hangingPunct="1">
              <a:lnSpc>
                <a:spcPct val="160000"/>
              </a:lnSpc>
              <a:buFont typeface="Arial" panose="020B0604020202020204" pitchFamily="34" charset="0"/>
              <a:buChar char="•"/>
              <a:defRPr/>
            </a:pPr>
            <a:r>
              <a:rPr lang="en-US" altLang="tr-TR" sz="1400">
                <a:solidFill>
                  <a:srgbClr val="0070C0"/>
                </a:solidFill>
                <a:cs typeface="Calibri" panose="020F0502020204030204" pitchFamily="34" charset="0"/>
              </a:rPr>
              <a:t>They are similar to the semi-reduced </a:t>
            </a:r>
            <a:endParaRPr lang="tr-TR" altLang="tr-TR" sz="1400">
              <a:solidFill>
                <a:srgbClr val="0070C0"/>
              </a:solidFill>
              <a:cs typeface="Calibri" panose="020F0502020204030204" pitchFamily="34" charset="0"/>
            </a:endParaRPr>
          </a:p>
          <a:p>
            <a:pPr eaLnBrk="1" hangingPunct="1">
              <a:lnSpc>
                <a:spcPct val="160000"/>
              </a:lnSpc>
              <a:buFont typeface="Arial" panose="020B0604020202020204" pitchFamily="34" charset="0"/>
              <a:buChar char="•"/>
              <a:defRPr/>
            </a:pPr>
            <a:r>
              <a:rPr lang="en-US" altLang="tr-TR" sz="1400">
                <a:solidFill>
                  <a:srgbClr val="0070C0"/>
                </a:solidFill>
                <a:cs typeface="Calibri" panose="020F0502020204030204" pitchFamily="34" charset="0"/>
              </a:rPr>
              <a:t>metabolite, the substrate of the enzyme </a:t>
            </a:r>
            <a:endParaRPr lang="tr-TR" altLang="tr-TR" sz="1400">
              <a:solidFill>
                <a:srgbClr val="0070C0"/>
              </a:solidFill>
              <a:cs typeface="Calibri" panose="020F0502020204030204" pitchFamily="34" charset="0"/>
            </a:endParaRPr>
          </a:p>
          <a:p>
            <a:pPr eaLnBrk="1" hangingPunct="1">
              <a:lnSpc>
                <a:spcPct val="160000"/>
              </a:lnSpc>
              <a:buFont typeface="Arial" panose="020B0604020202020204" pitchFamily="34" charset="0"/>
              <a:buChar char="•"/>
              <a:defRPr/>
            </a:pPr>
            <a:r>
              <a:rPr lang="en-US" altLang="tr-TR" sz="1400">
                <a:solidFill>
                  <a:srgbClr val="0070C0"/>
                </a:solidFill>
                <a:cs typeface="Calibri" panose="020F0502020204030204" pitchFamily="34" charset="0"/>
              </a:rPr>
              <a:t>HMG-CoAreductase; competitively inhibit said </a:t>
            </a:r>
            <a:endParaRPr lang="en-US" altLang="tr-TR" sz="1400">
              <a:solidFill>
                <a:srgbClr val="0070C0"/>
              </a:solidFill>
              <a:latin typeface="Corbel" panose="020B0503020204020204" pitchFamily="34" charset="0"/>
            </a:endParaRPr>
          </a:p>
        </p:txBody>
      </p:sp>
    </p:spTree>
    <p:extLst>
      <p:ext uri="{BB962C8B-B14F-4D97-AF65-F5344CB8AC3E}">
        <p14:creationId xmlns:p14="http://schemas.microsoft.com/office/powerpoint/2010/main" val="26801692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847850" y="260350"/>
            <a:ext cx="8496300" cy="61864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285750" indent="-285750">
              <a:buFont typeface="Arial" panose="020B0604020202020204" pitchFamily="34" charset="0"/>
              <a:buChar char="•"/>
              <a:defRPr/>
            </a:pPr>
            <a:r>
              <a:rPr lang="tr-TR" altLang="tr-TR" dirty="0" err="1">
                <a:solidFill>
                  <a:srgbClr val="FF0000"/>
                </a:solidFill>
              </a:rPr>
              <a:t>Pravastatin</a:t>
            </a:r>
            <a:endParaRPr lang="en-US" altLang="tr-TR" dirty="0">
              <a:solidFill>
                <a:srgbClr val="FF0000"/>
              </a:solidFill>
            </a:endParaRPr>
          </a:p>
          <a:p>
            <a:pPr marL="285750" indent="-285750">
              <a:buFont typeface="Arial" panose="020B0604020202020204" pitchFamily="34" charset="0"/>
              <a:buChar char="•"/>
              <a:defRPr/>
            </a:pPr>
            <a:r>
              <a:rPr lang="tr-TR" altLang="tr-TR" dirty="0"/>
              <a:t>Lovasatine’e yapıca benzer. </a:t>
            </a:r>
            <a:endParaRPr lang="en-US" altLang="tr-TR" dirty="0"/>
          </a:p>
          <a:p>
            <a:pPr marL="285750" indent="-285750">
              <a:buFont typeface="Arial" panose="020B0604020202020204" pitchFamily="34" charset="0"/>
              <a:buChar char="•"/>
              <a:defRPr/>
            </a:pPr>
            <a:r>
              <a:rPr lang="tr-TR" altLang="tr-TR" dirty="0"/>
              <a:t>Günlük dozu 20- 40 mg’dır</a:t>
            </a:r>
          </a:p>
          <a:p>
            <a:pPr marL="285750" indent="-285750">
              <a:buFont typeface="Arial" panose="020B0604020202020204" pitchFamily="34" charset="0"/>
              <a:buChar char="•"/>
              <a:defRPr/>
            </a:pPr>
            <a:endParaRPr lang="tr-TR" altLang="tr-TR" dirty="0"/>
          </a:p>
          <a:p>
            <a:pPr marL="285750" indent="-285750">
              <a:buFont typeface="Arial" panose="020B0604020202020204" pitchFamily="34" charset="0"/>
              <a:buChar char="•"/>
              <a:defRPr/>
            </a:pPr>
            <a:endParaRPr lang="en-US" dirty="0">
              <a:solidFill>
                <a:srgbClr val="0070C0"/>
              </a:solidFill>
            </a:endParaRPr>
          </a:p>
          <a:p>
            <a:pPr marL="285750" indent="-285750">
              <a:buFont typeface="Arial" panose="020B0604020202020204" pitchFamily="34" charset="0"/>
              <a:buChar char="•"/>
              <a:defRPr/>
            </a:pPr>
            <a:endParaRPr lang="en-US" dirty="0">
              <a:solidFill>
                <a:srgbClr val="0070C0"/>
              </a:solidFill>
            </a:endParaRPr>
          </a:p>
          <a:p>
            <a:pPr marL="285750" indent="-285750">
              <a:buFont typeface="Arial" panose="020B0604020202020204" pitchFamily="34" charset="0"/>
              <a:buChar char="•"/>
              <a:defRPr/>
            </a:pPr>
            <a:endParaRPr lang="en-US" dirty="0">
              <a:solidFill>
                <a:srgbClr val="0070C0"/>
              </a:solidFill>
            </a:endParaRPr>
          </a:p>
          <a:p>
            <a:pPr marL="285750" indent="-285750">
              <a:buFont typeface="Arial" panose="020B0604020202020204" pitchFamily="34" charset="0"/>
              <a:buChar char="•"/>
              <a:defRPr/>
            </a:pPr>
            <a:endParaRPr lang="en-US" dirty="0">
              <a:solidFill>
                <a:srgbClr val="0070C0"/>
              </a:solidFill>
            </a:endParaRPr>
          </a:p>
          <a:p>
            <a:pPr marL="285750" indent="-285750">
              <a:buFont typeface="Arial" panose="020B0604020202020204" pitchFamily="34" charset="0"/>
              <a:buChar char="•"/>
              <a:defRPr/>
            </a:pPr>
            <a:endParaRPr lang="en-US" dirty="0">
              <a:solidFill>
                <a:srgbClr val="0070C0"/>
              </a:solidFill>
            </a:endParaRPr>
          </a:p>
          <a:p>
            <a:pPr marL="285750" indent="-285750">
              <a:buFont typeface="Arial" panose="020B0604020202020204" pitchFamily="34" charset="0"/>
              <a:buChar char="•"/>
              <a:defRPr/>
            </a:pPr>
            <a:endParaRPr lang="en-US" dirty="0">
              <a:solidFill>
                <a:srgbClr val="0070C0"/>
              </a:solidFill>
            </a:endParaRPr>
          </a:p>
          <a:p>
            <a:pPr marL="285750" indent="-285750">
              <a:buFont typeface="Arial" panose="020B0604020202020204" pitchFamily="34" charset="0"/>
              <a:buChar char="•"/>
              <a:defRPr/>
            </a:pPr>
            <a:endParaRPr lang="en-US" dirty="0">
              <a:solidFill>
                <a:srgbClr val="0070C0"/>
              </a:solidFill>
            </a:endParaRPr>
          </a:p>
          <a:p>
            <a:pPr marL="285750" indent="-285750">
              <a:buFont typeface="Arial" panose="020B0604020202020204" pitchFamily="34" charset="0"/>
              <a:buChar char="•"/>
              <a:defRPr/>
            </a:pPr>
            <a:endParaRPr lang="en-US" dirty="0">
              <a:solidFill>
                <a:srgbClr val="0070C0"/>
              </a:solidFill>
            </a:endParaRPr>
          </a:p>
          <a:p>
            <a:pPr marL="285750" indent="-285750">
              <a:buFont typeface="Arial" panose="020B0604020202020204" pitchFamily="34" charset="0"/>
              <a:buChar char="•"/>
              <a:defRPr/>
            </a:pPr>
            <a:endParaRPr lang="en-US" dirty="0">
              <a:solidFill>
                <a:srgbClr val="0070C0"/>
              </a:solidFill>
            </a:endParaRPr>
          </a:p>
          <a:p>
            <a:pPr marL="285750" indent="-285750">
              <a:buFont typeface="Arial" panose="020B0604020202020204" pitchFamily="34" charset="0"/>
              <a:buChar char="•"/>
              <a:defRPr/>
            </a:pPr>
            <a:endParaRPr lang="en-US" dirty="0">
              <a:solidFill>
                <a:srgbClr val="0070C0"/>
              </a:solidFill>
            </a:endParaRPr>
          </a:p>
          <a:p>
            <a:pPr marL="285750" indent="-285750">
              <a:buFont typeface="Arial" panose="020B0604020202020204" pitchFamily="34" charset="0"/>
              <a:buChar char="•"/>
              <a:defRPr/>
            </a:pPr>
            <a:endParaRPr lang="en-US" dirty="0">
              <a:solidFill>
                <a:srgbClr val="0070C0"/>
              </a:solidFill>
            </a:endParaRPr>
          </a:p>
          <a:p>
            <a:pPr marL="285750" indent="-285750">
              <a:buFont typeface="Arial" panose="020B0604020202020204" pitchFamily="34" charset="0"/>
              <a:buChar char="•"/>
              <a:defRPr/>
            </a:pPr>
            <a:endParaRPr lang="en-US" dirty="0">
              <a:solidFill>
                <a:srgbClr val="0070C0"/>
              </a:solidFill>
            </a:endParaRPr>
          </a:p>
          <a:p>
            <a:pPr marL="285750" indent="-285750">
              <a:buFont typeface="Arial" panose="020B0604020202020204" pitchFamily="34" charset="0"/>
              <a:buChar char="•"/>
              <a:defRPr/>
            </a:pPr>
            <a:endParaRPr lang="en-US" dirty="0">
              <a:solidFill>
                <a:srgbClr val="0070C0"/>
              </a:solidFill>
            </a:endParaRPr>
          </a:p>
          <a:p>
            <a:pPr marL="285750" indent="-285750">
              <a:buFont typeface="Arial" panose="020B0604020202020204" pitchFamily="34" charset="0"/>
              <a:buChar char="•"/>
              <a:defRPr/>
            </a:pPr>
            <a:endParaRPr lang="en-US" dirty="0">
              <a:solidFill>
                <a:srgbClr val="0070C0"/>
              </a:solidFill>
            </a:endParaRPr>
          </a:p>
          <a:p>
            <a:pPr marL="285750" indent="-285750">
              <a:buFont typeface="Arial" panose="020B0604020202020204" pitchFamily="34" charset="0"/>
              <a:buChar char="•"/>
              <a:defRPr/>
            </a:pPr>
            <a:endParaRPr lang="en-US" dirty="0">
              <a:solidFill>
                <a:srgbClr val="0070C0"/>
              </a:solidFill>
            </a:endParaRPr>
          </a:p>
          <a:p>
            <a:pPr marL="285750" indent="-285750">
              <a:buFont typeface="Arial" panose="020B0604020202020204" pitchFamily="34" charset="0"/>
              <a:buChar char="•"/>
              <a:defRPr/>
            </a:pPr>
            <a:r>
              <a:rPr lang="en-US" dirty="0">
                <a:solidFill>
                  <a:srgbClr val="0070C0"/>
                </a:solidFill>
              </a:rPr>
              <a:t>Pravastatin </a:t>
            </a:r>
          </a:p>
          <a:p>
            <a:pPr marL="285750" indent="-285750">
              <a:buFont typeface="Arial" panose="020B0604020202020204" pitchFamily="34" charset="0"/>
              <a:buChar char="•"/>
              <a:defRPr/>
            </a:pPr>
            <a:r>
              <a:rPr lang="en-US" dirty="0">
                <a:solidFill>
                  <a:srgbClr val="0070C0"/>
                </a:solidFill>
              </a:rPr>
              <a:t>Structurally similar to </a:t>
            </a:r>
            <a:r>
              <a:rPr lang="en-US" dirty="0" err="1">
                <a:solidFill>
                  <a:srgbClr val="0070C0"/>
                </a:solidFill>
              </a:rPr>
              <a:t>Lovasatine</a:t>
            </a:r>
            <a:r>
              <a:rPr lang="en-US" dirty="0">
                <a:solidFill>
                  <a:srgbClr val="0070C0"/>
                </a:solidFill>
              </a:rPr>
              <a:t>. </a:t>
            </a:r>
          </a:p>
          <a:p>
            <a:pPr marL="285750" indent="-285750">
              <a:buFont typeface="Arial" panose="020B0604020202020204" pitchFamily="34" charset="0"/>
              <a:buChar char="•"/>
              <a:defRPr/>
            </a:pPr>
            <a:r>
              <a:rPr lang="en-US" dirty="0">
                <a:solidFill>
                  <a:srgbClr val="0070C0"/>
                </a:solidFill>
              </a:rPr>
              <a:t>Daily dose is 20-40 mg</a:t>
            </a:r>
            <a:endParaRPr lang="en-US" altLang="tr-TR" dirty="0">
              <a:solidFill>
                <a:srgbClr val="0070C0"/>
              </a:solidFill>
            </a:endParaRPr>
          </a:p>
        </p:txBody>
      </p:sp>
      <p:pic>
        <p:nvPicPr>
          <p:cNvPr id="99331" name="Picture 4" descr="Image result for Pravastat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138" y="1419225"/>
            <a:ext cx="357981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7434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4"/>
          <p:cNvSpPr>
            <a:spLocks noChangeArrowheads="1"/>
          </p:cNvSpPr>
          <p:nvPr/>
        </p:nvSpPr>
        <p:spPr bwMode="auto">
          <a:xfrm flipH="1">
            <a:off x="2063750" y="5373688"/>
            <a:ext cx="7835900" cy="944562"/>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tr-TR" altLang="tr-TR" sz="2100">
                <a:solidFill>
                  <a:srgbClr val="222222"/>
                </a:solidFill>
                <a:latin typeface="inherit"/>
                <a:cs typeface="Arial" panose="020B0604020202020204" pitchFamily="34" charset="0"/>
              </a:rPr>
              <a:t>Atorvastatin and serivastatin They are novel HMG-CoA inhibitors. Like other statins, they strongly reduce plasma total cholesterol and DDL cholesterol.</a:t>
            </a:r>
            <a:endParaRPr lang="tr-TR" altLang="tr-TR" sz="2400">
              <a:latin typeface="Times New Roman" panose="02020603050405020304" pitchFamily="18" charset="0"/>
            </a:endParaRPr>
          </a:p>
        </p:txBody>
      </p:sp>
      <p:pic>
        <p:nvPicPr>
          <p:cNvPr id="100355" name="Picture 6" descr="Atorvastati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6226" y="122239"/>
            <a:ext cx="2206625"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1992314" y="469900"/>
            <a:ext cx="5616575" cy="20320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285750" indent="-285750">
              <a:buFont typeface="Arial" panose="020B0604020202020204" pitchFamily="34" charset="0"/>
              <a:buChar char="•"/>
              <a:defRPr/>
            </a:pPr>
            <a:r>
              <a:rPr lang="tr-TR" altLang="tr-TR" dirty="0" err="1">
                <a:solidFill>
                  <a:srgbClr val="FF0000"/>
                </a:solidFill>
              </a:rPr>
              <a:t>Atorvastatin</a:t>
            </a:r>
            <a:r>
              <a:rPr lang="tr-TR" altLang="tr-TR" dirty="0">
                <a:solidFill>
                  <a:srgbClr val="FF0000"/>
                </a:solidFill>
              </a:rPr>
              <a:t> ve </a:t>
            </a:r>
            <a:r>
              <a:rPr lang="tr-TR" altLang="tr-TR" dirty="0" err="1">
                <a:solidFill>
                  <a:srgbClr val="FF0000"/>
                </a:solidFill>
              </a:rPr>
              <a:t>serivastatin</a:t>
            </a:r>
            <a:endParaRPr lang="en-US" altLang="tr-TR" dirty="0">
              <a:solidFill>
                <a:srgbClr val="FF0000"/>
              </a:solidFill>
            </a:endParaRPr>
          </a:p>
          <a:p>
            <a:pPr marL="285750" indent="-285750">
              <a:buFont typeface="Arial" panose="020B0604020202020204" pitchFamily="34" charset="0"/>
              <a:buChar char="•"/>
              <a:defRPr/>
            </a:pPr>
            <a:endParaRPr lang="en-US" altLang="tr-TR" dirty="0">
              <a:solidFill>
                <a:srgbClr val="FFFF00"/>
              </a:solidFill>
            </a:endParaRPr>
          </a:p>
          <a:p>
            <a:pPr marL="285750" indent="-285750">
              <a:buFont typeface="Arial" panose="020B0604020202020204" pitchFamily="34" charset="0"/>
              <a:buChar char="•"/>
              <a:defRPr/>
            </a:pPr>
            <a:endParaRPr lang="en-US" altLang="tr-TR" dirty="0">
              <a:solidFill>
                <a:srgbClr val="FFFF00"/>
              </a:solidFill>
            </a:endParaRPr>
          </a:p>
          <a:p>
            <a:pPr marL="285750" indent="-285750">
              <a:buFont typeface="Arial" panose="020B0604020202020204" pitchFamily="34" charset="0"/>
              <a:buChar char="•"/>
              <a:defRPr/>
            </a:pPr>
            <a:r>
              <a:rPr lang="tr-TR" altLang="tr-TR" dirty="0"/>
              <a:t>Yeni HMG-</a:t>
            </a:r>
            <a:r>
              <a:rPr lang="tr-TR" altLang="tr-TR" dirty="0" err="1"/>
              <a:t>KoA</a:t>
            </a:r>
            <a:r>
              <a:rPr lang="tr-TR" altLang="tr-TR" dirty="0"/>
              <a:t> inhibitörleridir. </a:t>
            </a:r>
            <a:endParaRPr lang="en-US" altLang="tr-TR" dirty="0"/>
          </a:p>
          <a:p>
            <a:pPr marL="285750" indent="-285750">
              <a:buFont typeface="Arial" panose="020B0604020202020204" pitchFamily="34" charset="0"/>
              <a:buChar char="•"/>
              <a:defRPr/>
            </a:pPr>
            <a:endParaRPr lang="en-US" altLang="tr-TR" dirty="0"/>
          </a:p>
          <a:p>
            <a:pPr marL="285750" indent="-285750">
              <a:buFont typeface="Arial" panose="020B0604020202020204" pitchFamily="34" charset="0"/>
              <a:buChar char="•"/>
              <a:defRPr/>
            </a:pPr>
            <a:r>
              <a:rPr lang="tr-TR" altLang="tr-TR" dirty="0"/>
              <a:t>Diğer </a:t>
            </a:r>
            <a:r>
              <a:rPr lang="tr-TR" altLang="tr-TR" dirty="0" err="1"/>
              <a:t>statinler</a:t>
            </a:r>
            <a:r>
              <a:rPr lang="tr-TR" altLang="tr-TR" dirty="0"/>
              <a:t> gibi plazma total kolesterol ve DDL </a:t>
            </a:r>
            <a:r>
              <a:rPr lang="tr-TR" altLang="tr-TR" dirty="0" err="1"/>
              <a:t>kolesterolu</a:t>
            </a:r>
            <a:r>
              <a:rPr lang="tr-TR" altLang="tr-TR" dirty="0"/>
              <a:t> düzeyini güçlü bir şekilde düşürürler. </a:t>
            </a:r>
          </a:p>
        </p:txBody>
      </p:sp>
      <p:sp>
        <p:nvSpPr>
          <p:cNvPr id="100357" name="AutoShape 8" descr="Image result for cerivastatin"/>
          <p:cNvSpPr>
            <a:spLocks noChangeAspect="1" noChangeArrowheads="1"/>
          </p:cNvSpPr>
          <p:nvPr/>
        </p:nvSpPr>
        <p:spPr bwMode="auto">
          <a:xfrm>
            <a:off x="1692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tr-TR" altLang="tr-TR" sz="2400">
              <a:latin typeface="Times New Roman" panose="02020603050405020304" pitchFamily="18" charset="0"/>
            </a:endParaRPr>
          </a:p>
        </p:txBody>
      </p:sp>
      <p:pic>
        <p:nvPicPr>
          <p:cNvPr id="100358" name="Picture 2" descr="Would You Like Some McStatins With That? – Fat 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9188" y="2827339"/>
            <a:ext cx="306070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5603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703389" y="404814"/>
            <a:ext cx="8569325" cy="3024187"/>
          </a:xfrm>
          <a:ln>
            <a:solidFill>
              <a:schemeClr val="accent5">
                <a:lumMod val="60000"/>
                <a:lumOff val="40000"/>
              </a:schemeClr>
            </a:solidFill>
          </a:ln>
        </p:spPr>
        <p:txBody>
          <a:bodyPr rtlCol="0">
            <a:noAutofit/>
          </a:bodyPr>
          <a:lstStyle/>
          <a:p>
            <a:pPr>
              <a:defRPr/>
            </a:pPr>
            <a:r>
              <a:rPr lang="tr-TR" altLang="tr-TR" sz="1600" dirty="0" err="1">
                <a:cs typeface="Calibri" panose="020F0502020204030204" pitchFamily="34" charset="0"/>
              </a:rPr>
              <a:t>Hipolipidemik</a:t>
            </a:r>
            <a:r>
              <a:rPr lang="tr-TR" altLang="tr-TR" sz="1600" dirty="0">
                <a:cs typeface="Calibri" panose="020F0502020204030204" pitchFamily="34" charset="0"/>
              </a:rPr>
              <a:t> İlaçlar, </a:t>
            </a:r>
            <a:r>
              <a:rPr lang="tr-TR" altLang="tr-TR" sz="1600" dirty="0" err="1">
                <a:cs typeface="Calibri" panose="020F0502020204030204" pitchFamily="34" charset="0"/>
              </a:rPr>
              <a:t>hiperlipidemili</a:t>
            </a:r>
            <a:r>
              <a:rPr lang="tr-TR" altLang="tr-TR" sz="1600" dirty="0">
                <a:cs typeface="Calibri" panose="020F0502020204030204" pitchFamily="34" charset="0"/>
              </a:rPr>
              <a:t> hastalarda kronik olarak ağızdan uygulanmak suretiyle </a:t>
            </a:r>
            <a:r>
              <a:rPr lang="tr-TR" altLang="tr-TR" sz="1600" dirty="0" err="1">
                <a:solidFill>
                  <a:srgbClr val="FF0000"/>
                </a:solidFill>
                <a:cs typeface="Calibri" panose="020F0502020204030204" pitchFamily="34" charset="0"/>
              </a:rPr>
              <a:t>lipidemiyi</a:t>
            </a:r>
            <a:r>
              <a:rPr lang="tr-TR" altLang="tr-TR" sz="1600" dirty="0">
                <a:solidFill>
                  <a:srgbClr val="FF0000"/>
                </a:solidFill>
                <a:cs typeface="Calibri" panose="020F0502020204030204" pitchFamily="34" charset="0"/>
              </a:rPr>
              <a:t> azaltan </a:t>
            </a:r>
            <a:r>
              <a:rPr lang="tr-TR" altLang="tr-TR" sz="1600" dirty="0">
                <a:cs typeface="Calibri" panose="020F0502020204030204" pitchFamily="34" charset="0"/>
              </a:rPr>
              <a:t>ilaçlardır.</a:t>
            </a:r>
          </a:p>
          <a:p>
            <a:pPr>
              <a:defRPr/>
            </a:pPr>
            <a:r>
              <a:rPr lang="tr-TR" altLang="tr-TR" sz="1600" dirty="0">
                <a:cs typeface="Calibri" panose="020F0502020204030204" pitchFamily="34" charset="0"/>
              </a:rPr>
              <a:t>Arterlerde </a:t>
            </a:r>
            <a:r>
              <a:rPr lang="tr-TR" altLang="tr-TR" sz="1600" dirty="0" err="1">
                <a:solidFill>
                  <a:srgbClr val="FF0000"/>
                </a:solidFill>
                <a:cs typeface="Calibri" panose="020F0502020204030204" pitchFamily="34" charset="0"/>
              </a:rPr>
              <a:t>ateroskleroz</a:t>
            </a:r>
            <a:r>
              <a:rPr lang="tr-TR" altLang="tr-TR" sz="1600" dirty="0">
                <a:solidFill>
                  <a:srgbClr val="FF0000"/>
                </a:solidFill>
                <a:cs typeface="Calibri" panose="020F0502020204030204" pitchFamily="34" charset="0"/>
              </a:rPr>
              <a:t> </a:t>
            </a:r>
            <a:r>
              <a:rPr lang="tr-TR" altLang="tr-TR" sz="1600" dirty="0">
                <a:cs typeface="Calibri" panose="020F0502020204030204" pitchFamily="34" charset="0"/>
              </a:rPr>
              <a:t>gelişmesini yavaşlatmak, oluşmuşsa ilerlemesini yavaşlatmak ve özellikle koroner kalp hastalığı riskini azaltmak amacıyla kullanılırlar. </a:t>
            </a:r>
          </a:p>
          <a:p>
            <a:pPr>
              <a:defRPr/>
            </a:pPr>
            <a:endParaRPr lang="tr-TR" altLang="tr-TR" sz="1600" dirty="0">
              <a:cs typeface="Calibri" panose="020F0502020204030204" pitchFamily="34" charset="0"/>
            </a:endParaRPr>
          </a:p>
          <a:p>
            <a:pPr>
              <a:defRPr/>
            </a:pPr>
            <a:r>
              <a:rPr lang="en-US" sz="1600" dirty="0" err="1">
                <a:solidFill>
                  <a:srgbClr val="0070C0"/>
                </a:solidFill>
                <a:cs typeface="Calibri" panose="020F0502020204030204" pitchFamily="34" charset="0"/>
              </a:rPr>
              <a:t>Hypolipidemic</a:t>
            </a:r>
            <a:r>
              <a:rPr lang="en-US" sz="1600" dirty="0">
                <a:solidFill>
                  <a:srgbClr val="0070C0"/>
                </a:solidFill>
                <a:cs typeface="Calibri" panose="020F0502020204030204" pitchFamily="34" charset="0"/>
              </a:rPr>
              <a:t> drugs are those drugs that reduce </a:t>
            </a:r>
            <a:r>
              <a:rPr lang="en-US" sz="1600" dirty="0" err="1">
                <a:solidFill>
                  <a:srgbClr val="0070C0"/>
                </a:solidFill>
                <a:cs typeface="Calibri" panose="020F0502020204030204" pitchFamily="34" charset="0"/>
              </a:rPr>
              <a:t>lipidemia</a:t>
            </a:r>
            <a:r>
              <a:rPr lang="en-US" sz="1600" dirty="0">
                <a:solidFill>
                  <a:srgbClr val="0070C0"/>
                </a:solidFill>
                <a:cs typeface="Calibri" panose="020F0502020204030204" pitchFamily="34" charset="0"/>
              </a:rPr>
              <a:t> by chronic oral administration in patients with hyperlipidemia. </a:t>
            </a:r>
          </a:p>
          <a:p>
            <a:pPr>
              <a:defRPr/>
            </a:pPr>
            <a:endParaRPr lang="en-US" sz="1600" dirty="0">
              <a:solidFill>
                <a:srgbClr val="0070C0"/>
              </a:solidFill>
              <a:cs typeface="Calibri" panose="020F0502020204030204" pitchFamily="34" charset="0"/>
            </a:endParaRPr>
          </a:p>
          <a:p>
            <a:pPr>
              <a:defRPr/>
            </a:pPr>
            <a:r>
              <a:rPr lang="en-US" sz="1600" dirty="0">
                <a:solidFill>
                  <a:srgbClr val="0070C0"/>
                </a:solidFill>
                <a:cs typeface="Calibri" panose="020F0502020204030204" pitchFamily="34" charset="0"/>
              </a:rPr>
              <a:t>They are used to slow the development of atherosclerosis in the arteries, to slow the progression of the arteries and to reduce the risk of coronary heart disease.</a:t>
            </a:r>
            <a:endParaRPr lang="en-US" altLang="tr-TR" sz="1600" dirty="0">
              <a:solidFill>
                <a:srgbClr val="0070C0"/>
              </a:solidFill>
              <a:cs typeface="Calibri" panose="020F0502020204030204" pitchFamily="34" charset="0"/>
            </a:endParaRPr>
          </a:p>
        </p:txBody>
      </p:sp>
      <p:pic>
        <p:nvPicPr>
          <p:cNvPr id="64515" name="Picture 5" descr="https://image2.slideserve.com/4284523/slide15-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675" y="3881439"/>
            <a:ext cx="4002088"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7187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
          <p:cNvSpPr>
            <a:spLocks noChangeArrowheads="1"/>
          </p:cNvSpPr>
          <p:nvPr/>
        </p:nvSpPr>
        <p:spPr bwMode="auto">
          <a:xfrm>
            <a:off x="1803401" y="4652964"/>
            <a:ext cx="86407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en-US" altLang="en-US" sz="1600">
                <a:solidFill>
                  <a:srgbClr val="192027"/>
                </a:solidFill>
                <a:latin typeface="gemeli"/>
              </a:rPr>
              <a:t>Atorvastatin (Lipitor®), is a lipid-lowering drug included in the statin class of medications.</a:t>
            </a:r>
          </a:p>
          <a:p>
            <a:pPr>
              <a:buFont typeface="Arial" panose="020B0604020202020204" pitchFamily="34" charset="0"/>
              <a:buChar char="•"/>
            </a:pPr>
            <a:r>
              <a:rPr lang="en-US" altLang="en-US" sz="1600">
                <a:solidFill>
                  <a:srgbClr val="192027"/>
                </a:solidFill>
                <a:latin typeface="gemeli"/>
              </a:rPr>
              <a:t> By inhibiting the endogenous production of cholesterol in the liver, statins lower abnormal cholesterol and lipid levels, and ultimately reduce the risk of cardiovascular disease. </a:t>
            </a:r>
          </a:p>
          <a:p>
            <a:pPr>
              <a:buFont typeface="Arial" panose="020B0604020202020204" pitchFamily="34" charset="0"/>
              <a:buChar char="•"/>
            </a:pPr>
            <a:r>
              <a:rPr lang="en-US" altLang="en-US" sz="1600">
                <a:solidFill>
                  <a:srgbClr val="192027"/>
                </a:solidFill>
                <a:latin typeface="gemeli"/>
              </a:rPr>
              <a:t>More specifically, statin medications competitively inhibit the enzyme hydroxymethylglutaryl-coenzyme A (HMG-CoA) Reductase,</a:t>
            </a:r>
            <a:r>
              <a:rPr lang="en-US" altLang="en-US" sz="1600" baseline="30000">
                <a:latin typeface="gemeli"/>
                <a:hlinkClick r:id="rId2"/>
              </a:rPr>
              <a:t>8</a:t>
            </a:r>
            <a:r>
              <a:rPr lang="en-US" altLang="en-US" sz="1600">
                <a:solidFill>
                  <a:srgbClr val="192027"/>
                </a:solidFill>
                <a:latin typeface="gemeli"/>
              </a:rPr>
              <a:t> which catalyzes the conversion of HMG-CoA to mevalonic acid.</a:t>
            </a:r>
            <a:endParaRPr lang="en-US" altLang="en-US" sz="1600"/>
          </a:p>
        </p:txBody>
      </p:sp>
      <p:sp>
        <p:nvSpPr>
          <p:cNvPr id="101379" name="Rectangle 1"/>
          <p:cNvSpPr>
            <a:spLocks noChangeArrowheads="1"/>
          </p:cNvSpPr>
          <p:nvPr/>
        </p:nvSpPr>
        <p:spPr bwMode="auto">
          <a:xfrm>
            <a:off x="1833563" y="368301"/>
            <a:ext cx="8642350" cy="1052513"/>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en-US" sz="1400">
                <a:solidFill>
                  <a:srgbClr val="202124"/>
                </a:solidFill>
                <a:latin typeface="inherit"/>
              </a:rPr>
              <a:t>Atorvastatin (Lipitor</a:t>
            </a:r>
            <a:r>
              <a:rPr lang="tr-TR" altLang="en-US" sz="1400">
                <a:solidFill>
                  <a:srgbClr val="202124"/>
                </a:solidFill>
              </a:rPr>
              <a:t>®</a:t>
            </a:r>
            <a:r>
              <a:rPr lang="tr-TR" altLang="en-US" sz="1400">
                <a:solidFill>
                  <a:srgbClr val="202124"/>
                </a:solidFill>
                <a:latin typeface="inherit"/>
              </a:rPr>
              <a:t>), statin ila</a:t>
            </a:r>
            <a:r>
              <a:rPr lang="tr-TR" altLang="en-US" sz="1400">
                <a:solidFill>
                  <a:srgbClr val="202124"/>
                </a:solidFill>
              </a:rPr>
              <a:t>ç</a:t>
            </a:r>
            <a:r>
              <a:rPr lang="tr-TR" altLang="en-US" sz="1400">
                <a:solidFill>
                  <a:srgbClr val="202124"/>
                </a:solidFill>
                <a:latin typeface="inherit"/>
              </a:rPr>
              <a:t> sınıfında yer alan lipid d</a:t>
            </a:r>
            <a:r>
              <a:rPr lang="tr-TR" altLang="en-US" sz="1400">
                <a:solidFill>
                  <a:srgbClr val="202124"/>
                </a:solidFill>
              </a:rPr>
              <a:t>ü</a:t>
            </a:r>
            <a:r>
              <a:rPr lang="tr-TR" altLang="en-US" sz="1400">
                <a:solidFill>
                  <a:srgbClr val="202124"/>
                </a:solidFill>
                <a:latin typeface="inherit"/>
              </a:rPr>
              <a:t>ş</a:t>
            </a:r>
            <a:r>
              <a:rPr lang="tr-TR" altLang="en-US" sz="1400">
                <a:solidFill>
                  <a:srgbClr val="202124"/>
                </a:solidFill>
              </a:rPr>
              <a:t>ü</a:t>
            </a:r>
            <a:r>
              <a:rPr lang="tr-TR" altLang="en-US" sz="1400">
                <a:solidFill>
                  <a:srgbClr val="202124"/>
                </a:solidFill>
                <a:latin typeface="inherit"/>
              </a:rPr>
              <a:t>r</a:t>
            </a:r>
            <a:r>
              <a:rPr lang="tr-TR" altLang="en-US" sz="1400">
                <a:solidFill>
                  <a:srgbClr val="202124"/>
                </a:solidFill>
              </a:rPr>
              <a:t>ü</a:t>
            </a:r>
            <a:r>
              <a:rPr lang="tr-TR" altLang="en-US" sz="1400">
                <a:solidFill>
                  <a:srgbClr val="202124"/>
                </a:solidFill>
                <a:latin typeface="inherit"/>
              </a:rPr>
              <a:t>c</a:t>
            </a:r>
            <a:r>
              <a:rPr lang="tr-TR" altLang="en-US" sz="1400">
                <a:solidFill>
                  <a:srgbClr val="202124"/>
                </a:solidFill>
              </a:rPr>
              <a:t>ü</a:t>
            </a:r>
            <a:r>
              <a:rPr lang="tr-TR" altLang="en-US" sz="1400">
                <a:solidFill>
                  <a:srgbClr val="202124"/>
                </a:solidFill>
                <a:latin typeface="inherit"/>
              </a:rPr>
              <a:t> bir ila</a:t>
            </a:r>
            <a:r>
              <a:rPr lang="tr-TR" altLang="en-US" sz="1400">
                <a:solidFill>
                  <a:srgbClr val="202124"/>
                </a:solidFill>
              </a:rPr>
              <a:t>ç</a:t>
            </a:r>
            <a:r>
              <a:rPr lang="tr-TR" altLang="en-US" sz="1400">
                <a:solidFill>
                  <a:srgbClr val="202124"/>
                </a:solidFill>
                <a:latin typeface="inherit"/>
              </a:rPr>
              <a:t>tır. </a:t>
            </a:r>
          </a:p>
          <a:p>
            <a:pPr>
              <a:buFont typeface="Arial" panose="020B0604020202020204" pitchFamily="34" charset="0"/>
              <a:buChar char="•"/>
            </a:pPr>
            <a:r>
              <a:rPr lang="tr-TR" altLang="en-US" sz="1400">
                <a:solidFill>
                  <a:srgbClr val="202124"/>
                </a:solidFill>
                <a:latin typeface="inherit"/>
              </a:rPr>
              <a:t>Statinler, karaciğerde endojen kolesterol </a:t>
            </a:r>
            <a:r>
              <a:rPr lang="tr-TR" altLang="en-US" sz="1400">
                <a:solidFill>
                  <a:srgbClr val="202124"/>
                </a:solidFill>
              </a:rPr>
              <a:t>ü</a:t>
            </a:r>
            <a:r>
              <a:rPr lang="tr-TR" altLang="en-US" sz="1400">
                <a:solidFill>
                  <a:srgbClr val="202124"/>
                </a:solidFill>
                <a:latin typeface="inherit"/>
              </a:rPr>
              <a:t>retimini engelleyerek anormal kolesterol ve lipid d</a:t>
            </a:r>
            <a:r>
              <a:rPr lang="tr-TR" altLang="en-US" sz="1400">
                <a:solidFill>
                  <a:srgbClr val="202124"/>
                </a:solidFill>
              </a:rPr>
              <a:t>ü</a:t>
            </a:r>
            <a:r>
              <a:rPr lang="tr-TR" altLang="en-US" sz="1400">
                <a:solidFill>
                  <a:srgbClr val="202124"/>
                </a:solidFill>
                <a:latin typeface="inherit"/>
              </a:rPr>
              <a:t>zeylerini d</a:t>
            </a:r>
            <a:r>
              <a:rPr lang="tr-TR" altLang="en-US" sz="1400">
                <a:solidFill>
                  <a:srgbClr val="202124"/>
                </a:solidFill>
              </a:rPr>
              <a:t>ü</a:t>
            </a:r>
            <a:r>
              <a:rPr lang="tr-TR" altLang="en-US" sz="1400">
                <a:solidFill>
                  <a:srgbClr val="202124"/>
                </a:solidFill>
                <a:latin typeface="inherit"/>
              </a:rPr>
              <a:t>ş</a:t>
            </a:r>
            <a:r>
              <a:rPr lang="tr-TR" altLang="en-US" sz="1400">
                <a:solidFill>
                  <a:srgbClr val="202124"/>
                </a:solidFill>
              </a:rPr>
              <a:t>ü</a:t>
            </a:r>
            <a:r>
              <a:rPr lang="tr-TR" altLang="en-US" sz="1400">
                <a:solidFill>
                  <a:srgbClr val="202124"/>
                </a:solidFill>
                <a:latin typeface="inherit"/>
              </a:rPr>
              <a:t>r</a:t>
            </a:r>
            <a:r>
              <a:rPr lang="tr-TR" altLang="en-US" sz="1400">
                <a:solidFill>
                  <a:srgbClr val="202124"/>
                </a:solidFill>
              </a:rPr>
              <a:t>ü</a:t>
            </a:r>
            <a:r>
              <a:rPr lang="tr-TR" altLang="en-US" sz="1400">
                <a:solidFill>
                  <a:srgbClr val="202124"/>
                </a:solidFill>
                <a:latin typeface="inherit"/>
              </a:rPr>
              <a:t>r ve nihayetinde kardiyovask</a:t>
            </a:r>
            <a:r>
              <a:rPr lang="tr-TR" altLang="en-US" sz="1400">
                <a:solidFill>
                  <a:srgbClr val="202124"/>
                </a:solidFill>
              </a:rPr>
              <a:t>ü</a:t>
            </a:r>
            <a:r>
              <a:rPr lang="tr-TR" altLang="en-US" sz="1400">
                <a:solidFill>
                  <a:srgbClr val="202124"/>
                </a:solidFill>
                <a:latin typeface="inherit"/>
              </a:rPr>
              <a:t>ler hastalık riskini azaltır. </a:t>
            </a:r>
          </a:p>
          <a:p>
            <a:pPr>
              <a:buFont typeface="Arial" panose="020B0604020202020204" pitchFamily="34" charset="0"/>
              <a:buChar char="•"/>
            </a:pPr>
            <a:r>
              <a:rPr lang="tr-TR" altLang="en-US" sz="1400">
                <a:solidFill>
                  <a:srgbClr val="202124"/>
                </a:solidFill>
                <a:latin typeface="inherit"/>
              </a:rPr>
              <a:t>Daha spesifik olarak, statin ila</a:t>
            </a:r>
            <a:r>
              <a:rPr lang="tr-TR" altLang="en-US" sz="1400">
                <a:solidFill>
                  <a:srgbClr val="202124"/>
                </a:solidFill>
              </a:rPr>
              <a:t>ç</a:t>
            </a:r>
            <a:r>
              <a:rPr lang="tr-TR" altLang="en-US" sz="1400">
                <a:solidFill>
                  <a:srgbClr val="202124"/>
                </a:solidFill>
                <a:latin typeface="inherit"/>
              </a:rPr>
              <a:t>ları, HMG-CoA'nın mevalonik aside d</a:t>
            </a:r>
            <a:r>
              <a:rPr lang="tr-TR" altLang="en-US" sz="1400">
                <a:solidFill>
                  <a:srgbClr val="202124"/>
                </a:solidFill>
              </a:rPr>
              <a:t>ö</a:t>
            </a:r>
            <a:r>
              <a:rPr lang="tr-TR" altLang="en-US" sz="1400">
                <a:solidFill>
                  <a:srgbClr val="202124"/>
                </a:solidFill>
                <a:latin typeface="inherit"/>
              </a:rPr>
              <a:t>n</a:t>
            </a:r>
            <a:r>
              <a:rPr lang="tr-TR" altLang="en-US" sz="1400">
                <a:solidFill>
                  <a:srgbClr val="202124"/>
                </a:solidFill>
              </a:rPr>
              <a:t>ü</a:t>
            </a:r>
            <a:r>
              <a:rPr lang="tr-TR" altLang="en-US" sz="1400">
                <a:solidFill>
                  <a:srgbClr val="202124"/>
                </a:solidFill>
                <a:latin typeface="inherit"/>
              </a:rPr>
              <a:t>ş</a:t>
            </a:r>
            <a:r>
              <a:rPr lang="tr-TR" altLang="en-US" sz="1400">
                <a:solidFill>
                  <a:srgbClr val="202124"/>
                </a:solidFill>
              </a:rPr>
              <a:t>ü</a:t>
            </a:r>
            <a:r>
              <a:rPr lang="tr-TR" altLang="en-US" sz="1400">
                <a:solidFill>
                  <a:srgbClr val="202124"/>
                </a:solidFill>
                <a:latin typeface="inherit"/>
              </a:rPr>
              <a:t>m</a:t>
            </a:r>
            <a:r>
              <a:rPr lang="tr-TR" altLang="en-US" sz="1400">
                <a:solidFill>
                  <a:srgbClr val="202124"/>
                </a:solidFill>
              </a:rPr>
              <a:t>ü</a:t>
            </a:r>
            <a:r>
              <a:rPr lang="tr-TR" altLang="en-US" sz="1400">
                <a:solidFill>
                  <a:srgbClr val="202124"/>
                </a:solidFill>
                <a:latin typeface="inherit"/>
              </a:rPr>
              <a:t>n</a:t>
            </a:r>
            <a:r>
              <a:rPr lang="tr-TR" altLang="en-US" sz="1400">
                <a:solidFill>
                  <a:srgbClr val="202124"/>
                </a:solidFill>
              </a:rPr>
              <a:t>ü</a:t>
            </a:r>
            <a:r>
              <a:rPr lang="tr-TR" altLang="en-US" sz="1400">
                <a:solidFill>
                  <a:srgbClr val="202124"/>
                </a:solidFill>
                <a:latin typeface="inherit"/>
              </a:rPr>
              <a:t> katalize eden hidroksimetilglutaril-koenzim A (HMG-CoA) Red</a:t>
            </a:r>
            <a:r>
              <a:rPr lang="tr-TR" altLang="en-US" sz="1400">
                <a:solidFill>
                  <a:srgbClr val="202124"/>
                </a:solidFill>
              </a:rPr>
              <a:t>ü</a:t>
            </a:r>
            <a:r>
              <a:rPr lang="tr-TR" altLang="en-US" sz="1400">
                <a:solidFill>
                  <a:srgbClr val="202124"/>
                </a:solidFill>
                <a:latin typeface="inherit"/>
              </a:rPr>
              <a:t>ktaz enzimini yarışmalı olarak inhibe eder.</a:t>
            </a:r>
            <a:r>
              <a:rPr lang="en-US" altLang="en-US" sz="1400"/>
              <a:t> </a:t>
            </a:r>
          </a:p>
        </p:txBody>
      </p:sp>
      <p:pic>
        <p:nvPicPr>
          <p:cNvPr id="101380" name="Picture 5" descr="Lipitor (Atorvastatin) Tablets | Pharmacy2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8525" y="1989139"/>
            <a:ext cx="2401888"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1" name="Picture 9" descr="Atorvastat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0376" y="1966913"/>
            <a:ext cx="3694113"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7439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Sorry I missed your birthday, but you know I'm on statin drugs. | Birthday  E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450" y="1052513"/>
            <a:ext cx="574833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531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Dikdörtgen 1"/>
          <p:cNvSpPr>
            <a:spLocks noChangeArrowheads="1"/>
          </p:cNvSpPr>
          <p:nvPr/>
        </p:nvSpPr>
        <p:spPr bwMode="auto">
          <a:xfrm>
            <a:off x="1703388" y="5157788"/>
            <a:ext cx="87487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tr-TR" sz="1400" b="1">
                <a:solidFill>
                  <a:srgbClr val="292221"/>
                </a:solidFill>
                <a:latin typeface="Cardo"/>
              </a:rPr>
              <a:t>Statins side effects: Signs of 'cognitive impairment' that may be associated with the drug</a:t>
            </a:r>
          </a:p>
          <a:p>
            <a:r>
              <a:rPr lang="en-US" altLang="tr-TR" sz="1400">
                <a:solidFill>
                  <a:srgbClr val="666666"/>
                </a:solidFill>
                <a:latin typeface="Libre Franklin"/>
              </a:rPr>
              <a:t>STATINS are one of the most commonly prescribed drugs in the UK by around 8 million adults. They became available in the late 1980s, and there have been several reported side effects.</a:t>
            </a:r>
            <a:endParaRPr lang="tr-TR" altLang="tr-TR" sz="1400">
              <a:solidFill>
                <a:srgbClr val="666666"/>
              </a:solidFill>
              <a:latin typeface="Libre Franklin"/>
            </a:endParaRPr>
          </a:p>
          <a:p>
            <a:r>
              <a:rPr lang="en-US" altLang="tr-TR" sz="1400"/>
              <a:t>A study for the National Center for Biotechnology Information published in the U.S. National Library of Medicine says that although randomised controlled trials have not confirmed cognitive impairing effects with statins, “continuing evidence suggests statins have the ability to cause reversible cognitive impairment in some patients”.</a:t>
            </a:r>
            <a:endParaRPr lang="en-US" altLang="tr-TR" sz="1400">
              <a:solidFill>
                <a:srgbClr val="666666"/>
              </a:solidFill>
              <a:latin typeface="Libre Franklin"/>
            </a:endParaRPr>
          </a:p>
        </p:txBody>
      </p:sp>
      <p:sp>
        <p:nvSpPr>
          <p:cNvPr id="103427" name="Rectangle 1"/>
          <p:cNvSpPr>
            <a:spLocks noChangeArrowheads="1"/>
          </p:cNvSpPr>
          <p:nvPr/>
        </p:nvSpPr>
        <p:spPr bwMode="auto">
          <a:xfrm>
            <a:off x="1847850" y="963614"/>
            <a:ext cx="8712200" cy="12668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tr-TR" altLang="tr-TR" sz="1400">
                <a:solidFill>
                  <a:srgbClr val="202124"/>
                </a:solidFill>
                <a:latin typeface="inherit"/>
              </a:rPr>
              <a:t>Statinlerin yan etkileri: İla</a:t>
            </a:r>
            <a:r>
              <a:rPr lang="tr-TR" altLang="tr-TR" sz="1400">
                <a:solidFill>
                  <a:srgbClr val="202124"/>
                </a:solidFill>
              </a:rPr>
              <a:t>ç</a:t>
            </a:r>
            <a:r>
              <a:rPr lang="tr-TR" altLang="tr-TR" sz="1400">
                <a:solidFill>
                  <a:srgbClr val="202124"/>
                </a:solidFill>
                <a:latin typeface="inherit"/>
              </a:rPr>
              <a:t>la ilişkili olabilecek 'bilişsel bozulma' belirtileri STATINS, Birleşik Krallık'ta yaklaşık 8 milyon yetişkin tarafından en sık re</a:t>
            </a:r>
            <a:r>
              <a:rPr lang="tr-TR" altLang="tr-TR" sz="1400">
                <a:solidFill>
                  <a:srgbClr val="202124"/>
                </a:solidFill>
              </a:rPr>
              <a:t>ç</a:t>
            </a:r>
            <a:r>
              <a:rPr lang="tr-TR" altLang="tr-TR" sz="1400">
                <a:solidFill>
                  <a:srgbClr val="202124"/>
                </a:solidFill>
                <a:latin typeface="inherit"/>
              </a:rPr>
              <a:t>ete edilen ila</a:t>
            </a:r>
            <a:r>
              <a:rPr lang="tr-TR" altLang="tr-TR" sz="1400">
                <a:solidFill>
                  <a:srgbClr val="202124"/>
                </a:solidFill>
              </a:rPr>
              <a:t>ç</a:t>
            </a:r>
            <a:r>
              <a:rPr lang="tr-TR" altLang="tr-TR" sz="1400">
                <a:solidFill>
                  <a:srgbClr val="202124"/>
                </a:solidFill>
                <a:latin typeface="inherit"/>
              </a:rPr>
              <a:t>lardan biridir. 1980'lerin sonlarında piyasaya </a:t>
            </a:r>
            <a:r>
              <a:rPr lang="tr-TR" altLang="tr-TR" sz="1400">
                <a:solidFill>
                  <a:srgbClr val="202124"/>
                </a:solidFill>
              </a:rPr>
              <a:t>ç</a:t>
            </a:r>
            <a:r>
              <a:rPr lang="tr-TR" altLang="tr-TR" sz="1400">
                <a:solidFill>
                  <a:srgbClr val="202124"/>
                </a:solidFill>
                <a:latin typeface="inherit"/>
              </a:rPr>
              <a:t>ıktılar ve bildirilen birka</a:t>
            </a:r>
            <a:r>
              <a:rPr lang="tr-TR" altLang="tr-TR" sz="1400">
                <a:solidFill>
                  <a:srgbClr val="202124"/>
                </a:solidFill>
              </a:rPr>
              <a:t>ç</a:t>
            </a:r>
            <a:r>
              <a:rPr lang="tr-TR" altLang="tr-TR" sz="1400">
                <a:solidFill>
                  <a:srgbClr val="202124"/>
                </a:solidFill>
                <a:latin typeface="inherit"/>
              </a:rPr>
              <a:t> yan etki oldu. ABD Ulusal Tıp K</a:t>
            </a:r>
            <a:r>
              <a:rPr lang="tr-TR" altLang="tr-TR" sz="1400">
                <a:solidFill>
                  <a:srgbClr val="202124"/>
                </a:solidFill>
              </a:rPr>
              <a:t>ü</a:t>
            </a:r>
            <a:r>
              <a:rPr lang="tr-TR" altLang="tr-TR" sz="1400">
                <a:solidFill>
                  <a:srgbClr val="202124"/>
                </a:solidFill>
                <a:latin typeface="inherit"/>
              </a:rPr>
              <a:t>t</a:t>
            </a:r>
            <a:r>
              <a:rPr lang="tr-TR" altLang="tr-TR" sz="1400">
                <a:solidFill>
                  <a:srgbClr val="202124"/>
                </a:solidFill>
              </a:rPr>
              <a:t>ü</a:t>
            </a:r>
            <a:r>
              <a:rPr lang="tr-TR" altLang="tr-TR" sz="1400">
                <a:solidFill>
                  <a:srgbClr val="202124"/>
                </a:solidFill>
                <a:latin typeface="inherit"/>
              </a:rPr>
              <a:t>phanesi'nde yayınlanan Ulusal Biyoteknoloji Bilgi Merkezi i</a:t>
            </a:r>
            <a:r>
              <a:rPr lang="tr-TR" altLang="tr-TR" sz="1400">
                <a:solidFill>
                  <a:srgbClr val="202124"/>
                </a:solidFill>
              </a:rPr>
              <a:t>ç</a:t>
            </a:r>
            <a:r>
              <a:rPr lang="tr-TR" altLang="tr-TR" sz="1400">
                <a:solidFill>
                  <a:srgbClr val="202124"/>
                </a:solidFill>
                <a:latin typeface="inherit"/>
              </a:rPr>
              <a:t>in yapılan bir araştırma, randomize kontroll</a:t>
            </a:r>
            <a:r>
              <a:rPr lang="tr-TR" altLang="tr-TR" sz="1400">
                <a:solidFill>
                  <a:srgbClr val="202124"/>
                </a:solidFill>
              </a:rPr>
              <a:t>ü</a:t>
            </a:r>
            <a:r>
              <a:rPr lang="tr-TR" altLang="tr-TR" sz="1400">
                <a:solidFill>
                  <a:srgbClr val="202124"/>
                </a:solidFill>
                <a:latin typeface="inherit"/>
              </a:rPr>
              <a:t> </a:t>
            </a:r>
            <a:r>
              <a:rPr lang="tr-TR" altLang="tr-TR" sz="1400">
                <a:solidFill>
                  <a:srgbClr val="202124"/>
                </a:solidFill>
              </a:rPr>
              <a:t>ç</a:t>
            </a:r>
            <a:r>
              <a:rPr lang="tr-TR" altLang="tr-TR" sz="1400">
                <a:solidFill>
                  <a:srgbClr val="202124"/>
                </a:solidFill>
                <a:latin typeface="inherit"/>
              </a:rPr>
              <a:t>alışmaların statinlerin bilişsel bozucu etkilerini doğrulamamasına rağmen, "devam eden kanıtlar, statinlerin bazı hastalarda geri d</a:t>
            </a:r>
            <a:r>
              <a:rPr lang="tr-TR" altLang="tr-TR" sz="1400">
                <a:solidFill>
                  <a:srgbClr val="202124"/>
                </a:solidFill>
              </a:rPr>
              <a:t>ö</a:t>
            </a:r>
            <a:r>
              <a:rPr lang="tr-TR" altLang="tr-TR" sz="1400">
                <a:solidFill>
                  <a:srgbClr val="202124"/>
                </a:solidFill>
                <a:latin typeface="inherit"/>
              </a:rPr>
              <a:t>n</a:t>
            </a:r>
            <a:r>
              <a:rPr lang="tr-TR" altLang="tr-TR" sz="1400">
                <a:solidFill>
                  <a:srgbClr val="202124"/>
                </a:solidFill>
              </a:rPr>
              <a:t>ü</a:t>
            </a:r>
            <a:r>
              <a:rPr lang="tr-TR" altLang="tr-TR" sz="1400">
                <a:solidFill>
                  <a:srgbClr val="202124"/>
                </a:solidFill>
                <a:latin typeface="inherit"/>
              </a:rPr>
              <a:t>ş</a:t>
            </a:r>
            <a:r>
              <a:rPr lang="tr-TR" altLang="tr-TR" sz="1400">
                <a:solidFill>
                  <a:srgbClr val="202124"/>
                </a:solidFill>
              </a:rPr>
              <a:t>ü</a:t>
            </a:r>
            <a:r>
              <a:rPr lang="tr-TR" altLang="tr-TR" sz="1400">
                <a:solidFill>
                  <a:srgbClr val="202124"/>
                </a:solidFill>
                <a:latin typeface="inherit"/>
              </a:rPr>
              <a:t>ml</a:t>
            </a:r>
            <a:r>
              <a:rPr lang="tr-TR" altLang="tr-TR" sz="1400">
                <a:solidFill>
                  <a:srgbClr val="202124"/>
                </a:solidFill>
              </a:rPr>
              <a:t>ü</a:t>
            </a:r>
            <a:r>
              <a:rPr lang="tr-TR" altLang="tr-TR" sz="1400">
                <a:solidFill>
                  <a:srgbClr val="202124"/>
                </a:solidFill>
                <a:latin typeface="inherit"/>
              </a:rPr>
              <a:t> bilişsel bozulmaya neden olma yeteneğine sahip olduğunu g</a:t>
            </a:r>
            <a:r>
              <a:rPr lang="tr-TR" altLang="tr-TR" sz="1400">
                <a:solidFill>
                  <a:srgbClr val="202124"/>
                </a:solidFill>
              </a:rPr>
              <a:t>ö</a:t>
            </a:r>
            <a:r>
              <a:rPr lang="tr-TR" altLang="tr-TR" sz="1400">
                <a:solidFill>
                  <a:srgbClr val="202124"/>
                </a:solidFill>
                <a:latin typeface="inherit"/>
              </a:rPr>
              <a:t>stermektedir".</a:t>
            </a:r>
            <a:r>
              <a:rPr lang="en-US" altLang="tr-TR" sz="1400"/>
              <a:t> </a:t>
            </a:r>
          </a:p>
        </p:txBody>
      </p:sp>
      <p:pic>
        <p:nvPicPr>
          <p:cNvPr id="103428" name="Picture 3" descr="logo_christm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925" y="1"/>
            <a:ext cx="3505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Metin kutusu 3"/>
          <p:cNvSpPr txBox="1">
            <a:spLocks noChangeArrowheads="1"/>
          </p:cNvSpPr>
          <p:nvPr/>
        </p:nvSpPr>
        <p:spPr bwMode="auto">
          <a:xfrm>
            <a:off x="5159375" y="236539"/>
            <a:ext cx="1220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tr-TR" altLang="tr-TR"/>
              <a:t>3 days ago </a:t>
            </a:r>
          </a:p>
        </p:txBody>
      </p:sp>
      <p:pic>
        <p:nvPicPr>
          <p:cNvPr id="103430" name="Picture 5" descr="What Are The Symptoms Of Mild Cognitive Impair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0101" y="2230439"/>
            <a:ext cx="3756025"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542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135188" y="260350"/>
            <a:ext cx="8064500" cy="17541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285750" indent="-285750">
              <a:buFont typeface="Arial" panose="020B0604020202020204" pitchFamily="34" charset="0"/>
              <a:buChar char="•"/>
              <a:defRPr/>
            </a:pPr>
            <a:r>
              <a:rPr lang="tr-TR" altLang="tr-TR" dirty="0"/>
              <a:t>Halen en güçlü etki yapan ilaçlardır. </a:t>
            </a:r>
          </a:p>
          <a:p>
            <a:pPr marL="285750" indent="-285750">
              <a:buFont typeface="Arial" panose="020B0604020202020204" pitchFamily="34" charset="0"/>
              <a:buChar char="•"/>
              <a:defRPr/>
            </a:pPr>
            <a:r>
              <a:rPr lang="en-US" altLang="tr-TR" dirty="0"/>
              <a:t>L</a:t>
            </a:r>
            <a:r>
              <a:rPr lang="tr-TR" altLang="tr-TR" dirty="0"/>
              <a:t>DL kolesterolu ve total kolesterol düzeyini % 31- 40 oranında düşürdüğünü gösterilmiştir. </a:t>
            </a:r>
          </a:p>
          <a:p>
            <a:pPr marL="285750" indent="-285750">
              <a:buFont typeface="Arial" panose="020B0604020202020204" pitchFamily="34" charset="0"/>
              <a:buChar char="•"/>
              <a:defRPr/>
            </a:pPr>
            <a:endParaRPr lang="tr-TR" altLang="tr-TR" dirty="0"/>
          </a:p>
          <a:p>
            <a:pPr marL="285750" indent="-285750">
              <a:buFont typeface="Arial" panose="020B0604020202020204" pitchFamily="34" charset="0"/>
              <a:buChar char="•"/>
              <a:defRPr/>
            </a:pPr>
            <a:r>
              <a:rPr lang="en-US" dirty="0">
                <a:solidFill>
                  <a:srgbClr val="0070C0"/>
                </a:solidFill>
              </a:rPr>
              <a:t>They are still the most potent drugs. It has been shown to decrease LDL cholesterol and total cholesterol levels by 31-40%.</a:t>
            </a:r>
            <a:endParaRPr lang="en-US" altLang="tr-TR" dirty="0">
              <a:solidFill>
                <a:srgbClr val="0070C0"/>
              </a:solidFill>
            </a:endParaRPr>
          </a:p>
        </p:txBody>
      </p:sp>
      <p:pic>
        <p:nvPicPr>
          <p:cNvPr id="104451" name="Picture 2" descr="Atrovastatin 20mg one tablet every morning cholesterol medicine something- statin meme - AhSee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364" y="2492376"/>
            <a:ext cx="3348037"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2" name="Picture 4" descr="Statin | Man Bic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014" y="2371726"/>
            <a:ext cx="2890837"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70352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279651" y="260350"/>
            <a:ext cx="7993063" cy="62420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285750" indent="-285750">
              <a:buFont typeface="Arial" panose="020B0604020202020204" pitchFamily="34" charset="0"/>
              <a:buChar char="•"/>
              <a:defRPr/>
            </a:pPr>
            <a:r>
              <a:rPr lang="tr-TR" altLang="tr-TR" dirty="0"/>
              <a:t>HMG-</a:t>
            </a:r>
            <a:r>
              <a:rPr lang="tr-TR" altLang="tr-TR" dirty="0" err="1"/>
              <a:t>Ko</a:t>
            </a:r>
            <a:r>
              <a:rPr lang="tr-TR" altLang="tr-TR" dirty="0"/>
              <a:t> </a:t>
            </a:r>
            <a:r>
              <a:rPr lang="tr-TR" altLang="tr-TR" dirty="0" err="1"/>
              <a:t>redüktaz</a:t>
            </a:r>
            <a:r>
              <a:rPr lang="tr-TR" altLang="tr-TR" dirty="0"/>
              <a:t> inhibitörlerinin </a:t>
            </a:r>
            <a:r>
              <a:rPr lang="tr-TR" altLang="tr-TR" dirty="0" err="1"/>
              <a:t>efikasitelerinin</a:t>
            </a:r>
            <a:r>
              <a:rPr lang="tr-TR" altLang="tr-TR" dirty="0"/>
              <a:t> yüksek oluşu ve diğer ilaçlara göre yan tesirlerinin daha az oluşu nedeniyle belirgin </a:t>
            </a:r>
            <a:r>
              <a:rPr lang="tr-TR" altLang="tr-TR" dirty="0" err="1"/>
              <a:t>uyunç</a:t>
            </a:r>
            <a:r>
              <a:rPr lang="tr-TR" altLang="tr-TR" dirty="0"/>
              <a:t> sorunu yaratmamaları bu ilaçlara üstünlük sağlayabilecek özelliklerdir.  </a:t>
            </a:r>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en-US" altLang="tr-TR" dirty="0"/>
          </a:p>
          <a:p>
            <a:pPr marL="285750" indent="-285750">
              <a:lnSpc>
                <a:spcPct val="80000"/>
              </a:lnSpc>
              <a:buFont typeface="Arial" panose="020B0604020202020204" pitchFamily="34" charset="0"/>
              <a:buChar char="•"/>
              <a:defRPr/>
            </a:pPr>
            <a:endParaRPr lang="tr-TR" altLang="tr-TR" dirty="0"/>
          </a:p>
          <a:p>
            <a:pPr marL="285750" indent="-285750">
              <a:lnSpc>
                <a:spcPct val="80000"/>
              </a:lnSpc>
              <a:buFont typeface="Arial" panose="020B0604020202020204" pitchFamily="34" charset="0"/>
              <a:buChar char="•"/>
              <a:defRPr/>
            </a:pPr>
            <a:r>
              <a:rPr lang="en-US" dirty="0"/>
              <a:t>HMG-</a:t>
            </a:r>
            <a:r>
              <a:rPr lang="en-US" dirty="0" err="1"/>
              <a:t>Ko</a:t>
            </a:r>
            <a:r>
              <a:rPr lang="en-US" dirty="0"/>
              <a:t> reductase inhibitors have high efficacies and less side effects compared to other drugs.   </a:t>
            </a:r>
          </a:p>
          <a:p>
            <a:pPr marL="285750" indent="-285750">
              <a:lnSpc>
                <a:spcPct val="80000"/>
              </a:lnSpc>
              <a:buFont typeface="Arial" panose="020B0604020202020204" pitchFamily="34" charset="0"/>
              <a:buChar char="•"/>
              <a:defRPr/>
            </a:pPr>
            <a:r>
              <a:rPr lang="en-US" dirty="0"/>
              <a:t>They slow down the development of long-term atherosclerosis and reduce the risk of developing coronary artery disease; </a:t>
            </a:r>
          </a:p>
        </p:txBody>
      </p:sp>
      <p:pic>
        <p:nvPicPr>
          <p:cNvPr id="105475" name="Picture 4" descr="Explore Statins for Primary Prevention of Cardiovascular Disease Guidelines  from JAMA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13" y="1370014"/>
            <a:ext cx="634365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0432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
          <p:cNvSpPr>
            <a:spLocks noChangeArrowheads="1"/>
          </p:cNvSpPr>
          <p:nvPr/>
        </p:nvSpPr>
        <p:spPr bwMode="auto">
          <a:xfrm>
            <a:off x="1722438" y="260351"/>
            <a:ext cx="88201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tr-TR" altLang="tr-TR"/>
              <a:t>Uzun süreli ateroskleroz gelişmesini yavaşlatarak koroner </a:t>
            </a:r>
            <a:r>
              <a:rPr lang="tr-TR" altLang="tr-TR">
                <a:solidFill>
                  <a:srgbClr val="FF0000"/>
                </a:solidFill>
              </a:rPr>
              <a:t>arter hastalığı gelişme riskini azaltırlar; ayrıca koroner arter hastalığı bulunan akut myokard infeksiyonu geçirenler dahil, hastalarda sekonder proflaksi sağladıkları</a:t>
            </a:r>
            <a:r>
              <a:rPr lang="tr-TR" altLang="tr-TR"/>
              <a:t>, bütün kardiyovasküler olay insidensini ve mortaliteyi azalttıkları gösterilmiştir.</a:t>
            </a:r>
          </a:p>
          <a:p>
            <a:pPr eaLnBrk="1" hangingPunct="1">
              <a:lnSpc>
                <a:spcPct val="80000"/>
              </a:lnSpc>
              <a:buFont typeface="Arial" panose="020B0604020202020204" pitchFamily="34" charset="0"/>
              <a:buChar char="•"/>
            </a:pPr>
            <a:endParaRPr lang="tr-TR" altLang="tr-TR"/>
          </a:p>
          <a:p>
            <a:pPr eaLnBrk="1" hangingPunct="1">
              <a:lnSpc>
                <a:spcPct val="80000"/>
              </a:lnSpc>
              <a:buFont typeface="Arial" panose="020B0604020202020204" pitchFamily="34" charset="0"/>
              <a:buChar char="•"/>
            </a:pPr>
            <a:r>
              <a:rPr lang="tr-TR" altLang="tr-TR"/>
              <a:t>Ayrıca serebral damarlardaki ateroskleroz gelişmesini yavaşlatarak inme ve geçici iskemik atak insidensini azaltırlar. </a:t>
            </a:r>
            <a:endParaRPr lang="en-US" altLang="tr-TR"/>
          </a:p>
        </p:txBody>
      </p:sp>
      <p:sp>
        <p:nvSpPr>
          <p:cNvPr id="106499" name="Rectangle 2"/>
          <p:cNvSpPr>
            <a:spLocks noChangeArrowheads="1"/>
          </p:cNvSpPr>
          <p:nvPr/>
        </p:nvSpPr>
        <p:spPr bwMode="auto">
          <a:xfrm>
            <a:off x="1541464" y="5229225"/>
            <a:ext cx="9001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80000"/>
              </a:lnSpc>
              <a:buFont typeface="Arial" panose="020B0604020202020204" pitchFamily="34" charset="0"/>
              <a:buChar char="•"/>
            </a:pPr>
            <a:r>
              <a:rPr lang="en-US" altLang="tr-TR"/>
              <a:t>It has also been shown to provide secondary prophylaxis in patients, including those with acute myocardial infection with coronary artery disease, and to reduce the overall incidence and mortality of cardiovascular events. </a:t>
            </a:r>
          </a:p>
          <a:p>
            <a:pPr eaLnBrk="1" hangingPunct="1">
              <a:lnSpc>
                <a:spcPct val="80000"/>
              </a:lnSpc>
              <a:buFont typeface="Arial" panose="020B0604020202020204" pitchFamily="34" charset="0"/>
              <a:buChar char="•"/>
            </a:pPr>
            <a:r>
              <a:rPr lang="en-US" altLang="tr-TR"/>
              <a:t>They also slow down the development of atherosclerosis in the cerebral vessels and reduce the incidence of stroke and transient ischemic attacks.</a:t>
            </a:r>
          </a:p>
        </p:txBody>
      </p:sp>
      <p:pic>
        <p:nvPicPr>
          <p:cNvPr id="106500" name="Picture 2" descr="Statin-mediated monocyte apoptosis in the context of atherosclerosis....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1150" y="2330450"/>
            <a:ext cx="3843338"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82223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Figure 2 from A review of high-dose statin therapy: targeting cholesterol  and inflammation in atherosclerosis. | Semantic Scho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9" y="1628776"/>
            <a:ext cx="7348537"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3554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2r0bF7LN0U"/>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063751" y="1341439"/>
            <a:ext cx="8448675"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39607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063750" y="1052513"/>
            <a:ext cx="7704138" cy="52133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285750" indent="-285750">
              <a:lnSpc>
                <a:spcPct val="80000"/>
              </a:lnSpc>
              <a:buFont typeface="Wingdings" panose="05000000000000000000" pitchFamily="2" charset="2"/>
              <a:buChar char="q"/>
              <a:defRPr/>
            </a:pPr>
            <a:r>
              <a:rPr lang="tr-TR" altLang="tr-TR" sz="1600" dirty="0">
                <a:solidFill>
                  <a:srgbClr val="FF0000"/>
                </a:solidFill>
                <a:cs typeface="Calibri" panose="020F0502020204030204" pitchFamily="34" charset="0"/>
              </a:rPr>
              <a:t>Yan tesirleri:</a:t>
            </a:r>
            <a:endParaRPr lang="en-US" altLang="tr-TR" sz="1600" dirty="0">
              <a:solidFill>
                <a:srgbClr val="FF0000"/>
              </a:solidFill>
              <a:cs typeface="Calibri" panose="020F0502020204030204" pitchFamily="34" charset="0"/>
            </a:endParaRPr>
          </a:p>
          <a:p>
            <a:pPr marL="285750" indent="-285750">
              <a:lnSpc>
                <a:spcPct val="80000"/>
              </a:lnSpc>
              <a:buFont typeface="Wingdings" panose="05000000000000000000" pitchFamily="2" charset="2"/>
              <a:buChar char="q"/>
              <a:defRPr/>
            </a:pPr>
            <a:r>
              <a:rPr lang="tr-TR" altLang="tr-TR" sz="1600" dirty="0">
                <a:cs typeface="Calibri" panose="020F0502020204030204" pitchFamily="34" charset="0"/>
              </a:rPr>
              <a:t>Bulantı, kusma  ve </a:t>
            </a:r>
            <a:r>
              <a:rPr lang="tr-TR" altLang="tr-TR" sz="1600" dirty="0" err="1">
                <a:cs typeface="Calibri" panose="020F0502020204030204" pitchFamily="34" charset="0"/>
              </a:rPr>
              <a:t>diyare</a:t>
            </a:r>
            <a:r>
              <a:rPr lang="tr-TR" altLang="tr-TR" sz="1600" dirty="0">
                <a:cs typeface="Calibri" panose="020F0502020204030204" pitchFamily="34" charset="0"/>
              </a:rPr>
              <a:t> gibi GI bozukluklar ve baş ağrısıdır.</a:t>
            </a:r>
            <a:endParaRPr lang="en-US" altLang="tr-TR" sz="1600" dirty="0">
              <a:cs typeface="Calibri" panose="020F0502020204030204" pitchFamily="34" charset="0"/>
            </a:endParaRPr>
          </a:p>
          <a:p>
            <a:pPr marL="285750" indent="-285750">
              <a:lnSpc>
                <a:spcPct val="80000"/>
              </a:lnSpc>
              <a:buFont typeface="Wingdings" panose="05000000000000000000" pitchFamily="2" charset="2"/>
              <a:buChar char="q"/>
              <a:defRPr/>
            </a:pPr>
            <a:endParaRPr lang="en-US" altLang="tr-TR" sz="1600" dirty="0">
              <a:cs typeface="Calibri" panose="020F0502020204030204" pitchFamily="34" charset="0"/>
            </a:endParaRPr>
          </a:p>
          <a:p>
            <a:pPr marL="285750" indent="-285750">
              <a:lnSpc>
                <a:spcPct val="80000"/>
              </a:lnSpc>
              <a:buFont typeface="Wingdings" panose="05000000000000000000" pitchFamily="2" charset="2"/>
              <a:buChar char="q"/>
              <a:defRPr/>
            </a:pPr>
            <a:endParaRPr lang="tr-TR" altLang="tr-TR" sz="1600" dirty="0">
              <a:cs typeface="Calibri" panose="020F0502020204030204" pitchFamily="34" charset="0"/>
            </a:endParaRPr>
          </a:p>
          <a:p>
            <a:pPr marL="285750" indent="-285750">
              <a:lnSpc>
                <a:spcPct val="80000"/>
              </a:lnSpc>
              <a:buFont typeface="Wingdings" panose="05000000000000000000" pitchFamily="2" charset="2"/>
              <a:buChar char="q"/>
              <a:defRPr/>
            </a:pPr>
            <a:r>
              <a:rPr lang="tr-TR" altLang="tr-TR" sz="1600" dirty="0">
                <a:cs typeface="Calibri" panose="020F0502020204030204" pitchFamily="34" charset="0"/>
              </a:rPr>
              <a:t>Seyrek olarak </a:t>
            </a:r>
            <a:r>
              <a:rPr lang="tr-TR" altLang="tr-TR" sz="1600" dirty="0" err="1">
                <a:cs typeface="Calibri" panose="020F0502020204030204" pitchFamily="34" charset="0"/>
              </a:rPr>
              <a:t>myozit</a:t>
            </a:r>
            <a:r>
              <a:rPr lang="tr-TR" altLang="tr-TR" sz="1600" dirty="0">
                <a:cs typeface="Calibri" panose="020F0502020204030204" pitchFamily="34" charset="0"/>
              </a:rPr>
              <a:t> benzeri sendrom ve buna bağlantılı </a:t>
            </a:r>
            <a:r>
              <a:rPr lang="tr-TR" altLang="tr-TR" sz="1600" dirty="0" err="1">
                <a:cs typeface="Calibri" panose="020F0502020204030204" pitchFamily="34" charset="0"/>
              </a:rPr>
              <a:t>myozit</a:t>
            </a:r>
            <a:r>
              <a:rPr lang="tr-TR" altLang="tr-TR" sz="1600" dirty="0">
                <a:cs typeface="Calibri" panose="020F0502020204030204" pitchFamily="34" charset="0"/>
              </a:rPr>
              <a:t> ile </a:t>
            </a:r>
            <a:r>
              <a:rPr lang="tr-TR" altLang="tr-TR" sz="1600" dirty="0" err="1">
                <a:cs typeface="Calibri" panose="020F0502020204030204" pitchFamily="34" charset="0"/>
              </a:rPr>
              <a:t>hepatotoksik</a:t>
            </a:r>
            <a:r>
              <a:rPr lang="tr-TR" altLang="tr-TR" sz="1600" dirty="0">
                <a:cs typeface="Calibri" panose="020F0502020204030204" pitchFamily="34" charset="0"/>
              </a:rPr>
              <a:t> etkilerine bağlı karaciğer bozukluğudur. </a:t>
            </a:r>
            <a:endParaRPr lang="en-US" altLang="tr-TR" sz="1600" dirty="0">
              <a:cs typeface="Calibri" panose="020F0502020204030204" pitchFamily="34" charset="0"/>
            </a:endParaRPr>
          </a:p>
          <a:p>
            <a:pPr marL="285750" indent="-285750">
              <a:lnSpc>
                <a:spcPct val="80000"/>
              </a:lnSpc>
              <a:buFont typeface="Wingdings" panose="05000000000000000000" pitchFamily="2" charset="2"/>
              <a:buChar char="q"/>
              <a:defRPr/>
            </a:pPr>
            <a:endParaRPr lang="tr-TR" altLang="tr-TR" sz="1600" dirty="0">
              <a:cs typeface="Calibri" panose="020F0502020204030204" pitchFamily="34" charset="0"/>
            </a:endParaRPr>
          </a:p>
          <a:p>
            <a:pPr marL="285750" indent="-285750">
              <a:lnSpc>
                <a:spcPct val="80000"/>
              </a:lnSpc>
              <a:buFont typeface="Wingdings" panose="05000000000000000000" pitchFamily="2" charset="2"/>
              <a:buChar char="q"/>
              <a:defRPr/>
            </a:pPr>
            <a:r>
              <a:rPr lang="tr-TR" altLang="tr-TR" sz="1600" dirty="0">
                <a:cs typeface="Calibri" panose="020F0502020204030204" pitchFamily="34" charset="0"/>
              </a:rPr>
              <a:t>Yüksek </a:t>
            </a:r>
            <a:r>
              <a:rPr lang="en-US" altLang="tr-TR" sz="1600" dirty="0">
                <a:cs typeface="Calibri" panose="020F0502020204030204" pitchFamily="34" charset="0"/>
              </a:rPr>
              <a:t>d</a:t>
            </a:r>
            <a:r>
              <a:rPr lang="tr-TR" altLang="tr-TR" sz="1600" dirty="0" err="1">
                <a:cs typeface="Calibri" panose="020F0502020204030204" pitchFamily="34" charset="0"/>
              </a:rPr>
              <a:t>oz</a:t>
            </a:r>
            <a:r>
              <a:rPr lang="tr-TR" altLang="tr-TR" sz="1600" dirty="0">
                <a:cs typeface="Calibri" panose="020F0502020204030204" pitchFamily="34" charset="0"/>
              </a:rPr>
              <a:t> da çizgili kaslar üzerindeki </a:t>
            </a:r>
            <a:r>
              <a:rPr lang="tr-TR" altLang="tr-TR" sz="1600" dirty="0" err="1">
                <a:cs typeface="Calibri" panose="020F0502020204030204" pitchFamily="34" charset="0"/>
              </a:rPr>
              <a:t>toksik</a:t>
            </a:r>
            <a:r>
              <a:rPr lang="tr-TR" altLang="tr-TR" sz="1600" dirty="0">
                <a:cs typeface="Calibri" panose="020F0502020204030204" pitchFamily="34" charset="0"/>
              </a:rPr>
              <a:t> etkileri şiddetlenir ve </a:t>
            </a:r>
            <a:r>
              <a:rPr lang="tr-TR" altLang="tr-TR" sz="1600" dirty="0" err="1">
                <a:cs typeface="Calibri" panose="020F0502020204030204" pitchFamily="34" charset="0"/>
              </a:rPr>
              <a:t>rabdomyoliz</a:t>
            </a:r>
            <a:r>
              <a:rPr lang="tr-TR" altLang="tr-TR" sz="1600" dirty="0">
                <a:cs typeface="Calibri" panose="020F0502020204030204" pitchFamily="34" charset="0"/>
              </a:rPr>
              <a:t> meydana gelebilir. </a:t>
            </a:r>
            <a:endParaRPr lang="en-US" altLang="tr-TR" sz="1600" dirty="0">
              <a:cs typeface="Calibri" panose="020F0502020204030204" pitchFamily="34" charset="0"/>
            </a:endParaRPr>
          </a:p>
          <a:p>
            <a:pPr marL="285750" indent="-285750">
              <a:lnSpc>
                <a:spcPct val="80000"/>
              </a:lnSpc>
              <a:buFont typeface="Wingdings" panose="05000000000000000000" pitchFamily="2" charset="2"/>
              <a:buChar char="q"/>
              <a:defRPr/>
            </a:pPr>
            <a:endParaRPr lang="en-US" altLang="tr-TR" sz="1600" dirty="0">
              <a:cs typeface="Calibri" panose="020F0502020204030204" pitchFamily="34" charset="0"/>
            </a:endParaRPr>
          </a:p>
          <a:p>
            <a:pPr marL="285750" indent="-285750">
              <a:lnSpc>
                <a:spcPct val="80000"/>
              </a:lnSpc>
              <a:buFont typeface="Wingdings" panose="05000000000000000000" pitchFamily="2" charset="2"/>
              <a:buChar char="q"/>
              <a:defRPr/>
            </a:pPr>
            <a:r>
              <a:rPr lang="tr-TR" altLang="tr-TR" sz="1600" dirty="0" err="1">
                <a:cs typeface="Calibri" panose="020F0502020204030204" pitchFamily="34" charset="0"/>
              </a:rPr>
              <a:t>Teratojenik</a:t>
            </a:r>
            <a:r>
              <a:rPr lang="tr-TR" altLang="tr-TR" sz="1600" dirty="0">
                <a:cs typeface="Calibri" panose="020F0502020204030204" pitchFamily="34" charset="0"/>
              </a:rPr>
              <a:t> etkileri nedeniyle gebelikte </a:t>
            </a:r>
            <a:r>
              <a:rPr lang="tr-TR" altLang="tr-TR" sz="1600" dirty="0" err="1">
                <a:cs typeface="Calibri" panose="020F0502020204030204" pitchFamily="34" charset="0"/>
              </a:rPr>
              <a:t>kontrindikedir</a:t>
            </a:r>
            <a:r>
              <a:rPr lang="tr-TR" altLang="tr-TR" sz="1600" dirty="0">
                <a:cs typeface="Calibri" panose="020F0502020204030204" pitchFamily="34" charset="0"/>
              </a:rPr>
              <a:t>. Emziren kadınlarda da </a:t>
            </a:r>
            <a:r>
              <a:rPr lang="tr-TR" altLang="tr-TR" sz="1600" dirty="0" err="1">
                <a:cs typeface="Calibri" panose="020F0502020204030204" pitchFamily="34" charset="0"/>
              </a:rPr>
              <a:t>kontrindikedir</a:t>
            </a:r>
            <a:r>
              <a:rPr lang="tr-TR" altLang="tr-TR" sz="1600" dirty="0">
                <a:cs typeface="Calibri" panose="020F0502020204030204" pitchFamily="34" charset="0"/>
              </a:rPr>
              <a:t>.</a:t>
            </a:r>
          </a:p>
          <a:p>
            <a:pPr marL="285750" indent="-285750">
              <a:lnSpc>
                <a:spcPct val="80000"/>
              </a:lnSpc>
              <a:buFont typeface="Wingdings" panose="05000000000000000000" pitchFamily="2" charset="2"/>
              <a:buChar char="q"/>
              <a:defRPr/>
            </a:pPr>
            <a:endParaRPr lang="tr-TR" altLang="tr-TR" sz="1600" dirty="0">
              <a:cs typeface="Calibri" panose="020F0502020204030204" pitchFamily="34" charset="0"/>
            </a:endParaRPr>
          </a:p>
          <a:p>
            <a:pPr marL="285750" indent="-285750">
              <a:lnSpc>
                <a:spcPct val="80000"/>
              </a:lnSpc>
              <a:buFont typeface="Wingdings" panose="05000000000000000000" pitchFamily="2" charset="2"/>
              <a:buChar char="q"/>
              <a:defRPr/>
            </a:pPr>
            <a:endParaRPr lang="en-US" sz="1600" dirty="0">
              <a:cs typeface="Calibri" panose="020F0502020204030204" pitchFamily="34" charset="0"/>
            </a:endParaRPr>
          </a:p>
          <a:p>
            <a:pPr marL="285750" indent="-285750">
              <a:lnSpc>
                <a:spcPct val="80000"/>
              </a:lnSpc>
              <a:buFont typeface="Wingdings" panose="05000000000000000000" pitchFamily="2" charset="2"/>
              <a:buChar char="q"/>
              <a:defRPr/>
            </a:pPr>
            <a:endParaRPr lang="en-US" sz="1600" dirty="0">
              <a:cs typeface="Calibri" panose="020F0502020204030204" pitchFamily="34" charset="0"/>
            </a:endParaRPr>
          </a:p>
          <a:p>
            <a:pPr marL="285750" indent="-285750">
              <a:lnSpc>
                <a:spcPct val="80000"/>
              </a:lnSpc>
              <a:buFont typeface="Wingdings" panose="05000000000000000000" pitchFamily="2" charset="2"/>
              <a:buChar char="q"/>
              <a:defRPr/>
            </a:pPr>
            <a:r>
              <a:rPr lang="en-US" sz="1600" dirty="0">
                <a:solidFill>
                  <a:srgbClr val="0070C0"/>
                </a:solidFill>
                <a:cs typeface="Calibri" panose="020F0502020204030204" pitchFamily="34" charset="0"/>
              </a:rPr>
              <a:t>Side effects: Nausea, vomiting and diarrhea and GI disorders is headache.</a:t>
            </a:r>
          </a:p>
          <a:p>
            <a:pPr marL="285750" indent="-285750">
              <a:lnSpc>
                <a:spcPct val="80000"/>
              </a:lnSpc>
              <a:buFont typeface="Wingdings" panose="05000000000000000000" pitchFamily="2" charset="2"/>
              <a:buChar char="q"/>
              <a:defRPr/>
            </a:pPr>
            <a:endParaRPr lang="en-US" sz="1600" dirty="0">
              <a:solidFill>
                <a:srgbClr val="0070C0"/>
              </a:solidFill>
              <a:cs typeface="Calibri" panose="020F0502020204030204" pitchFamily="34" charset="0"/>
            </a:endParaRPr>
          </a:p>
          <a:p>
            <a:pPr marL="285750" indent="-285750">
              <a:lnSpc>
                <a:spcPct val="80000"/>
              </a:lnSpc>
              <a:buFont typeface="Wingdings" panose="05000000000000000000" pitchFamily="2" charset="2"/>
              <a:buChar char="q"/>
              <a:defRPr/>
            </a:pPr>
            <a:r>
              <a:rPr lang="en-US" sz="1600" dirty="0">
                <a:solidFill>
                  <a:srgbClr val="0070C0"/>
                </a:solidFill>
                <a:cs typeface="Calibri" panose="020F0502020204030204" pitchFamily="34" charset="0"/>
              </a:rPr>
              <a:t> It is a rare myositis-like syndrome and associated myositis and liver disorder due to its hepatotoxic effects. </a:t>
            </a:r>
          </a:p>
          <a:p>
            <a:pPr marL="285750" indent="-285750">
              <a:lnSpc>
                <a:spcPct val="80000"/>
              </a:lnSpc>
              <a:buFont typeface="Wingdings" panose="05000000000000000000" pitchFamily="2" charset="2"/>
              <a:buChar char="q"/>
              <a:defRPr/>
            </a:pPr>
            <a:endParaRPr lang="en-US" sz="1600" dirty="0">
              <a:solidFill>
                <a:srgbClr val="0070C0"/>
              </a:solidFill>
              <a:cs typeface="Calibri" panose="020F0502020204030204" pitchFamily="34" charset="0"/>
            </a:endParaRPr>
          </a:p>
          <a:p>
            <a:pPr marL="285750" indent="-285750">
              <a:lnSpc>
                <a:spcPct val="80000"/>
              </a:lnSpc>
              <a:buFont typeface="Wingdings" panose="05000000000000000000" pitchFamily="2" charset="2"/>
              <a:buChar char="q"/>
              <a:defRPr/>
            </a:pPr>
            <a:r>
              <a:rPr lang="en-US" sz="1600" dirty="0">
                <a:solidFill>
                  <a:srgbClr val="0070C0"/>
                </a:solidFill>
                <a:cs typeface="Calibri" panose="020F0502020204030204" pitchFamily="34" charset="0"/>
              </a:rPr>
              <a:t>At high </a:t>
            </a:r>
            <a:r>
              <a:rPr lang="en-US" sz="1600" dirty="0" err="1">
                <a:solidFill>
                  <a:srgbClr val="0070C0"/>
                </a:solidFill>
                <a:cs typeface="Calibri" panose="020F0502020204030204" pitchFamily="34" charset="0"/>
              </a:rPr>
              <a:t>oz</a:t>
            </a:r>
            <a:r>
              <a:rPr lang="en-US" sz="1600" dirty="0">
                <a:solidFill>
                  <a:srgbClr val="0070C0"/>
                </a:solidFill>
                <a:cs typeface="Calibri" panose="020F0502020204030204" pitchFamily="34" charset="0"/>
              </a:rPr>
              <a:t>, its toxic effects on striated muscles are exacerbated and rhabdomyolysis may occur.</a:t>
            </a:r>
          </a:p>
          <a:p>
            <a:pPr marL="285750" indent="-285750">
              <a:lnSpc>
                <a:spcPct val="80000"/>
              </a:lnSpc>
              <a:buFont typeface="Wingdings" panose="05000000000000000000" pitchFamily="2" charset="2"/>
              <a:buChar char="q"/>
              <a:defRPr/>
            </a:pPr>
            <a:endParaRPr lang="en-US" sz="1600" dirty="0">
              <a:solidFill>
                <a:srgbClr val="0070C0"/>
              </a:solidFill>
              <a:cs typeface="Calibri" panose="020F0502020204030204" pitchFamily="34" charset="0"/>
            </a:endParaRPr>
          </a:p>
          <a:p>
            <a:pPr marL="285750" indent="-285750">
              <a:lnSpc>
                <a:spcPct val="80000"/>
              </a:lnSpc>
              <a:buFont typeface="Wingdings" panose="05000000000000000000" pitchFamily="2" charset="2"/>
              <a:buChar char="q"/>
              <a:defRPr/>
            </a:pPr>
            <a:endParaRPr lang="en-US" sz="1600" dirty="0">
              <a:solidFill>
                <a:srgbClr val="0070C0"/>
              </a:solidFill>
              <a:cs typeface="Calibri" panose="020F0502020204030204" pitchFamily="34" charset="0"/>
            </a:endParaRPr>
          </a:p>
          <a:p>
            <a:pPr marL="285750" indent="-285750">
              <a:lnSpc>
                <a:spcPct val="80000"/>
              </a:lnSpc>
              <a:buFont typeface="Wingdings" panose="05000000000000000000" pitchFamily="2" charset="2"/>
              <a:buChar char="q"/>
              <a:defRPr/>
            </a:pPr>
            <a:r>
              <a:rPr lang="en-US" sz="1600" dirty="0">
                <a:solidFill>
                  <a:srgbClr val="0070C0"/>
                </a:solidFill>
                <a:cs typeface="Calibri" panose="020F0502020204030204" pitchFamily="34" charset="0"/>
              </a:rPr>
              <a:t> It is contraindicated in pregnancy because of teratogenic effects. also it is contraindicated in lactating women.</a:t>
            </a:r>
            <a:endParaRPr lang="en-US" altLang="tr-TR" sz="1600" dirty="0">
              <a:solidFill>
                <a:srgbClr val="0070C0"/>
              </a:solidFill>
              <a:cs typeface="Calibri" panose="020F0502020204030204" pitchFamily="34" charset="0"/>
            </a:endParaRPr>
          </a:p>
        </p:txBody>
      </p:sp>
    </p:spTree>
    <p:extLst>
      <p:ext uri="{BB962C8B-B14F-4D97-AF65-F5344CB8AC3E}">
        <p14:creationId xmlns:p14="http://schemas.microsoft.com/office/powerpoint/2010/main" val="11936983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idx="4294967295"/>
          </p:nvPr>
        </p:nvSpPr>
        <p:spPr>
          <a:xfrm>
            <a:off x="2119313" y="404814"/>
            <a:ext cx="4483100" cy="1195387"/>
          </a:xfrm>
        </p:spPr>
        <p:txBody>
          <a:bodyPr rtlCol="0">
            <a:normAutofit fontScale="90000"/>
          </a:bodyPr>
          <a:lstStyle/>
          <a:p>
            <a:pPr>
              <a:defRPr/>
            </a:pPr>
            <a:r>
              <a:rPr lang="tr-TR" altLang="tr-TR" dirty="0" smtClean="0">
                <a:solidFill>
                  <a:srgbClr val="FF0000"/>
                </a:solidFill>
              </a:rPr>
              <a:t>B. </a:t>
            </a:r>
            <a:r>
              <a:rPr lang="tr-TR" altLang="tr-TR" dirty="0" err="1" smtClean="0">
                <a:solidFill>
                  <a:srgbClr val="FF0000"/>
                </a:solidFill>
              </a:rPr>
              <a:t>Fibratlar</a:t>
            </a:r>
            <a:r>
              <a:rPr lang="tr-TR" altLang="tr-TR" dirty="0" smtClean="0">
                <a:solidFill>
                  <a:srgbClr val="FF0000"/>
                </a:solidFill>
              </a:rPr>
              <a:t/>
            </a:r>
            <a:br>
              <a:rPr lang="tr-TR" altLang="tr-TR" dirty="0" smtClean="0">
                <a:solidFill>
                  <a:srgbClr val="FF0000"/>
                </a:solidFill>
              </a:rPr>
            </a:br>
            <a:r>
              <a:rPr lang="tr-TR" altLang="tr-TR" dirty="0">
                <a:solidFill>
                  <a:srgbClr val="FF0000"/>
                </a:solidFill>
              </a:rPr>
              <a:t/>
            </a:r>
            <a:br>
              <a:rPr lang="tr-TR" altLang="tr-TR" dirty="0">
                <a:solidFill>
                  <a:srgbClr val="FF0000"/>
                </a:solidFill>
              </a:rPr>
            </a:br>
            <a:r>
              <a:rPr lang="tr-TR" dirty="0"/>
              <a:t>B. </a:t>
            </a:r>
            <a:r>
              <a:rPr lang="tr-TR" dirty="0" err="1"/>
              <a:t>Fibrates</a:t>
            </a:r>
            <a:endParaRPr lang="en-US" altLang="tr-TR" dirty="0" smtClean="0">
              <a:solidFill>
                <a:srgbClr val="FFFF00"/>
              </a:solidFill>
            </a:endParaRPr>
          </a:p>
        </p:txBody>
      </p:sp>
      <p:pic>
        <p:nvPicPr>
          <p:cNvPr id="110595" name="Picture 5" descr="Fibrates - Gemfibrozil and Fenofibrate Mechanism: ... | GrepM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9313" y="2852738"/>
            <a:ext cx="358775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6" name="Picture 5" descr="Fibrates to Control CVD Risk in Patients with T2D - Diabe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538" y="3141663"/>
            <a:ext cx="4354512"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2519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7" descr="Lipid metabolism and hypolipedemic dru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1" y="765176"/>
            <a:ext cx="6221413"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34725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5" descr="Image result for gemfibroz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864" y="2732088"/>
            <a:ext cx="3265487"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19" name="Picture 7" descr="Image result for fenofibr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2364" y="365125"/>
            <a:ext cx="42830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AutoShape 9" descr="Image result for Bezafibrate"/>
          <p:cNvSpPr>
            <a:spLocks noChangeAspect="1" noChangeArrowheads="1"/>
          </p:cNvSpPr>
          <p:nvPr/>
        </p:nvSpPr>
        <p:spPr bwMode="auto">
          <a:xfrm>
            <a:off x="1692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tr-TR" altLang="tr-TR" sz="2400">
              <a:latin typeface="Times New Roman" panose="02020603050405020304" pitchFamily="18" charset="0"/>
            </a:endParaRPr>
          </a:p>
        </p:txBody>
      </p:sp>
      <p:sp>
        <p:nvSpPr>
          <p:cNvPr id="111621" name="Rectangle 7"/>
          <p:cNvSpPr>
            <a:spLocks noChangeArrowheads="1"/>
          </p:cNvSpPr>
          <p:nvPr/>
        </p:nvSpPr>
        <p:spPr bwMode="auto">
          <a:xfrm flipH="1">
            <a:off x="1692275" y="4724401"/>
            <a:ext cx="4953000" cy="1914525"/>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tr-TR" sz="2100">
                <a:solidFill>
                  <a:srgbClr val="0070C0"/>
                </a:solidFill>
                <a:latin typeface="inherit"/>
                <a:cs typeface="Arial" panose="020B0604020202020204" pitchFamily="34" charset="0"/>
              </a:rPr>
              <a:t>F</a:t>
            </a:r>
            <a:r>
              <a:rPr lang="tr-TR" altLang="tr-TR" sz="2100">
                <a:solidFill>
                  <a:srgbClr val="0070C0"/>
                </a:solidFill>
                <a:latin typeface="inherit"/>
                <a:cs typeface="Arial" panose="020B0604020202020204" pitchFamily="34" charset="0"/>
              </a:rPr>
              <a:t>ibrates </a:t>
            </a:r>
            <a:endParaRPr lang="en-US" altLang="tr-TR" sz="2100">
              <a:solidFill>
                <a:srgbClr val="0070C0"/>
              </a:solidFill>
              <a:latin typeface="inherit"/>
              <a:cs typeface="Arial" panose="020B0604020202020204" pitchFamily="34" charset="0"/>
            </a:endParaRPr>
          </a:p>
          <a:p>
            <a:pPr eaLnBrk="1" hangingPunct="1">
              <a:buFont typeface="Arial" panose="020B0604020202020204" pitchFamily="34" charset="0"/>
              <a:buChar char="•"/>
            </a:pPr>
            <a:r>
              <a:rPr lang="tr-TR" altLang="tr-TR" sz="2100">
                <a:solidFill>
                  <a:srgbClr val="0070C0"/>
                </a:solidFill>
                <a:latin typeface="inherit"/>
                <a:cs typeface="Arial" panose="020B0604020202020204" pitchFamily="34" charset="0"/>
              </a:rPr>
              <a:t>Clofibrate </a:t>
            </a:r>
          </a:p>
          <a:p>
            <a:pPr eaLnBrk="1" hangingPunct="1">
              <a:buFont typeface="Arial" panose="020B0604020202020204" pitchFamily="34" charset="0"/>
              <a:buChar char="•"/>
            </a:pPr>
            <a:r>
              <a:rPr lang="tr-TR" altLang="tr-TR" sz="2100">
                <a:solidFill>
                  <a:srgbClr val="0070C0"/>
                </a:solidFill>
                <a:latin typeface="inherit"/>
                <a:cs typeface="Arial" panose="020B0604020202020204" pitchFamily="34" charset="0"/>
              </a:rPr>
              <a:t>Gemfibrozil </a:t>
            </a:r>
          </a:p>
          <a:p>
            <a:pPr eaLnBrk="1" hangingPunct="1">
              <a:buFont typeface="Arial" panose="020B0604020202020204" pitchFamily="34" charset="0"/>
              <a:buChar char="•"/>
            </a:pPr>
            <a:r>
              <a:rPr lang="tr-TR" altLang="tr-TR" sz="2100">
                <a:solidFill>
                  <a:srgbClr val="0070C0"/>
                </a:solidFill>
                <a:latin typeface="inherit"/>
                <a:cs typeface="Arial" panose="020B0604020202020204" pitchFamily="34" charset="0"/>
              </a:rPr>
              <a:t>Fenofibrate </a:t>
            </a:r>
          </a:p>
          <a:p>
            <a:pPr eaLnBrk="1" hangingPunct="1">
              <a:buFont typeface="Arial" panose="020B0604020202020204" pitchFamily="34" charset="0"/>
              <a:buChar char="•"/>
            </a:pPr>
            <a:r>
              <a:rPr lang="tr-TR" altLang="tr-TR" sz="2100">
                <a:solidFill>
                  <a:srgbClr val="0070C0"/>
                </a:solidFill>
                <a:latin typeface="inherit"/>
                <a:cs typeface="Arial" panose="020B0604020202020204" pitchFamily="34" charset="0"/>
              </a:rPr>
              <a:t>Bezafibrate</a:t>
            </a:r>
          </a:p>
          <a:p>
            <a:pPr eaLnBrk="1" hangingPunct="1">
              <a:buFont typeface="Arial" panose="020B0604020202020204" pitchFamily="34" charset="0"/>
              <a:buChar char="•"/>
            </a:pPr>
            <a:r>
              <a:rPr lang="tr-TR" altLang="tr-TR" sz="2100">
                <a:solidFill>
                  <a:srgbClr val="0070C0"/>
                </a:solidFill>
                <a:latin typeface="inherit"/>
                <a:cs typeface="Arial" panose="020B0604020202020204" pitchFamily="34" charset="0"/>
              </a:rPr>
              <a:t>Ciprofibrate</a:t>
            </a:r>
            <a:endParaRPr lang="tr-TR" altLang="tr-TR" sz="2400">
              <a:solidFill>
                <a:srgbClr val="0070C0"/>
              </a:solidFill>
              <a:latin typeface="Times New Roman" panose="02020603050405020304" pitchFamily="18" charset="0"/>
            </a:endParaRPr>
          </a:p>
        </p:txBody>
      </p:sp>
      <p:sp>
        <p:nvSpPr>
          <p:cNvPr id="2" name="Dikdörtgen 1"/>
          <p:cNvSpPr/>
          <p:nvPr/>
        </p:nvSpPr>
        <p:spPr>
          <a:xfrm>
            <a:off x="1962150" y="1052513"/>
            <a:ext cx="4572000" cy="28622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342900" indent="-342900">
              <a:buFont typeface="Wingdings" panose="05000000000000000000" pitchFamily="2" charset="2"/>
              <a:buChar char="q"/>
              <a:defRPr/>
            </a:pPr>
            <a:r>
              <a:rPr lang="tr-TR" altLang="tr-TR" b="1" dirty="0" err="1">
                <a:solidFill>
                  <a:srgbClr val="FF0000"/>
                </a:solidFill>
              </a:rPr>
              <a:t>Fibratlar</a:t>
            </a:r>
            <a:r>
              <a:rPr lang="en-US" altLang="tr-TR" b="1" dirty="0">
                <a:solidFill>
                  <a:srgbClr val="FF0000"/>
                </a:solidFill>
              </a:rPr>
              <a:t>:</a:t>
            </a:r>
          </a:p>
          <a:p>
            <a:pPr marL="342900" indent="-342900">
              <a:buFont typeface="Wingdings" panose="05000000000000000000" pitchFamily="2" charset="2"/>
              <a:buChar char="q"/>
              <a:defRPr/>
            </a:pPr>
            <a:endParaRPr lang="en-US" altLang="tr-TR" dirty="0"/>
          </a:p>
          <a:p>
            <a:pPr marL="342900" indent="-342900">
              <a:buFont typeface="Wingdings" panose="05000000000000000000" pitchFamily="2" charset="2"/>
              <a:buChar char="q"/>
              <a:defRPr/>
            </a:pPr>
            <a:endParaRPr lang="en-US" altLang="tr-TR" dirty="0"/>
          </a:p>
          <a:p>
            <a:pPr marL="342900" indent="-342900">
              <a:buFont typeface="Wingdings" panose="05000000000000000000" pitchFamily="2" charset="2"/>
              <a:buChar char="q"/>
              <a:defRPr/>
            </a:pPr>
            <a:r>
              <a:rPr lang="tr-TR" altLang="tr-TR" dirty="0" err="1"/>
              <a:t>Klofibrat</a:t>
            </a:r>
            <a:endParaRPr lang="en-US" altLang="tr-TR" dirty="0"/>
          </a:p>
          <a:p>
            <a:pPr marL="342900" indent="-342900">
              <a:buFont typeface="Wingdings" panose="05000000000000000000" pitchFamily="2" charset="2"/>
              <a:buChar char="q"/>
              <a:defRPr/>
            </a:pPr>
            <a:endParaRPr lang="tr-TR" altLang="tr-TR" dirty="0"/>
          </a:p>
          <a:p>
            <a:pPr marL="342900" indent="-342900">
              <a:buFont typeface="Wingdings" panose="05000000000000000000" pitchFamily="2" charset="2"/>
              <a:buChar char="q"/>
              <a:defRPr/>
            </a:pPr>
            <a:r>
              <a:rPr lang="tr-TR" altLang="tr-TR" dirty="0" err="1"/>
              <a:t>Gemfibrozil</a:t>
            </a:r>
            <a:r>
              <a:rPr lang="tr-TR" altLang="tr-TR" dirty="0"/>
              <a:t> </a:t>
            </a:r>
            <a:endParaRPr lang="en-US" altLang="tr-TR" dirty="0"/>
          </a:p>
          <a:p>
            <a:pPr marL="342900" indent="-342900">
              <a:buFont typeface="Wingdings" panose="05000000000000000000" pitchFamily="2" charset="2"/>
              <a:buChar char="q"/>
              <a:defRPr/>
            </a:pPr>
            <a:endParaRPr lang="tr-TR" altLang="tr-TR" dirty="0"/>
          </a:p>
          <a:p>
            <a:pPr marL="342900" indent="-342900">
              <a:buFont typeface="Wingdings" panose="05000000000000000000" pitchFamily="2" charset="2"/>
              <a:buChar char="q"/>
              <a:defRPr/>
            </a:pPr>
            <a:r>
              <a:rPr lang="tr-TR" altLang="tr-TR" dirty="0" err="1"/>
              <a:t>Fenofibrat</a:t>
            </a:r>
            <a:endParaRPr lang="en-US" altLang="tr-TR" dirty="0"/>
          </a:p>
          <a:p>
            <a:pPr marL="342900" indent="-342900">
              <a:buFont typeface="Wingdings" panose="05000000000000000000" pitchFamily="2" charset="2"/>
              <a:buChar char="q"/>
              <a:defRPr/>
            </a:pPr>
            <a:endParaRPr lang="tr-TR" altLang="tr-TR" dirty="0"/>
          </a:p>
          <a:p>
            <a:pPr marL="342900" indent="-342900">
              <a:buFont typeface="Wingdings" panose="05000000000000000000" pitchFamily="2" charset="2"/>
              <a:buChar char="q"/>
              <a:defRPr/>
            </a:pPr>
            <a:r>
              <a:rPr lang="tr-TR" altLang="tr-TR" dirty="0" err="1"/>
              <a:t>Bezafibrat</a:t>
            </a:r>
            <a:r>
              <a:rPr lang="tr-TR" altLang="tr-TR" dirty="0"/>
              <a:t> ve </a:t>
            </a:r>
            <a:r>
              <a:rPr lang="tr-TR" altLang="tr-TR" dirty="0" err="1"/>
              <a:t>siprofibrat</a:t>
            </a:r>
            <a:endParaRPr lang="tr-TR" altLang="tr-TR" dirty="0"/>
          </a:p>
        </p:txBody>
      </p:sp>
    </p:spTree>
    <p:extLst>
      <p:ext uri="{BB962C8B-B14F-4D97-AF65-F5344CB8AC3E}">
        <p14:creationId xmlns:p14="http://schemas.microsoft.com/office/powerpoint/2010/main" val="19247096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
          <p:cNvSpPr>
            <a:spLocks noChangeArrowheads="1"/>
          </p:cNvSpPr>
          <p:nvPr/>
        </p:nvSpPr>
        <p:spPr bwMode="auto">
          <a:xfrm>
            <a:off x="1703389" y="4797425"/>
            <a:ext cx="86772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a:solidFill>
                  <a:srgbClr val="202122"/>
                </a:solidFill>
                <a:latin typeface="Arial" panose="020B0604020202020204" pitchFamily="34" charset="0"/>
              </a:rPr>
              <a:t>Although used clinically since the 1930s,</a:t>
            </a:r>
            <a:r>
              <a:rPr lang="en-US" altLang="en-US" sz="1200" baseline="30000">
                <a:solidFill>
                  <a:srgbClr val="0645AD"/>
                </a:solidFill>
                <a:latin typeface="Arial" panose="020B0604020202020204" pitchFamily="34" charset="0"/>
                <a:hlinkClick r:id="rId2"/>
              </a:rPr>
              <a:t>[7]</a:t>
            </a:r>
            <a:r>
              <a:rPr lang="en-US" altLang="en-US" sz="1200" baseline="30000">
                <a:solidFill>
                  <a:srgbClr val="202122"/>
                </a:solidFill>
                <a:latin typeface="Arial" panose="020B0604020202020204" pitchFamily="34" charset="0"/>
              </a:rPr>
              <a:t>[</a:t>
            </a:r>
            <a:r>
              <a:rPr lang="en-US" altLang="en-US" sz="1200" i="1" baseline="30000">
                <a:solidFill>
                  <a:srgbClr val="0645AD"/>
                </a:solidFill>
                <a:latin typeface="Arial" panose="020B0604020202020204" pitchFamily="34" charset="0"/>
                <a:hlinkClick r:id="rId3" tooltip="Wikipedia:Verifiability"/>
              </a:rPr>
              <a:t>failed verification</a:t>
            </a:r>
            <a:r>
              <a:rPr lang="en-US" altLang="en-US" sz="1200" baseline="30000">
                <a:solidFill>
                  <a:srgbClr val="202122"/>
                </a:solidFill>
                <a:latin typeface="Arial" panose="020B0604020202020204" pitchFamily="34" charset="0"/>
              </a:rPr>
              <a:t>]</a:t>
            </a:r>
            <a:r>
              <a:rPr lang="en-US" altLang="en-US" sz="1200">
                <a:solidFill>
                  <a:srgbClr val="202122"/>
                </a:solidFill>
                <a:latin typeface="Arial" panose="020B0604020202020204" pitchFamily="34" charset="0"/>
              </a:rPr>
              <a:t> if not earlier, the mechanism of action of fibrates remained unelucidated until, in the 1990s, it was discovered that fibrates activate </a:t>
            </a:r>
            <a:r>
              <a:rPr lang="en-US" altLang="en-US" sz="1200">
                <a:solidFill>
                  <a:srgbClr val="0645AD"/>
                </a:solidFill>
                <a:latin typeface="Arial" panose="020B0604020202020204" pitchFamily="34" charset="0"/>
                <a:hlinkClick r:id="rId4" tooltip="Peroxisome proliferator-activated receptor"/>
              </a:rPr>
              <a:t>PPAR</a:t>
            </a:r>
            <a:r>
              <a:rPr lang="en-US" altLang="en-US" sz="1200">
                <a:solidFill>
                  <a:srgbClr val="202122"/>
                </a:solidFill>
                <a:latin typeface="Arial" panose="020B0604020202020204" pitchFamily="34" charset="0"/>
              </a:rPr>
              <a:t> (peroxisome proliferator-activated receptors), especially </a:t>
            </a:r>
            <a:r>
              <a:rPr lang="en-US" altLang="en-US" sz="1200">
                <a:solidFill>
                  <a:srgbClr val="0645AD"/>
                </a:solidFill>
                <a:latin typeface="Arial" panose="020B0604020202020204" pitchFamily="34" charset="0"/>
                <a:hlinkClick r:id="rId5" tooltip="PPARα"/>
              </a:rPr>
              <a:t>PPARα</a:t>
            </a:r>
            <a:r>
              <a:rPr lang="en-US" altLang="en-US" sz="1200">
                <a:solidFill>
                  <a:srgbClr val="202122"/>
                </a:solidFill>
                <a:latin typeface="Arial" panose="020B0604020202020204" pitchFamily="34" charset="0"/>
              </a:rPr>
              <a:t>.</a:t>
            </a:r>
            <a:r>
              <a:rPr lang="en-US" altLang="en-US" sz="1200" baseline="30000">
                <a:solidFill>
                  <a:srgbClr val="0645AD"/>
                </a:solidFill>
                <a:latin typeface="Arial" panose="020B0604020202020204" pitchFamily="34" charset="0"/>
                <a:hlinkClick r:id="rId6"/>
              </a:rPr>
              <a:t>[8]</a:t>
            </a:r>
            <a:r>
              <a:rPr lang="en-US" altLang="en-US" sz="1200">
                <a:solidFill>
                  <a:srgbClr val="202122"/>
                </a:solidFill>
                <a:latin typeface="Arial" panose="020B0604020202020204" pitchFamily="34" charset="0"/>
              </a:rPr>
              <a:t> The PPARs are a class of intracellular </a:t>
            </a:r>
            <a:r>
              <a:rPr lang="en-US" altLang="en-US" sz="1200">
                <a:solidFill>
                  <a:srgbClr val="0645AD"/>
                </a:solidFill>
                <a:latin typeface="Arial" panose="020B0604020202020204" pitchFamily="34" charset="0"/>
                <a:hlinkClick r:id="rId7" tooltip="Receptor (proteomics)"/>
              </a:rPr>
              <a:t>receptors</a:t>
            </a:r>
            <a:r>
              <a:rPr lang="en-US" altLang="en-US" sz="1200">
                <a:solidFill>
                  <a:srgbClr val="202122"/>
                </a:solidFill>
                <a:latin typeface="Arial" panose="020B0604020202020204" pitchFamily="34" charset="0"/>
              </a:rPr>
              <a:t> that modulate </a:t>
            </a:r>
            <a:r>
              <a:rPr lang="en-US" altLang="en-US" sz="1200">
                <a:solidFill>
                  <a:srgbClr val="0645AD"/>
                </a:solidFill>
                <a:latin typeface="Arial" panose="020B0604020202020204" pitchFamily="34" charset="0"/>
                <a:hlinkClick r:id="rId8" tooltip="Carbohydrate metabolism"/>
              </a:rPr>
              <a:t>carbohydrate</a:t>
            </a:r>
            <a:r>
              <a:rPr lang="en-US" altLang="en-US" sz="1200">
                <a:solidFill>
                  <a:srgbClr val="202122"/>
                </a:solidFill>
                <a:latin typeface="Arial" panose="020B0604020202020204" pitchFamily="34" charset="0"/>
              </a:rPr>
              <a:t> and </a:t>
            </a:r>
            <a:r>
              <a:rPr lang="en-US" altLang="en-US" sz="1200">
                <a:solidFill>
                  <a:srgbClr val="0645AD"/>
                </a:solidFill>
                <a:latin typeface="Arial" panose="020B0604020202020204" pitchFamily="34" charset="0"/>
                <a:hlinkClick r:id="rId9" tooltip="Lipid metabolism"/>
              </a:rPr>
              <a:t>fat metabolism</a:t>
            </a:r>
            <a:r>
              <a:rPr lang="en-US" altLang="en-US" sz="1200">
                <a:solidFill>
                  <a:srgbClr val="202122"/>
                </a:solidFill>
                <a:latin typeface="Arial" panose="020B0604020202020204" pitchFamily="34" charset="0"/>
              </a:rPr>
              <a:t> and </a:t>
            </a:r>
            <a:r>
              <a:rPr lang="en-US" altLang="en-US" sz="1200">
                <a:solidFill>
                  <a:srgbClr val="0645AD"/>
                </a:solidFill>
                <a:latin typeface="Arial" panose="020B0604020202020204" pitchFamily="34" charset="0"/>
                <a:hlinkClick r:id="rId10" tooltip="Adipose tissue"/>
              </a:rPr>
              <a:t>adipose tissue differentiation</a:t>
            </a:r>
            <a:r>
              <a:rPr lang="en-US" altLang="en-US" sz="1200">
                <a:solidFill>
                  <a:srgbClr val="202122"/>
                </a:solidFill>
                <a:latin typeface="Arial" panose="020B0604020202020204" pitchFamily="34" charset="0"/>
              </a:rPr>
              <a:t>.</a:t>
            </a:r>
          </a:p>
          <a:p>
            <a:r>
              <a:rPr lang="en-US" altLang="en-US" sz="1200">
                <a:solidFill>
                  <a:srgbClr val="202122"/>
                </a:solidFill>
                <a:latin typeface="Arial" panose="020B0604020202020204" pitchFamily="34" charset="0"/>
              </a:rPr>
              <a:t>Activating PPARs induces the transcription of a number of </a:t>
            </a:r>
            <a:r>
              <a:rPr lang="en-US" altLang="en-US" sz="1200">
                <a:solidFill>
                  <a:srgbClr val="0645AD"/>
                </a:solidFill>
                <a:latin typeface="Arial" panose="020B0604020202020204" pitchFamily="34" charset="0"/>
                <a:hlinkClick r:id="rId11" tooltip="Gene"/>
              </a:rPr>
              <a:t>genes</a:t>
            </a:r>
            <a:r>
              <a:rPr lang="en-US" altLang="en-US" sz="1200">
                <a:solidFill>
                  <a:srgbClr val="202122"/>
                </a:solidFill>
                <a:latin typeface="Arial" panose="020B0604020202020204" pitchFamily="34" charset="0"/>
              </a:rPr>
              <a:t> that facilitate </a:t>
            </a:r>
            <a:r>
              <a:rPr lang="en-US" altLang="en-US" sz="1200">
                <a:solidFill>
                  <a:srgbClr val="0645AD"/>
                </a:solidFill>
                <a:latin typeface="Arial" panose="020B0604020202020204" pitchFamily="34" charset="0"/>
                <a:hlinkClick r:id="rId9" tooltip="Lipid metabolism"/>
              </a:rPr>
              <a:t>lipid metabolism</a:t>
            </a:r>
            <a:r>
              <a:rPr lang="en-US" altLang="en-US" sz="1200">
                <a:solidFill>
                  <a:srgbClr val="202122"/>
                </a:solidFill>
                <a:latin typeface="Arial" panose="020B0604020202020204" pitchFamily="34" charset="0"/>
              </a:rPr>
              <a:t>.</a:t>
            </a:r>
          </a:p>
          <a:p>
            <a:r>
              <a:rPr lang="en-US" altLang="en-US" sz="1200">
                <a:solidFill>
                  <a:srgbClr val="202122"/>
                </a:solidFill>
                <a:latin typeface="Arial" panose="020B0604020202020204" pitchFamily="34" charset="0"/>
              </a:rPr>
              <a:t>Fibrates are structurally and pharmacologically related to the </a:t>
            </a:r>
            <a:r>
              <a:rPr lang="en-US" altLang="en-US" sz="1200">
                <a:solidFill>
                  <a:srgbClr val="0645AD"/>
                </a:solidFill>
                <a:latin typeface="Arial" panose="020B0604020202020204" pitchFamily="34" charset="0"/>
                <a:hlinkClick r:id="rId12" tooltip="Thiazolidinedione"/>
              </a:rPr>
              <a:t>thiazolidinediones</a:t>
            </a:r>
            <a:r>
              <a:rPr lang="en-US" altLang="en-US" sz="1200">
                <a:solidFill>
                  <a:srgbClr val="202122"/>
                </a:solidFill>
                <a:latin typeface="Arial" panose="020B0604020202020204" pitchFamily="34" charset="0"/>
              </a:rPr>
              <a:t>, a novel class of </a:t>
            </a:r>
            <a:r>
              <a:rPr lang="en-US" altLang="en-US" sz="1200">
                <a:solidFill>
                  <a:srgbClr val="0645AD"/>
                </a:solidFill>
                <a:latin typeface="Arial" panose="020B0604020202020204" pitchFamily="34" charset="0"/>
                <a:hlinkClick r:id="rId13" tooltip="Anti-diabetic drug"/>
              </a:rPr>
              <a:t>anti-diabetic drugs</a:t>
            </a:r>
            <a:r>
              <a:rPr lang="en-US" altLang="en-US" sz="1200">
                <a:solidFill>
                  <a:srgbClr val="202122"/>
                </a:solidFill>
                <a:latin typeface="Arial" panose="020B0604020202020204" pitchFamily="34" charset="0"/>
              </a:rPr>
              <a:t> that also act on </a:t>
            </a:r>
            <a:r>
              <a:rPr lang="en-US" altLang="en-US" sz="1200">
                <a:solidFill>
                  <a:srgbClr val="0645AD"/>
                </a:solidFill>
                <a:latin typeface="Arial" panose="020B0604020202020204" pitchFamily="34" charset="0"/>
                <a:hlinkClick r:id="rId4" tooltip="Peroxisome proliferator-activated receptor"/>
              </a:rPr>
              <a:t>PPARs</a:t>
            </a:r>
            <a:r>
              <a:rPr lang="en-US" altLang="en-US" sz="1200">
                <a:solidFill>
                  <a:srgbClr val="202122"/>
                </a:solidFill>
                <a:latin typeface="Arial" panose="020B0604020202020204" pitchFamily="34" charset="0"/>
              </a:rPr>
              <a:t> (more specifically </a:t>
            </a:r>
            <a:r>
              <a:rPr lang="en-US" altLang="en-US" sz="1200">
                <a:solidFill>
                  <a:srgbClr val="0645AD"/>
                </a:solidFill>
                <a:latin typeface="Arial" panose="020B0604020202020204" pitchFamily="34" charset="0"/>
                <a:hlinkClick r:id="rId14" tooltip="PPARγ"/>
              </a:rPr>
              <a:t>PPARγ</a:t>
            </a:r>
            <a:r>
              <a:rPr lang="en-US" altLang="en-US" sz="1200">
                <a:solidFill>
                  <a:srgbClr val="202122"/>
                </a:solidFill>
                <a:latin typeface="Arial" panose="020B0604020202020204" pitchFamily="34" charset="0"/>
              </a:rPr>
              <a:t>)</a:t>
            </a:r>
            <a:r>
              <a:rPr lang="en-US" altLang="en-US" sz="1200" baseline="30000">
                <a:solidFill>
                  <a:srgbClr val="202122"/>
                </a:solidFill>
                <a:latin typeface="Arial" panose="020B0604020202020204" pitchFamily="34" charset="0"/>
              </a:rPr>
              <a:t>[</a:t>
            </a:r>
            <a:r>
              <a:rPr lang="en-US" altLang="en-US" sz="1200" i="1" baseline="30000">
                <a:solidFill>
                  <a:srgbClr val="0645AD"/>
                </a:solidFill>
                <a:latin typeface="Arial" panose="020B0604020202020204" pitchFamily="34" charset="0"/>
                <a:hlinkClick r:id="rId15" tooltip="Wikipedia:Citation needed"/>
              </a:rPr>
              <a:t>citation needed</a:t>
            </a:r>
            <a:r>
              <a:rPr lang="en-US" altLang="en-US" sz="1200" baseline="30000">
                <a:solidFill>
                  <a:srgbClr val="202122"/>
                </a:solidFill>
                <a:latin typeface="Arial" panose="020B0604020202020204" pitchFamily="34" charset="0"/>
              </a:rPr>
              <a:t>]</a:t>
            </a:r>
            <a:endParaRPr lang="en-US" altLang="en-US" sz="1200">
              <a:solidFill>
                <a:srgbClr val="202122"/>
              </a:solidFill>
              <a:latin typeface="Arial" panose="020B0604020202020204" pitchFamily="34" charset="0"/>
            </a:endParaRPr>
          </a:p>
          <a:p>
            <a:r>
              <a:rPr lang="en-US" altLang="en-US" sz="1200">
                <a:solidFill>
                  <a:srgbClr val="202122"/>
                </a:solidFill>
                <a:latin typeface="Arial" panose="020B0604020202020204" pitchFamily="34" charset="0"/>
              </a:rPr>
              <a:t>Fibrates are a substrate of (metabolized by) </a:t>
            </a:r>
            <a:r>
              <a:rPr lang="en-US" altLang="en-US" sz="1200">
                <a:solidFill>
                  <a:srgbClr val="0645AD"/>
                </a:solidFill>
                <a:latin typeface="Arial" panose="020B0604020202020204" pitchFamily="34" charset="0"/>
                <a:hlinkClick r:id="rId16" tooltip="CYP3A4"/>
              </a:rPr>
              <a:t>CYP3A4</a:t>
            </a:r>
            <a:r>
              <a:rPr lang="en-US" altLang="en-US" sz="1200">
                <a:solidFill>
                  <a:srgbClr val="202122"/>
                </a:solidFill>
                <a:latin typeface="Arial" panose="020B0604020202020204" pitchFamily="34" charset="0"/>
              </a:rPr>
              <a:t>.</a:t>
            </a:r>
            <a:r>
              <a:rPr lang="en-US" altLang="en-US" sz="1200" baseline="30000">
                <a:solidFill>
                  <a:srgbClr val="0645AD"/>
                </a:solidFill>
                <a:latin typeface="Arial" panose="020B0604020202020204" pitchFamily="34" charset="0"/>
                <a:hlinkClick r:id="rId6"/>
              </a:rPr>
              <a:t>[8]</a:t>
            </a:r>
            <a:endParaRPr lang="en-US" altLang="en-US" sz="1200">
              <a:solidFill>
                <a:srgbClr val="202122"/>
              </a:solidFill>
              <a:latin typeface="Arial" panose="020B0604020202020204" pitchFamily="34" charset="0"/>
            </a:endParaRPr>
          </a:p>
          <a:p>
            <a:r>
              <a:rPr lang="en-US" altLang="en-US" sz="1200">
                <a:solidFill>
                  <a:srgbClr val="202122"/>
                </a:solidFill>
                <a:latin typeface="Arial" panose="020B0604020202020204" pitchFamily="34" charset="0"/>
              </a:rPr>
              <a:t>Fibrates have been shown to extend lifespan in the roundworm </a:t>
            </a:r>
            <a:r>
              <a:rPr lang="en-US" altLang="en-US" sz="1200" i="1">
                <a:solidFill>
                  <a:srgbClr val="202122"/>
                </a:solidFill>
                <a:latin typeface="Arial" panose="020B0604020202020204" pitchFamily="34" charset="0"/>
              </a:rPr>
              <a:t>C. elegans</a:t>
            </a:r>
            <a:r>
              <a:rPr lang="en-US" altLang="en-US" sz="1200">
                <a:solidFill>
                  <a:srgbClr val="202122"/>
                </a:solidFill>
                <a:latin typeface="Arial" panose="020B0604020202020204" pitchFamily="34" charset="0"/>
              </a:rPr>
              <a:t>.</a:t>
            </a:r>
            <a:r>
              <a:rPr lang="en-US" altLang="en-US" sz="1200" baseline="30000">
                <a:solidFill>
                  <a:srgbClr val="0645AD"/>
                </a:solidFill>
                <a:latin typeface="Arial" panose="020B0604020202020204" pitchFamily="34" charset="0"/>
                <a:hlinkClick r:id="rId17"/>
              </a:rPr>
              <a:t>[9]</a:t>
            </a:r>
            <a:endParaRPr lang="en-US" altLang="en-US" sz="1200">
              <a:solidFill>
                <a:srgbClr val="202122"/>
              </a:solidFill>
              <a:latin typeface="Arial" panose="020B0604020202020204" pitchFamily="34" charset="0"/>
            </a:endParaRPr>
          </a:p>
        </p:txBody>
      </p:sp>
      <p:sp>
        <p:nvSpPr>
          <p:cNvPr id="112643" name="Rectangle 1"/>
          <p:cNvSpPr>
            <a:spLocks noChangeArrowheads="1"/>
          </p:cNvSpPr>
          <p:nvPr/>
        </p:nvSpPr>
        <p:spPr bwMode="auto">
          <a:xfrm>
            <a:off x="1673225" y="296863"/>
            <a:ext cx="5646738" cy="3205162"/>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en-US" sz="1400">
                <a:solidFill>
                  <a:srgbClr val="202124"/>
                </a:solidFill>
                <a:latin typeface="inherit"/>
              </a:rPr>
              <a:t>1930'lardan beri klinik olarak kullanılmasına rağmen, fibratların etki mekanizması 1990'larda, fibratların PPAR'ı (peroksizom proliferat</a:t>
            </a:r>
            <a:r>
              <a:rPr lang="tr-TR" altLang="en-US" sz="1400">
                <a:solidFill>
                  <a:srgbClr val="202124"/>
                </a:solidFill>
              </a:rPr>
              <a:t>ö</a:t>
            </a:r>
            <a:r>
              <a:rPr lang="tr-TR" altLang="en-US" sz="1400">
                <a:solidFill>
                  <a:srgbClr val="202124"/>
                </a:solidFill>
                <a:latin typeface="inherit"/>
              </a:rPr>
              <a:t>r</a:t>
            </a:r>
            <a:r>
              <a:rPr lang="tr-TR" altLang="en-US" sz="1400">
                <a:solidFill>
                  <a:srgbClr val="202124"/>
                </a:solidFill>
              </a:rPr>
              <a:t>ü</a:t>
            </a:r>
            <a:r>
              <a:rPr lang="tr-TR" altLang="en-US" sz="1400">
                <a:solidFill>
                  <a:srgbClr val="202124"/>
                </a:solidFill>
                <a:latin typeface="inherit"/>
              </a:rPr>
              <a:t> ile aktive olan resept</a:t>
            </a:r>
            <a:r>
              <a:rPr lang="tr-TR" altLang="en-US" sz="1400">
                <a:solidFill>
                  <a:srgbClr val="202124"/>
                </a:solidFill>
              </a:rPr>
              <a:t>ö</a:t>
            </a:r>
            <a:r>
              <a:rPr lang="tr-TR" altLang="en-US" sz="1400">
                <a:solidFill>
                  <a:srgbClr val="202124"/>
                </a:solidFill>
                <a:latin typeface="inherit"/>
              </a:rPr>
              <a:t>rler), </a:t>
            </a:r>
            <a:r>
              <a:rPr lang="tr-TR" altLang="en-US" sz="1400">
                <a:solidFill>
                  <a:srgbClr val="202124"/>
                </a:solidFill>
              </a:rPr>
              <a:t>ö</a:t>
            </a:r>
            <a:r>
              <a:rPr lang="tr-TR" altLang="en-US" sz="1400">
                <a:solidFill>
                  <a:srgbClr val="202124"/>
                </a:solidFill>
                <a:latin typeface="inherit"/>
              </a:rPr>
              <a:t>zellikle PPARa'yı aktive ettiği keşfedilene kadar a</a:t>
            </a:r>
            <a:r>
              <a:rPr lang="tr-TR" altLang="en-US" sz="1400">
                <a:solidFill>
                  <a:srgbClr val="202124"/>
                </a:solidFill>
              </a:rPr>
              <a:t>ç</a:t>
            </a:r>
            <a:r>
              <a:rPr lang="tr-TR" altLang="en-US" sz="1400">
                <a:solidFill>
                  <a:srgbClr val="202124"/>
                </a:solidFill>
                <a:latin typeface="inherit"/>
              </a:rPr>
              <a:t>ıklanmadı. </a:t>
            </a:r>
          </a:p>
          <a:p>
            <a:pPr>
              <a:buFont typeface="Arial" panose="020B0604020202020204" pitchFamily="34" charset="0"/>
              <a:buChar char="•"/>
            </a:pPr>
            <a:r>
              <a:rPr lang="tr-TR" altLang="en-US" sz="1400">
                <a:solidFill>
                  <a:srgbClr val="202124"/>
                </a:solidFill>
                <a:latin typeface="inherit"/>
              </a:rPr>
              <a:t>PPAR'lar, karbonhidrat ve yağ metabolizmasını ve yağ dokusu farklılaşmasını mod</a:t>
            </a:r>
            <a:r>
              <a:rPr lang="tr-TR" altLang="en-US" sz="1400">
                <a:solidFill>
                  <a:srgbClr val="202124"/>
                </a:solidFill>
              </a:rPr>
              <a:t>ü</a:t>
            </a:r>
            <a:r>
              <a:rPr lang="tr-TR" altLang="en-US" sz="1400">
                <a:solidFill>
                  <a:srgbClr val="202124"/>
                </a:solidFill>
                <a:latin typeface="inherit"/>
              </a:rPr>
              <a:t>le eden bir h</a:t>
            </a:r>
            <a:r>
              <a:rPr lang="tr-TR" altLang="en-US" sz="1400">
                <a:solidFill>
                  <a:srgbClr val="202124"/>
                </a:solidFill>
              </a:rPr>
              <a:t>ü</a:t>
            </a:r>
            <a:r>
              <a:rPr lang="tr-TR" altLang="en-US" sz="1400">
                <a:solidFill>
                  <a:srgbClr val="202124"/>
                </a:solidFill>
                <a:latin typeface="inherit"/>
              </a:rPr>
              <a:t>cre i</a:t>
            </a:r>
            <a:r>
              <a:rPr lang="tr-TR" altLang="en-US" sz="1400">
                <a:solidFill>
                  <a:srgbClr val="202124"/>
                </a:solidFill>
              </a:rPr>
              <a:t>ç</a:t>
            </a:r>
            <a:r>
              <a:rPr lang="tr-TR" altLang="en-US" sz="1400">
                <a:solidFill>
                  <a:srgbClr val="202124"/>
                </a:solidFill>
                <a:latin typeface="inherit"/>
              </a:rPr>
              <a:t>i resept</a:t>
            </a:r>
            <a:r>
              <a:rPr lang="tr-TR" altLang="en-US" sz="1400">
                <a:solidFill>
                  <a:srgbClr val="202124"/>
                </a:solidFill>
              </a:rPr>
              <a:t>ö</a:t>
            </a:r>
            <a:r>
              <a:rPr lang="tr-TR" altLang="en-US" sz="1400">
                <a:solidFill>
                  <a:srgbClr val="202124"/>
                </a:solidFill>
                <a:latin typeface="inherit"/>
              </a:rPr>
              <a:t>r sınıfıdır. </a:t>
            </a:r>
          </a:p>
          <a:p>
            <a:pPr>
              <a:buFont typeface="Arial" panose="020B0604020202020204" pitchFamily="34" charset="0"/>
              <a:buChar char="•"/>
            </a:pPr>
            <a:r>
              <a:rPr lang="tr-TR" altLang="en-US" sz="1400">
                <a:solidFill>
                  <a:srgbClr val="202124"/>
                </a:solidFill>
                <a:latin typeface="inherit"/>
              </a:rPr>
              <a:t>PPAR'ları aktive etmek, lipid metabolizmasını kolaylaştıran bir dizi genin transkripsiyonunu ind</a:t>
            </a:r>
            <a:r>
              <a:rPr lang="tr-TR" altLang="en-US" sz="1400">
                <a:solidFill>
                  <a:srgbClr val="202124"/>
                </a:solidFill>
              </a:rPr>
              <a:t>ü</a:t>
            </a:r>
            <a:r>
              <a:rPr lang="tr-TR" altLang="en-US" sz="1400">
                <a:solidFill>
                  <a:srgbClr val="202124"/>
                </a:solidFill>
                <a:latin typeface="inherit"/>
              </a:rPr>
              <a:t>kler. </a:t>
            </a:r>
          </a:p>
          <a:p>
            <a:pPr>
              <a:buFont typeface="Arial" panose="020B0604020202020204" pitchFamily="34" charset="0"/>
              <a:buChar char="•"/>
            </a:pPr>
            <a:r>
              <a:rPr lang="tr-TR" altLang="en-US" sz="1400">
                <a:solidFill>
                  <a:srgbClr val="202124"/>
                </a:solidFill>
                <a:latin typeface="inherit"/>
              </a:rPr>
              <a:t>Fibratlar, aynı zamanda PPAR'lar (daha spesifik olarak PPARy) </a:t>
            </a:r>
            <a:r>
              <a:rPr lang="tr-TR" altLang="en-US" sz="1400">
                <a:solidFill>
                  <a:srgbClr val="202124"/>
                </a:solidFill>
              </a:rPr>
              <a:t>ü</a:t>
            </a:r>
            <a:r>
              <a:rPr lang="tr-TR" altLang="en-US" sz="1400">
                <a:solidFill>
                  <a:srgbClr val="202124"/>
                </a:solidFill>
                <a:latin typeface="inherit"/>
              </a:rPr>
              <a:t>zerinde de etkili olan yeni bir anti-diyabetik ila</a:t>
            </a:r>
            <a:r>
              <a:rPr lang="tr-TR" altLang="en-US" sz="1400">
                <a:solidFill>
                  <a:srgbClr val="202124"/>
                </a:solidFill>
              </a:rPr>
              <a:t>ç</a:t>
            </a:r>
            <a:r>
              <a:rPr lang="tr-TR" altLang="en-US" sz="1400">
                <a:solidFill>
                  <a:srgbClr val="202124"/>
                </a:solidFill>
                <a:latin typeface="inherit"/>
              </a:rPr>
              <a:t> sınıfı olan tiazolidindionlarla yapısal ve farmakolojik olarak ilişkilidir [kaynak belirtilmeli] </a:t>
            </a:r>
          </a:p>
          <a:p>
            <a:pPr>
              <a:buFont typeface="Arial" panose="020B0604020202020204" pitchFamily="34" charset="0"/>
              <a:buChar char="•"/>
            </a:pPr>
            <a:r>
              <a:rPr lang="tr-TR" altLang="en-US" sz="1400">
                <a:solidFill>
                  <a:srgbClr val="202124"/>
                </a:solidFill>
                <a:latin typeface="inherit"/>
              </a:rPr>
              <a:t>Fibratlar, CYP3A4'</a:t>
            </a:r>
            <a:r>
              <a:rPr lang="tr-TR" altLang="en-US" sz="1400">
                <a:solidFill>
                  <a:srgbClr val="202124"/>
                </a:solidFill>
              </a:rPr>
              <a:t>ü</a:t>
            </a:r>
            <a:r>
              <a:rPr lang="tr-TR" altLang="en-US" sz="1400">
                <a:solidFill>
                  <a:srgbClr val="202124"/>
                </a:solidFill>
                <a:latin typeface="inherit"/>
              </a:rPr>
              <a:t>n (tarafından metabolize edilen) bir substratıdır.</a:t>
            </a:r>
          </a:p>
          <a:p>
            <a:pPr>
              <a:buFont typeface="Arial" panose="020B0604020202020204" pitchFamily="34" charset="0"/>
              <a:buChar char="•"/>
            </a:pPr>
            <a:r>
              <a:rPr lang="tr-TR" altLang="en-US" sz="1400">
                <a:solidFill>
                  <a:srgbClr val="202124"/>
                </a:solidFill>
                <a:latin typeface="inherit"/>
              </a:rPr>
              <a:t>Fibratların yuvarlak solucan C. elegans'ın </a:t>
            </a:r>
            <a:r>
              <a:rPr lang="tr-TR" altLang="en-US" sz="1400">
                <a:solidFill>
                  <a:srgbClr val="202124"/>
                </a:solidFill>
              </a:rPr>
              <a:t>ö</a:t>
            </a:r>
            <a:r>
              <a:rPr lang="tr-TR" altLang="en-US" sz="1400">
                <a:solidFill>
                  <a:srgbClr val="202124"/>
                </a:solidFill>
                <a:latin typeface="inherit"/>
              </a:rPr>
              <a:t>mr</a:t>
            </a:r>
            <a:r>
              <a:rPr lang="tr-TR" altLang="en-US" sz="1400">
                <a:solidFill>
                  <a:srgbClr val="202124"/>
                </a:solidFill>
              </a:rPr>
              <a:t>ü</a:t>
            </a:r>
            <a:r>
              <a:rPr lang="tr-TR" altLang="en-US" sz="1400">
                <a:solidFill>
                  <a:srgbClr val="202124"/>
                </a:solidFill>
                <a:latin typeface="inherit"/>
              </a:rPr>
              <a:t>n</a:t>
            </a:r>
            <a:r>
              <a:rPr lang="tr-TR" altLang="en-US" sz="1400">
                <a:solidFill>
                  <a:srgbClr val="202124"/>
                </a:solidFill>
              </a:rPr>
              <a:t>ü</a:t>
            </a:r>
            <a:r>
              <a:rPr lang="tr-TR" altLang="en-US" sz="1400">
                <a:solidFill>
                  <a:srgbClr val="202124"/>
                </a:solidFill>
                <a:latin typeface="inherit"/>
              </a:rPr>
              <a:t> uzattığı g</a:t>
            </a:r>
            <a:r>
              <a:rPr lang="tr-TR" altLang="en-US" sz="1400">
                <a:solidFill>
                  <a:srgbClr val="202124"/>
                </a:solidFill>
              </a:rPr>
              <a:t>ö</a:t>
            </a:r>
            <a:r>
              <a:rPr lang="tr-TR" altLang="en-US" sz="1400">
                <a:solidFill>
                  <a:srgbClr val="202124"/>
                </a:solidFill>
                <a:latin typeface="inherit"/>
              </a:rPr>
              <a:t>sterilmiştir.</a:t>
            </a:r>
            <a:endParaRPr lang="en-US" altLang="en-US" sz="1400"/>
          </a:p>
        </p:txBody>
      </p:sp>
      <p:pic>
        <p:nvPicPr>
          <p:cNvPr id="112644" name="Picture 5" descr="Molecular mechanism of PPARα action and its impact on lipid metabolism,  inflammation and fibrosis in non-alcoholic fatty liver disease -  ScienceDirect"/>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19963" y="765176"/>
            <a:ext cx="3225800"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5" name="Picture 2" descr="C. Elegans (Caenorhabditis elegans)"/>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32175" y="3703639"/>
            <a:ext cx="1608138"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27252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
          <p:cNvSpPr>
            <a:spLocks noChangeArrowheads="1"/>
          </p:cNvSpPr>
          <p:nvPr/>
        </p:nvSpPr>
        <p:spPr bwMode="auto">
          <a:xfrm>
            <a:off x="1847851" y="4868863"/>
            <a:ext cx="85328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a:solidFill>
                  <a:srgbClr val="202122"/>
                </a:solidFill>
                <a:latin typeface="Arial" panose="020B0604020202020204" pitchFamily="34" charset="0"/>
              </a:rPr>
              <a:t>Although less effective in lowering </a:t>
            </a:r>
            <a:r>
              <a:rPr lang="en-US" altLang="en-US" sz="1400">
                <a:solidFill>
                  <a:srgbClr val="0645AD"/>
                </a:solidFill>
                <a:latin typeface="Arial" panose="020B0604020202020204" pitchFamily="34" charset="0"/>
                <a:hlinkClick r:id="rId2" tooltip="Low-density lipoprotein"/>
              </a:rPr>
              <a:t>LDL</a:t>
            </a:r>
            <a:r>
              <a:rPr lang="en-US" altLang="en-US" sz="1400">
                <a:solidFill>
                  <a:srgbClr val="202122"/>
                </a:solidFill>
                <a:latin typeface="Arial" panose="020B0604020202020204" pitchFamily="34" charset="0"/>
              </a:rPr>
              <a:t> levels, the ability of fibrates to increase HDL and lower </a:t>
            </a:r>
            <a:r>
              <a:rPr lang="en-US" altLang="en-US" sz="1400">
                <a:solidFill>
                  <a:srgbClr val="0645AD"/>
                </a:solidFill>
                <a:latin typeface="Arial" panose="020B0604020202020204" pitchFamily="34" charset="0"/>
                <a:hlinkClick r:id="rId3" tooltip="Triglyceride"/>
              </a:rPr>
              <a:t>triglyceride</a:t>
            </a:r>
            <a:r>
              <a:rPr lang="en-US" altLang="en-US" sz="1400">
                <a:solidFill>
                  <a:srgbClr val="202122"/>
                </a:solidFill>
                <a:latin typeface="Arial" panose="020B0604020202020204" pitchFamily="34" charset="0"/>
              </a:rPr>
              <a:t> levels seems to reduce </a:t>
            </a:r>
            <a:r>
              <a:rPr lang="en-US" altLang="en-US" sz="1400">
                <a:solidFill>
                  <a:srgbClr val="0645AD"/>
                </a:solidFill>
                <a:latin typeface="Arial" panose="020B0604020202020204" pitchFamily="34" charset="0"/>
                <a:hlinkClick r:id="rId4" tooltip="Insulin resistance"/>
              </a:rPr>
              <a:t>insulin resistance</a:t>
            </a:r>
            <a:r>
              <a:rPr lang="en-US" altLang="en-US" sz="1400">
                <a:solidFill>
                  <a:srgbClr val="202122"/>
                </a:solidFill>
                <a:latin typeface="Arial" panose="020B0604020202020204" pitchFamily="34" charset="0"/>
              </a:rPr>
              <a:t> when the </a:t>
            </a:r>
            <a:r>
              <a:rPr lang="en-US" altLang="en-US" sz="1400">
                <a:solidFill>
                  <a:srgbClr val="0645AD"/>
                </a:solidFill>
                <a:latin typeface="Arial" panose="020B0604020202020204" pitchFamily="34" charset="0"/>
                <a:hlinkClick r:id="rId5" tooltip="Dyslipidemia"/>
              </a:rPr>
              <a:t>dyslipidemia</a:t>
            </a:r>
            <a:r>
              <a:rPr lang="en-US" altLang="en-US" sz="1400">
                <a:solidFill>
                  <a:srgbClr val="202122"/>
                </a:solidFill>
                <a:latin typeface="Arial" panose="020B0604020202020204" pitchFamily="34" charset="0"/>
              </a:rPr>
              <a:t> is associated with other features of the </a:t>
            </a:r>
            <a:r>
              <a:rPr lang="en-US" altLang="en-US" sz="1400">
                <a:solidFill>
                  <a:srgbClr val="0645AD"/>
                </a:solidFill>
                <a:latin typeface="Arial" panose="020B0604020202020204" pitchFamily="34" charset="0"/>
                <a:hlinkClick r:id="rId6" tooltip="Metabolic syndrome"/>
              </a:rPr>
              <a:t>metabolic syndrome</a:t>
            </a:r>
            <a:r>
              <a:rPr lang="en-US" altLang="en-US" sz="1400">
                <a:solidFill>
                  <a:srgbClr val="202122"/>
                </a:solidFill>
                <a:latin typeface="Arial" panose="020B0604020202020204" pitchFamily="34" charset="0"/>
              </a:rPr>
              <a:t> (</a:t>
            </a:r>
            <a:r>
              <a:rPr lang="en-US" altLang="en-US" sz="1400">
                <a:solidFill>
                  <a:srgbClr val="0645AD"/>
                </a:solidFill>
                <a:latin typeface="Arial" panose="020B0604020202020204" pitchFamily="34" charset="0"/>
                <a:hlinkClick r:id="rId7" tooltip="Hypertension"/>
              </a:rPr>
              <a:t>hypertension</a:t>
            </a:r>
            <a:r>
              <a:rPr lang="en-US" altLang="en-US" sz="1400">
                <a:solidFill>
                  <a:srgbClr val="202122"/>
                </a:solidFill>
                <a:latin typeface="Arial" panose="020B0604020202020204" pitchFamily="34" charset="0"/>
              </a:rPr>
              <a:t> and </a:t>
            </a:r>
            <a:r>
              <a:rPr lang="en-US" altLang="en-US" sz="1400">
                <a:solidFill>
                  <a:srgbClr val="0645AD"/>
                </a:solidFill>
                <a:latin typeface="Arial" panose="020B0604020202020204" pitchFamily="34" charset="0"/>
                <a:hlinkClick r:id="rId8" tooltip="Diabetes mellitus type 2"/>
              </a:rPr>
              <a:t>diabetes mellitus type 2</a:t>
            </a:r>
            <a:r>
              <a:rPr lang="en-US" altLang="en-US" sz="1400">
                <a:solidFill>
                  <a:srgbClr val="202122"/>
                </a:solidFill>
                <a:latin typeface="Arial" panose="020B0604020202020204" pitchFamily="34" charset="0"/>
              </a:rPr>
              <a:t>).</a:t>
            </a:r>
            <a:r>
              <a:rPr lang="en-US" altLang="en-US" sz="1400" baseline="30000">
                <a:solidFill>
                  <a:srgbClr val="0645AD"/>
                </a:solidFill>
                <a:latin typeface="Arial" panose="020B0604020202020204" pitchFamily="34" charset="0"/>
                <a:hlinkClick r:id="rId9"/>
              </a:rPr>
              <a:t>[5]</a:t>
            </a:r>
            <a:r>
              <a:rPr lang="en-US" altLang="en-US" sz="1400">
                <a:solidFill>
                  <a:srgbClr val="202122"/>
                </a:solidFill>
                <a:latin typeface="Arial" panose="020B0604020202020204" pitchFamily="34" charset="0"/>
              </a:rPr>
              <a:t> They are therefore used in many </a:t>
            </a:r>
            <a:r>
              <a:rPr lang="en-US" altLang="en-US" sz="1400">
                <a:solidFill>
                  <a:srgbClr val="0645AD"/>
                </a:solidFill>
                <a:latin typeface="Arial" panose="020B0604020202020204" pitchFamily="34" charset="0"/>
                <a:hlinkClick r:id="rId10" tooltip="Hyperlipidemias"/>
              </a:rPr>
              <a:t>hyperlipidemias</a:t>
            </a:r>
            <a:r>
              <a:rPr lang="en-US" altLang="en-US" sz="1400">
                <a:solidFill>
                  <a:srgbClr val="202122"/>
                </a:solidFill>
                <a:latin typeface="Arial" panose="020B0604020202020204" pitchFamily="34" charset="0"/>
              </a:rPr>
              <a:t>. Due to a rare paradoxical decrease in HDL-C seen in some patients on fenofibrate, as per US FDA label change, it is recommended that the HDL-C levels be checked within the first few months after initiation of fibrate therapy. If a severely depressed HDL-C level is detected, fibrate therapy should be withdrawn, and the HDL-C level monitored until it has returned to baseline.</a:t>
            </a:r>
            <a:r>
              <a:rPr lang="en-US" altLang="en-US" sz="1400" baseline="30000">
                <a:solidFill>
                  <a:srgbClr val="202122"/>
                </a:solidFill>
                <a:latin typeface="Arial" panose="020B0604020202020204" pitchFamily="34" charset="0"/>
              </a:rPr>
              <a:t>[</a:t>
            </a:r>
            <a:endParaRPr lang="en-US" altLang="en-US" sz="1400"/>
          </a:p>
        </p:txBody>
      </p:sp>
      <p:sp>
        <p:nvSpPr>
          <p:cNvPr id="113667" name="Rectangle 3"/>
          <p:cNvSpPr>
            <a:spLocks noChangeArrowheads="1"/>
          </p:cNvSpPr>
          <p:nvPr/>
        </p:nvSpPr>
        <p:spPr bwMode="auto">
          <a:xfrm>
            <a:off x="1757363" y="80964"/>
            <a:ext cx="8604250" cy="191293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en-US" sz="1400">
                <a:solidFill>
                  <a:srgbClr val="202124"/>
                </a:solidFill>
                <a:latin typeface="inherit"/>
              </a:rPr>
              <a:t>LDL d</a:t>
            </a:r>
            <a:r>
              <a:rPr lang="tr-TR" altLang="en-US" sz="1400">
                <a:solidFill>
                  <a:srgbClr val="202124"/>
                </a:solidFill>
              </a:rPr>
              <a:t>ü</a:t>
            </a:r>
            <a:r>
              <a:rPr lang="tr-TR" altLang="en-US" sz="1400">
                <a:solidFill>
                  <a:srgbClr val="202124"/>
                </a:solidFill>
                <a:latin typeface="inherit"/>
              </a:rPr>
              <a:t>zeylerini d</a:t>
            </a:r>
            <a:r>
              <a:rPr lang="tr-TR" altLang="en-US" sz="1400">
                <a:solidFill>
                  <a:srgbClr val="202124"/>
                </a:solidFill>
              </a:rPr>
              <a:t>ü</a:t>
            </a:r>
            <a:r>
              <a:rPr lang="tr-TR" altLang="en-US" sz="1400">
                <a:solidFill>
                  <a:srgbClr val="202124"/>
                </a:solidFill>
                <a:latin typeface="inherit"/>
              </a:rPr>
              <a:t>ş</a:t>
            </a:r>
            <a:r>
              <a:rPr lang="tr-TR" altLang="en-US" sz="1400">
                <a:solidFill>
                  <a:srgbClr val="202124"/>
                </a:solidFill>
              </a:rPr>
              <a:t>ü</a:t>
            </a:r>
            <a:r>
              <a:rPr lang="tr-TR" altLang="en-US" sz="1400">
                <a:solidFill>
                  <a:srgbClr val="202124"/>
                </a:solidFill>
                <a:latin typeface="inherit"/>
              </a:rPr>
              <a:t>rmede daha az etkili olmasına rağmen, fibratların HDL'yi artırma ve trigliserit d</a:t>
            </a:r>
            <a:r>
              <a:rPr lang="tr-TR" altLang="en-US" sz="1400">
                <a:solidFill>
                  <a:srgbClr val="202124"/>
                </a:solidFill>
              </a:rPr>
              <a:t>ü</a:t>
            </a:r>
            <a:r>
              <a:rPr lang="tr-TR" altLang="en-US" sz="1400">
                <a:solidFill>
                  <a:srgbClr val="202124"/>
                </a:solidFill>
                <a:latin typeface="inherit"/>
              </a:rPr>
              <a:t>zeylerini d</a:t>
            </a:r>
            <a:r>
              <a:rPr lang="tr-TR" altLang="en-US" sz="1400">
                <a:solidFill>
                  <a:srgbClr val="202124"/>
                </a:solidFill>
              </a:rPr>
              <a:t>ü</a:t>
            </a:r>
            <a:r>
              <a:rPr lang="tr-TR" altLang="en-US" sz="1400">
                <a:solidFill>
                  <a:srgbClr val="202124"/>
                </a:solidFill>
                <a:latin typeface="inherit"/>
              </a:rPr>
              <a:t>ş</a:t>
            </a:r>
            <a:r>
              <a:rPr lang="tr-TR" altLang="en-US" sz="1400">
                <a:solidFill>
                  <a:srgbClr val="202124"/>
                </a:solidFill>
              </a:rPr>
              <a:t>ü</a:t>
            </a:r>
            <a:r>
              <a:rPr lang="tr-TR" altLang="en-US" sz="1400">
                <a:solidFill>
                  <a:srgbClr val="202124"/>
                </a:solidFill>
                <a:latin typeface="inherit"/>
              </a:rPr>
              <a:t>rme yeteneği, dislipidemi metabolik sendromun diğer </a:t>
            </a:r>
            <a:r>
              <a:rPr lang="tr-TR" altLang="en-US" sz="1400">
                <a:solidFill>
                  <a:srgbClr val="202124"/>
                </a:solidFill>
              </a:rPr>
              <a:t>ö</a:t>
            </a:r>
            <a:r>
              <a:rPr lang="tr-TR" altLang="en-US" sz="1400">
                <a:solidFill>
                  <a:srgbClr val="202124"/>
                </a:solidFill>
                <a:latin typeface="inherit"/>
              </a:rPr>
              <a:t>zellikleriyle (hipertansiyon ve diyabet tip 2) ilişkili olduğunda ins</a:t>
            </a:r>
            <a:r>
              <a:rPr lang="tr-TR" altLang="en-US" sz="1400">
                <a:solidFill>
                  <a:srgbClr val="202124"/>
                </a:solidFill>
              </a:rPr>
              <a:t>ü</a:t>
            </a:r>
            <a:r>
              <a:rPr lang="tr-TR" altLang="en-US" sz="1400">
                <a:solidFill>
                  <a:srgbClr val="202124"/>
                </a:solidFill>
                <a:latin typeface="inherit"/>
              </a:rPr>
              <a:t>lin direncini azaltıyor gibi g</a:t>
            </a:r>
            <a:r>
              <a:rPr lang="tr-TR" altLang="en-US" sz="1400">
                <a:solidFill>
                  <a:srgbClr val="202124"/>
                </a:solidFill>
              </a:rPr>
              <a:t>ö</a:t>
            </a:r>
            <a:r>
              <a:rPr lang="tr-TR" altLang="en-US" sz="1400">
                <a:solidFill>
                  <a:srgbClr val="202124"/>
                </a:solidFill>
                <a:latin typeface="inherit"/>
              </a:rPr>
              <a:t>r</a:t>
            </a:r>
            <a:r>
              <a:rPr lang="tr-TR" altLang="en-US" sz="1400">
                <a:solidFill>
                  <a:srgbClr val="202124"/>
                </a:solidFill>
              </a:rPr>
              <a:t>ü</a:t>
            </a:r>
            <a:r>
              <a:rPr lang="tr-TR" altLang="en-US" sz="1400">
                <a:solidFill>
                  <a:srgbClr val="202124"/>
                </a:solidFill>
                <a:latin typeface="inherit"/>
              </a:rPr>
              <a:t>nmektedir. </a:t>
            </a:r>
            <a:endParaRPr lang="en-US" altLang="en-US" sz="1400">
              <a:solidFill>
                <a:srgbClr val="202124"/>
              </a:solidFill>
              <a:latin typeface="inherit"/>
            </a:endParaRPr>
          </a:p>
          <a:p>
            <a:pPr>
              <a:buFont typeface="Arial" panose="020B0604020202020204" pitchFamily="34" charset="0"/>
              <a:buChar char="•"/>
            </a:pPr>
            <a:r>
              <a:rPr lang="tr-TR" altLang="en-US" sz="1400">
                <a:solidFill>
                  <a:srgbClr val="202124"/>
                </a:solidFill>
                <a:latin typeface="inherit"/>
              </a:rPr>
              <a:t>Bu nedenle bir</a:t>
            </a:r>
            <a:r>
              <a:rPr lang="tr-TR" altLang="en-US" sz="1400">
                <a:solidFill>
                  <a:srgbClr val="202124"/>
                </a:solidFill>
              </a:rPr>
              <a:t>ç</a:t>
            </a:r>
            <a:r>
              <a:rPr lang="tr-TR" altLang="en-US" sz="1400">
                <a:solidFill>
                  <a:srgbClr val="202124"/>
                </a:solidFill>
                <a:latin typeface="inherit"/>
              </a:rPr>
              <a:t>ok hiperlipidemide kullanılırlar. </a:t>
            </a:r>
          </a:p>
          <a:p>
            <a:pPr>
              <a:buFont typeface="Arial" panose="020B0604020202020204" pitchFamily="34" charset="0"/>
              <a:buChar char="•"/>
            </a:pPr>
            <a:r>
              <a:rPr lang="tr-TR" altLang="en-US" sz="1400">
                <a:solidFill>
                  <a:srgbClr val="202124"/>
                </a:solidFill>
                <a:latin typeface="inherit"/>
              </a:rPr>
              <a:t>ABD FDA etiket değişikliğine g</a:t>
            </a:r>
            <a:r>
              <a:rPr lang="tr-TR" altLang="en-US" sz="1400">
                <a:solidFill>
                  <a:srgbClr val="202124"/>
                </a:solidFill>
              </a:rPr>
              <a:t>ö</a:t>
            </a:r>
            <a:r>
              <a:rPr lang="tr-TR" altLang="en-US" sz="1400">
                <a:solidFill>
                  <a:srgbClr val="202124"/>
                </a:solidFill>
                <a:latin typeface="inherit"/>
              </a:rPr>
              <a:t>re, fenofibrat kullanan bazı hastalarda HDL-C'de g</a:t>
            </a:r>
            <a:r>
              <a:rPr lang="tr-TR" altLang="en-US" sz="1400">
                <a:solidFill>
                  <a:srgbClr val="202124"/>
                </a:solidFill>
              </a:rPr>
              <a:t>ö</a:t>
            </a:r>
            <a:r>
              <a:rPr lang="tr-TR" altLang="en-US" sz="1400">
                <a:solidFill>
                  <a:srgbClr val="202124"/>
                </a:solidFill>
                <a:latin typeface="inherit"/>
              </a:rPr>
              <a:t>r</a:t>
            </a:r>
            <a:r>
              <a:rPr lang="tr-TR" altLang="en-US" sz="1400">
                <a:solidFill>
                  <a:srgbClr val="202124"/>
                </a:solidFill>
              </a:rPr>
              <a:t>ü</a:t>
            </a:r>
            <a:r>
              <a:rPr lang="tr-TR" altLang="en-US" sz="1400">
                <a:solidFill>
                  <a:srgbClr val="202124"/>
                </a:solidFill>
                <a:latin typeface="inherit"/>
              </a:rPr>
              <a:t>len nadir bir paradoksal d</a:t>
            </a:r>
            <a:r>
              <a:rPr lang="tr-TR" altLang="en-US" sz="1400">
                <a:solidFill>
                  <a:srgbClr val="202124"/>
                </a:solidFill>
              </a:rPr>
              <a:t>ü</a:t>
            </a:r>
            <a:r>
              <a:rPr lang="tr-TR" altLang="en-US" sz="1400">
                <a:solidFill>
                  <a:srgbClr val="202124"/>
                </a:solidFill>
                <a:latin typeface="inherit"/>
              </a:rPr>
              <a:t>ş</a:t>
            </a:r>
            <a:r>
              <a:rPr lang="tr-TR" altLang="en-US" sz="1400">
                <a:solidFill>
                  <a:srgbClr val="202124"/>
                </a:solidFill>
              </a:rPr>
              <a:t>ü</a:t>
            </a:r>
            <a:r>
              <a:rPr lang="tr-TR" altLang="en-US" sz="1400">
                <a:solidFill>
                  <a:srgbClr val="202124"/>
                </a:solidFill>
                <a:latin typeface="inherit"/>
              </a:rPr>
              <a:t>ş nedeniyle, fibrat tedavisinin başlangıcından sonraki ilk birka</a:t>
            </a:r>
            <a:r>
              <a:rPr lang="tr-TR" altLang="en-US" sz="1400">
                <a:solidFill>
                  <a:srgbClr val="202124"/>
                </a:solidFill>
              </a:rPr>
              <a:t>ç</a:t>
            </a:r>
            <a:r>
              <a:rPr lang="tr-TR" altLang="en-US" sz="1400">
                <a:solidFill>
                  <a:srgbClr val="202124"/>
                </a:solidFill>
                <a:latin typeface="inherit"/>
              </a:rPr>
              <a:t> ay i</a:t>
            </a:r>
            <a:r>
              <a:rPr lang="tr-TR" altLang="en-US" sz="1400">
                <a:solidFill>
                  <a:srgbClr val="202124"/>
                </a:solidFill>
              </a:rPr>
              <a:t>ç</a:t>
            </a:r>
            <a:r>
              <a:rPr lang="tr-TR" altLang="en-US" sz="1400">
                <a:solidFill>
                  <a:srgbClr val="202124"/>
                </a:solidFill>
                <a:latin typeface="inherit"/>
              </a:rPr>
              <a:t>inde HDL-C d</a:t>
            </a:r>
            <a:r>
              <a:rPr lang="tr-TR" altLang="en-US" sz="1400">
                <a:solidFill>
                  <a:srgbClr val="202124"/>
                </a:solidFill>
              </a:rPr>
              <a:t>ü</a:t>
            </a:r>
            <a:r>
              <a:rPr lang="tr-TR" altLang="en-US" sz="1400">
                <a:solidFill>
                  <a:srgbClr val="202124"/>
                </a:solidFill>
                <a:latin typeface="inherit"/>
              </a:rPr>
              <a:t>zeylerinin kontrol edilmesi </a:t>
            </a:r>
            <a:r>
              <a:rPr lang="tr-TR" altLang="en-US" sz="1400">
                <a:solidFill>
                  <a:srgbClr val="202124"/>
                </a:solidFill>
              </a:rPr>
              <a:t>ö</a:t>
            </a:r>
            <a:r>
              <a:rPr lang="tr-TR" altLang="en-US" sz="1400">
                <a:solidFill>
                  <a:srgbClr val="202124"/>
                </a:solidFill>
                <a:latin typeface="inherit"/>
              </a:rPr>
              <a:t>nerilir. </a:t>
            </a:r>
            <a:endParaRPr lang="en-US" altLang="en-US" sz="1400">
              <a:solidFill>
                <a:srgbClr val="202124"/>
              </a:solidFill>
              <a:latin typeface="inherit"/>
            </a:endParaRPr>
          </a:p>
          <a:p>
            <a:pPr>
              <a:buFont typeface="Arial" panose="020B0604020202020204" pitchFamily="34" charset="0"/>
              <a:buChar char="•"/>
            </a:pPr>
            <a:r>
              <a:rPr lang="tr-TR" altLang="en-US" sz="1400">
                <a:solidFill>
                  <a:srgbClr val="202124"/>
                </a:solidFill>
                <a:latin typeface="inherit"/>
              </a:rPr>
              <a:t>Şiddetli bir şekilde deprese HDL-C seviyesi tespit edilirse fibrat tedavisi kesilmeli ve HDL-C seviyesi taban </a:t>
            </a:r>
            <a:r>
              <a:rPr lang="tr-TR" altLang="en-US" sz="1400">
                <a:solidFill>
                  <a:srgbClr val="202124"/>
                </a:solidFill>
              </a:rPr>
              <a:t>ç</a:t>
            </a:r>
            <a:r>
              <a:rPr lang="tr-TR" altLang="en-US" sz="1400">
                <a:solidFill>
                  <a:srgbClr val="202124"/>
                </a:solidFill>
                <a:latin typeface="inherit"/>
              </a:rPr>
              <a:t>izgisine d</a:t>
            </a:r>
            <a:r>
              <a:rPr lang="tr-TR" altLang="en-US" sz="1400">
                <a:solidFill>
                  <a:srgbClr val="202124"/>
                </a:solidFill>
              </a:rPr>
              <a:t>ö</a:t>
            </a:r>
            <a:r>
              <a:rPr lang="tr-TR" altLang="en-US" sz="1400">
                <a:solidFill>
                  <a:srgbClr val="202124"/>
                </a:solidFill>
                <a:latin typeface="inherit"/>
              </a:rPr>
              <a:t>nene kadar izlenmelidir.[</a:t>
            </a:r>
            <a:r>
              <a:rPr lang="en-US" altLang="en-US" sz="1400"/>
              <a:t> </a:t>
            </a:r>
          </a:p>
        </p:txBody>
      </p:sp>
      <p:pic>
        <p:nvPicPr>
          <p:cNvPr id="113668" name="Picture 5" descr="Hyperlipidemi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1313" y="2205038"/>
            <a:ext cx="3484562"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2618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
          <p:cNvSpPr>
            <a:spLocks noChangeArrowheads="1"/>
          </p:cNvSpPr>
          <p:nvPr/>
        </p:nvSpPr>
        <p:spPr bwMode="auto">
          <a:xfrm>
            <a:off x="1774825" y="5013325"/>
            <a:ext cx="82819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a:solidFill>
                  <a:srgbClr val="202122"/>
                </a:solidFill>
                <a:latin typeface="Arial" panose="020B0604020202020204" pitchFamily="34" charset="0"/>
              </a:rPr>
              <a:t>Fibrates are usually well tolerated but share a similar side-effect profile to statins. In addition, they may increase the risk of cholelithiasis and prolong the action of anticoagulants. Accumulating evidence suggests that they may also have a protective effect against diabetic microvascular complications.</a:t>
            </a:r>
          </a:p>
          <a:p>
            <a:r>
              <a:rPr lang="en-US" altLang="en-US" sz="1400">
                <a:solidFill>
                  <a:srgbClr val="202122"/>
                </a:solidFill>
                <a:latin typeface="Arial" panose="020B0604020202020204" pitchFamily="34" charset="0"/>
              </a:rPr>
              <a:t>Clinical trials do support their use as monotherapy agents. Fibrates reduce the number of non-fatal heart attacks, but do not improve all-cause mortality and are therefore indicated only in those not tolerant to statins.</a:t>
            </a:r>
            <a:r>
              <a:rPr lang="en-US" altLang="en-US" sz="1400" baseline="30000">
                <a:solidFill>
                  <a:srgbClr val="0645AD"/>
                </a:solidFill>
                <a:latin typeface="Arial" panose="020B0604020202020204" pitchFamily="34" charset="0"/>
                <a:hlinkClick r:id="rId2"/>
              </a:rPr>
              <a:t>[2]</a:t>
            </a:r>
            <a:r>
              <a:rPr lang="en-US" altLang="en-US" sz="1400" baseline="30000">
                <a:solidFill>
                  <a:srgbClr val="0645AD"/>
                </a:solidFill>
                <a:latin typeface="Arial" panose="020B0604020202020204" pitchFamily="34" charset="0"/>
                <a:hlinkClick r:id="rId3"/>
              </a:rPr>
              <a:t>[3]</a:t>
            </a:r>
            <a:r>
              <a:rPr lang="en-US" altLang="en-US" sz="1400" baseline="30000">
                <a:solidFill>
                  <a:srgbClr val="0645AD"/>
                </a:solidFill>
                <a:latin typeface="Arial" panose="020B0604020202020204" pitchFamily="34" charset="0"/>
                <a:hlinkClick r:id="rId4"/>
              </a:rPr>
              <a:t>[4]</a:t>
            </a:r>
            <a:endParaRPr lang="en-US" altLang="en-US" sz="1400">
              <a:solidFill>
                <a:srgbClr val="202122"/>
              </a:solidFill>
              <a:latin typeface="Arial" panose="020B0604020202020204" pitchFamily="34" charset="0"/>
            </a:endParaRPr>
          </a:p>
        </p:txBody>
      </p:sp>
      <p:sp>
        <p:nvSpPr>
          <p:cNvPr id="114691" name="Rectangle 1"/>
          <p:cNvSpPr>
            <a:spLocks noChangeArrowheads="1"/>
          </p:cNvSpPr>
          <p:nvPr/>
        </p:nvSpPr>
        <p:spPr bwMode="auto">
          <a:xfrm>
            <a:off x="1774826" y="188914"/>
            <a:ext cx="7993063" cy="1482725"/>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en-US" sz="1400">
                <a:solidFill>
                  <a:srgbClr val="202124"/>
                </a:solidFill>
                <a:latin typeface="inherit"/>
              </a:rPr>
              <a:t>Fibratlar genellikle iyi tolere edilir ancak statinlere benzer bir yan etki profiline sahiptir. </a:t>
            </a:r>
          </a:p>
          <a:p>
            <a:pPr>
              <a:buFont typeface="Arial" panose="020B0604020202020204" pitchFamily="34" charset="0"/>
              <a:buChar char="•"/>
            </a:pPr>
            <a:r>
              <a:rPr lang="tr-TR" altLang="en-US" sz="1400">
                <a:solidFill>
                  <a:srgbClr val="202124"/>
                </a:solidFill>
                <a:latin typeface="inherit"/>
              </a:rPr>
              <a:t>Ayrıca </a:t>
            </a:r>
            <a:r>
              <a:rPr lang="tr-TR" altLang="en-US" sz="1400">
                <a:solidFill>
                  <a:srgbClr val="FF0000"/>
                </a:solidFill>
                <a:latin typeface="inherit"/>
              </a:rPr>
              <a:t>kolelitiazis</a:t>
            </a:r>
            <a:r>
              <a:rPr lang="tr-TR" altLang="en-US" sz="1400">
                <a:solidFill>
                  <a:srgbClr val="202124"/>
                </a:solidFill>
                <a:latin typeface="inherit"/>
              </a:rPr>
              <a:t> riskini artırabilir ve antikoag</a:t>
            </a:r>
            <a:r>
              <a:rPr lang="tr-TR" altLang="en-US" sz="1400">
                <a:solidFill>
                  <a:srgbClr val="202124"/>
                </a:solidFill>
              </a:rPr>
              <a:t>ü</a:t>
            </a:r>
            <a:r>
              <a:rPr lang="tr-TR" altLang="en-US" sz="1400">
                <a:solidFill>
                  <a:srgbClr val="202124"/>
                </a:solidFill>
                <a:latin typeface="inherit"/>
              </a:rPr>
              <a:t>lanların etkisini uzatabilirler. </a:t>
            </a:r>
          </a:p>
          <a:p>
            <a:pPr>
              <a:buFont typeface="Arial" panose="020B0604020202020204" pitchFamily="34" charset="0"/>
              <a:buChar char="•"/>
            </a:pPr>
            <a:r>
              <a:rPr lang="en-US" altLang="en-US" sz="1400">
                <a:solidFill>
                  <a:srgbClr val="202124"/>
                </a:solidFill>
                <a:latin typeface="inherit"/>
              </a:rPr>
              <a:t>K</a:t>
            </a:r>
            <a:r>
              <a:rPr lang="tr-TR" altLang="en-US" sz="1400">
                <a:solidFill>
                  <a:srgbClr val="202124"/>
                </a:solidFill>
                <a:latin typeface="inherit"/>
              </a:rPr>
              <a:t>anıtlar, diyabetik mikrovask</a:t>
            </a:r>
            <a:r>
              <a:rPr lang="tr-TR" altLang="en-US" sz="1400">
                <a:solidFill>
                  <a:srgbClr val="202124"/>
                </a:solidFill>
              </a:rPr>
              <a:t>ü</a:t>
            </a:r>
            <a:r>
              <a:rPr lang="tr-TR" altLang="en-US" sz="1400">
                <a:solidFill>
                  <a:srgbClr val="202124"/>
                </a:solidFill>
                <a:latin typeface="inherit"/>
              </a:rPr>
              <a:t>ler komplikasyonlara karşı da koruyucu bir etkiye sahip olabileceklerini </a:t>
            </a:r>
            <a:r>
              <a:rPr lang="en-US" altLang="en-US" sz="1400">
                <a:solidFill>
                  <a:srgbClr val="202124"/>
                </a:solidFill>
                <a:latin typeface="inherit"/>
              </a:rPr>
              <a:t>göstermektedir</a:t>
            </a:r>
            <a:r>
              <a:rPr lang="tr-TR" altLang="en-US" sz="1400">
                <a:solidFill>
                  <a:srgbClr val="202124"/>
                </a:solidFill>
                <a:latin typeface="inherit"/>
              </a:rPr>
              <a:t>. </a:t>
            </a:r>
            <a:endParaRPr lang="en-US" altLang="en-US" sz="1400">
              <a:solidFill>
                <a:srgbClr val="202124"/>
              </a:solidFill>
              <a:latin typeface="inherit"/>
            </a:endParaRPr>
          </a:p>
          <a:p>
            <a:pPr>
              <a:buFont typeface="Arial" panose="020B0604020202020204" pitchFamily="34" charset="0"/>
              <a:buChar char="•"/>
            </a:pPr>
            <a:r>
              <a:rPr lang="tr-TR" altLang="en-US" sz="1400">
                <a:solidFill>
                  <a:srgbClr val="202124"/>
                </a:solidFill>
                <a:latin typeface="inherit"/>
              </a:rPr>
              <a:t>Klinik deneyler, monoterapi ajanları olarak kullanımlarını desteklemektedir. </a:t>
            </a:r>
          </a:p>
          <a:p>
            <a:pPr>
              <a:buFont typeface="Arial" panose="020B0604020202020204" pitchFamily="34" charset="0"/>
              <a:buChar char="•"/>
            </a:pPr>
            <a:r>
              <a:rPr lang="tr-TR" altLang="en-US" sz="1400">
                <a:solidFill>
                  <a:srgbClr val="202124"/>
                </a:solidFill>
                <a:latin typeface="inherit"/>
              </a:rPr>
              <a:t>Fibratlar </a:t>
            </a:r>
            <a:r>
              <a:rPr lang="tr-TR" altLang="en-US" sz="1400">
                <a:solidFill>
                  <a:srgbClr val="202124"/>
                </a:solidFill>
              </a:rPr>
              <a:t>ö</a:t>
            </a:r>
            <a:r>
              <a:rPr lang="tr-TR" altLang="en-US" sz="1400">
                <a:solidFill>
                  <a:srgbClr val="202124"/>
                </a:solidFill>
                <a:latin typeface="inherit"/>
              </a:rPr>
              <a:t>l</a:t>
            </a:r>
            <a:r>
              <a:rPr lang="tr-TR" altLang="en-US" sz="1400">
                <a:solidFill>
                  <a:srgbClr val="202124"/>
                </a:solidFill>
              </a:rPr>
              <a:t>ü</a:t>
            </a:r>
            <a:r>
              <a:rPr lang="tr-TR" altLang="en-US" sz="1400">
                <a:solidFill>
                  <a:srgbClr val="202124"/>
                </a:solidFill>
                <a:latin typeface="inherit"/>
              </a:rPr>
              <a:t>mc</a:t>
            </a:r>
            <a:r>
              <a:rPr lang="tr-TR" altLang="en-US" sz="1400">
                <a:solidFill>
                  <a:srgbClr val="202124"/>
                </a:solidFill>
              </a:rPr>
              <a:t>ü</a:t>
            </a:r>
            <a:r>
              <a:rPr lang="tr-TR" altLang="en-US" sz="1400">
                <a:solidFill>
                  <a:srgbClr val="202124"/>
                </a:solidFill>
                <a:latin typeface="inherit"/>
              </a:rPr>
              <a:t>l olmayan kalp krizlerinin sayısını azaltır, ancak t</a:t>
            </a:r>
            <a:r>
              <a:rPr lang="tr-TR" altLang="en-US" sz="1400">
                <a:solidFill>
                  <a:srgbClr val="202124"/>
                </a:solidFill>
              </a:rPr>
              <a:t>ü</a:t>
            </a:r>
            <a:r>
              <a:rPr lang="tr-TR" altLang="en-US" sz="1400">
                <a:solidFill>
                  <a:srgbClr val="202124"/>
                </a:solidFill>
                <a:latin typeface="inherit"/>
              </a:rPr>
              <a:t>m nedenlere bağlı </a:t>
            </a:r>
            <a:r>
              <a:rPr lang="tr-TR" altLang="en-US" sz="1400">
                <a:solidFill>
                  <a:srgbClr val="202124"/>
                </a:solidFill>
              </a:rPr>
              <a:t>ö</a:t>
            </a:r>
            <a:r>
              <a:rPr lang="tr-TR" altLang="en-US" sz="1400">
                <a:solidFill>
                  <a:srgbClr val="202124"/>
                </a:solidFill>
                <a:latin typeface="inherit"/>
              </a:rPr>
              <a:t>l</a:t>
            </a:r>
            <a:r>
              <a:rPr lang="tr-TR" altLang="en-US" sz="1400">
                <a:solidFill>
                  <a:srgbClr val="202124"/>
                </a:solidFill>
              </a:rPr>
              <a:t>ü</a:t>
            </a:r>
            <a:r>
              <a:rPr lang="tr-TR" altLang="en-US" sz="1400">
                <a:solidFill>
                  <a:srgbClr val="202124"/>
                </a:solidFill>
                <a:latin typeface="inherit"/>
              </a:rPr>
              <a:t>mleri iyileştirmez ve bu nedenle yalnızca statinlere tolerans g</a:t>
            </a:r>
            <a:r>
              <a:rPr lang="tr-TR" altLang="en-US" sz="1400">
                <a:solidFill>
                  <a:srgbClr val="202124"/>
                </a:solidFill>
              </a:rPr>
              <a:t>ö</a:t>
            </a:r>
            <a:r>
              <a:rPr lang="tr-TR" altLang="en-US" sz="1400">
                <a:solidFill>
                  <a:srgbClr val="202124"/>
                </a:solidFill>
                <a:latin typeface="inherit"/>
              </a:rPr>
              <a:t>stermeyenlerde endikedir.</a:t>
            </a:r>
            <a:endParaRPr lang="en-US" altLang="en-US" sz="1400"/>
          </a:p>
        </p:txBody>
      </p:sp>
      <p:pic>
        <p:nvPicPr>
          <p:cNvPr id="114692" name="Picture 5" descr="Gallstones - Symptoms and causes - Mayo Clin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51" y="1976439"/>
            <a:ext cx="222567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3" name="Picture 7" descr="Cholelithiasis - YouTub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3113" y="2246313"/>
            <a:ext cx="2921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4" name="Picture 9" descr="What is a &amp;#39;Mild Heart Attack&amp;#39;? – Cleveland Clini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40688" y="2492376"/>
            <a:ext cx="2317750"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6786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
          <p:cNvSpPr>
            <a:spLocks noChangeArrowheads="1"/>
          </p:cNvSpPr>
          <p:nvPr/>
        </p:nvSpPr>
        <p:spPr bwMode="auto">
          <a:xfrm>
            <a:off x="1774826" y="5013325"/>
            <a:ext cx="8424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solidFill>
                  <a:srgbClr val="202122"/>
                </a:solidFill>
                <a:latin typeface="Arial" panose="020B0604020202020204" pitchFamily="34" charset="0"/>
              </a:rPr>
              <a:t>In </a:t>
            </a:r>
            <a:r>
              <a:rPr lang="en-US" altLang="en-US">
                <a:solidFill>
                  <a:srgbClr val="0645AD"/>
                </a:solidFill>
                <a:latin typeface="Arial" panose="020B0604020202020204" pitchFamily="34" charset="0"/>
                <a:hlinkClick r:id="rId2" tooltip="Pharmacology"/>
              </a:rPr>
              <a:t>pharmacology</a:t>
            </a:r>
            <a:r>
              <a:rPr lang="en-US" altLang="en-US">
                <a:solidFill>
                  <a:srgbClr val="202122"/>
                </a:solidFill>
                <a:latin typeface="Arial" panose="020B0604020202020204" pitchFamily="34" charset="0"/>
              </a:rPr>
              <a:t>, the </a:t>
            </a:r>
            <a:r>
              <a:rPr lang="en-US" altLang="en-US" b="1">
                <a:solidFill>
                  <a:srgbClr val="202122"/>
                </a:solidFill>
                <a:latin typeface="Arial" panose="020B0604020202020204" pitchFamily="34" charset="0"/>
              </a:rPr>
              <a:t>fibrates</a:t>
            </a:r>
            <a:r>
              <a:rPr lang="en-US" altLang="en-US">
                <a:solidFill>
                  <a:srgbClr val="202122"/>
                </a:solidFill>
                <a:latin typeface="Arial" panose="020B0604020202020204" pitchFamily="34" charset="0"/>
              </a:rPr>
              <a:t> are a class of </a:t>
            </a:r>
            <a:r>
              <a:rPr lang="en-US" altLang="en-US">
                <a:solidFill>
                  <a:srgbClr val="0645AD"/>
                </a:solidFill>
                <a:latin typeface="Arial" panose="020B0604020202020204" pitchFamily="34" charset="0"/>
                <a:hlinkClick r:id="rId3" tooltip="Amphiphile"/>
              </a:rPr>
              <a:t>amphipathic</a:t>
            </a:r>
            <a:r>
              <a:rPr lang="en-US" altLang="en-US">
                <a:solidFill>
                  <a:srgbClr val="202122"/>
                </a:solidFill>
                <a:latin typeface="Arial" panose="020B0604020202020204" pitchFamily="34" charset="0"/>
              </a:rPr>
              <a:t> </a:t>
            </a:r>
            <a:r>
              <a:rPr lang="en-US" altLang="en-US">
                <a:solidFill>
                  <a:srgbClr val="0645AD"/>
                </a:solidFill>
                <a:latin typeface="Arial" panose="020B0604020202020204" pitchFamily="34" charset="0"/>
                <a:hlinkClick r:id="rId4" tooltip="Carboxylic acid"/>
              </a:rPr>
              <a:t>carboxylic acids</a:t>
            </a:r>
            <a:r>
              <a:rPr lang="en-US" altLang="en-US">
                <a:solidFill>
                  <a:srgbClr val="202122"/>
                </a:solidFill>
                <a:latin typeface="Arial" panose="020B0604020202020204" pitchFamily="34" charset="0"/>
              </a:rPr>
              <a:t>. They are used for a range of </a:t>
            </a:r>
            <a:r>
              <a:rPr lang="en-US" altLang="en-US">
                <a:solidFill>
                  <a:srgbClr val="0645AD"/>
                </a:solidFill>
                <a:latin typeface="Arial" panose="020B0604020202020204" pitchFamily="34" charset="0"/>
                <a:hlinkClick r:id="rId5" tooltip="Metabolism"/>
              </a:rPr>
              <a:t>metabolic</a:t>
            </a:r>
            <a:r>
              <a:rPr lang="en-US" altLang="en-US">
                <a:solidFill>
                  <a:srgbClr val="202122"/>
                </a:solidFill>
                <a:latin typeface="Arial" panose="020B0604020202020204" pitchFamily="34" charset="0"/>
              </a:rPr>
              <a:t> disorders, mainly </a:t>
            </a:r>
            <a:r>
              <a:rPr lang="en-US" altLang="en-US">
                <a:solidFill>
                  <a:srgbClr val="0645AD"/>
                </a:solidFill>
                <a:latin typeface="Arial" panose="020B0604020202020204" pitchFamily="34" charset="0"/>
                <a:hlinkClick r:id="rId6" tooltip="Hypercholesterolemia"/>
              </a:rPr>
              <a:t>hypercholesterolemia</a:t>
            </a:r>
            <a:r>
              <a:rPr lang="en-US" altLang="en-US">
                <a:solidFill>
                  <a:srgbClr val="202122"/>
                </a:solidFill>
                <a:latin typeface="Arial" panose="020B0604020202020204" pitchFamily="34" charset="0"/>
              </a:rPr>
              <a:t> (high </a:t>
            </a:r>
            <a:r>
              <a:rPr lang="en-US" altLang="en-US">
                <a:solidFill>
                  <a:srgbClr val="0645AD"/>
                </a:solidFill>
                <a:latin typeface="Arial" panose="020B0604020202020204" pitchFamily="34" charset="0"/>
                <a:hlinkClick r:id="rId7" tooltip="Cholesterol"/>
              </a:rPr>
              <a:t>cholesterol</a:t>
            </a:r>
            <a:r>
              <a:rPr lang="en-US" altLang="en-US">
                <a:solidFill>
                  <a:srgbClr val="202122"/>
                </a:solidFill>
                <a:latin typeface="Arial" panose="020B0604020202020204" pitchFamily="34" charset="0"/>
              </a:rPr>
              <a:t>), and are therefore </a:t>
            </a:r>
            <a:r>
              <a:rPr lang="en-US" altLang="en-US" u="sng">
                <a:solidFill>
                  <a:srgbClr val="0645AD"/>
                </a:solidFill>
                <a:latin typeface="Arial" panose="020B0604020202020204" pitchFamily="34" charset="0"/>
                <a:hlinkClick r:id="rId8"/>
              </a:rPr>
              <a:t>hypolipidemic agents</a:t>
            </a:r>
            <a:r>
              <a:rPr lang="en-US" altLang="en-US">
                <a:solidFill>
                  <a:srgbClr val="202122"/>
                </a:solidFill>
                <a:latin typeface="Arial" panose="020B0604020202020204" pitchFamily="34" charset="0"/>
              </a:rPr>
              <a:t>.</a:t>
            </a:r>
            <a:endParaRPr lang="en-US" altLang="en-US"/>
          </a:p>
        </p:txBody>
      </p:sp>
      <p:sp>
        <p:nvSpPr>
          <p:cNvPr id="115715" name="Rectangle 1"/>
          <p:cNvSpPr>
            <a:spLocks noChangeArrowheads="1"/>
          </p:cNvSpPr>
          <p:nvPr/>
        </p:nvSpPr>
        <p:spPr bwMode="auto">
          <a:xfrm>
            <a:off x="1882776" y="333376"/>
            <a:ext cx="8208963" cy="620713"/>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en-US" altLang="en-US" sz="1400">
                <a:solidFill>
                  <a:srgbClr val="202124"/>
                </a:solidFill>
                <a:latin typeface="inherit"/>
              </a:rPr>
              <a:t>F</a:t>
            </a:r>
            <a:r>
              <a:rPr lang="tr-TR" altLang="en-US" sz="1400">
                <a:solidFill>
                  <a:srgbClr val="202124"/>
                </a:solidFill>
                <a:latin typeface="inherit"/>
              </a:rPr>
              <a:t>ibratlar, amfipatik karboksilik asitlerin bir sınıfıdır. </a:t>
            </a:r>
          </a:p>
          <a:p>
            <a:pPr>
              <a:buFont typeface="Arial" panose="020B0604020202020204" pitchFamily="34" charset="0"/>
              <a:buChar char="•"/>
            </a:pPr>
            <a:r>
              <a:rPr lang="tr-TR" altLang="en-US" sz="1400">
                <a:solidFill>
                  <a:srgbClr val="202124"/>
                </a:solidFill>
                <a:latin typeface="inherit"/>
              </a:rPr>
              <a:t>Başta hiperkolesterolemi (y</a:t>
            </a:r>
            <a:r>
              <a:rPr lang="tr-TR" altLang="en-US" sz="1400">
                <a:solidFill>
                  <a:srgbClr val="202124"/>
                </a:solidFill>
              </a:rPr>
              <a:t>ü</a:t>
            </a:r>
            <a:r>
              <a:rPr lang="tr-TR" altLang="en-US" sz="1400">
                <a:solidFill>
                  <a:srgbClr val="202124"/>
                </a:solidFill>
                <a:latin typeface="inherit"/>
              </a:rPr>
              <a:t>ksek kolesterol) olmak </a:t>
            </a:r>
            <a:r>
              <a:rPr lang="tr-TR" altLang="en-US" sz="1400">
                <a:solidFill>
                  <a:srgbClr val="202124"/>
                </a:solidFill>
              </a:rPr>
              <a:t>ü</a:t>
            </a:r>
            <a:r>
              <a:rPr lang="tr-TR" altLang="en-US" sz="1400">
                <a:solidFill>
                  <a:srgbClr val="202124"/>
                </a:solidFill>
                <a:latin typeface="inherit"/>
              </a:rPr>
              <a:t>zere bir dizi metabolik bozukluk i</a:t>
            </a:r>
            <a:r>
              <a:rPr lang="tr-TR" altLang="en-US" sz="1400">
                <a:solidFill>
                  <a:srgbClr val="202124"/>
                </a:solidFill>
              </a:rPr>
              <a:t>ç</a:t>
            </a:r>
            <a:r>
              <a:rPr lang="tr-TR" altLang="en-US" sz="1400">
                <a:solidFill>
                  <a:srgbClr val="202124"/>
                </a:solidFill>
                <a:latin typeface="inherit"/>
              </a:rPr>
              <a:t>in kullanılırlar ve bu nedenle hipolipidemik ajanlardır.</a:t>
            </a:r>
            <a:r>
              <a:rPr lang="en-US" altLang="en-US" sz="1400"/>
              <a:t> </a:t>
            </a:r>
          </a:p>
        </p:txBody>
      </p:sp>
      <p:pic>
        <p:nvPicPr>
          <p:cNvPr id="115716" name="Picture 3" descr="Arteriosclerosis hardening of the arteries Serum cholesterol abov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08438" y="1222376"/>
            <a:ext cx="4697412" cy="352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8336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
          <p:cNvSpPr>
            <a:spLocks noChangeArrowheads="1"/>
          </p:cNvSpPr>
          <p:nvPr/>
        </p:nvSpPr>
        <p:spPr bwMode="auto">
          <a:xfrm>
            <a:off x="1774825" y="5222875"/>
            <a:ext cx="82819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a:solidFill>
                  <a:srgbClr val="202122"/>
                </a:solidFill>
                <a:latin typeface="Arial" panose="020B0604020202020204" pitchFamily="34" charset="0"/>
              </a:rPr>
              <a:t>Fibrates are used in accessory therapy in many forms of </a:t>
            </a:r>
            <a:r>
              <a:rPr lang="en-US" altLang="en-US" sz="1400">
                <a:solidFill>
                  <a:srgbClr val="0645AD"/>
                </a:solidFill>
                <a:latin typeface="Arial" panose="020B0604020202020204" pitchFamily="34" charset="0"/>
                <a:hlinkClick r:id="rId2" tooltip="Hypercholesterolemia"/>
              </a:rPr>
              <a:t>hypercholesterolemia</a:t>
            </a:r>
            <a:r>
              <a:rPr lang="en-US" altLang="en-US" sz="1400">
                <a:solidFill>
                  <a:srgbClr val="202122"/>
                </a:solidFill>
                <a:latin typeface="Arial" panose="020B0604020202020204" pitchFamily="34" charset="0"/>
              </a:rPr>
              <a:t>, but are absolutely contraindicated in combination with </a:t>
            </a:r>
            <a:r>
              <a:rPr lang="en-US" altLang="en-US" sz="1400">
                <a:solidFill>
                  <a:srgbClr val="0645AD"/>
                </a:solidFill>
                <a:latin typeface="Arial" panose="020B0604020202020204" pitchFamily="34" charset="0"/>
                <a:hlinkClick r:id="rId3" tooltip="Statin"/>
              </a:rPr>
              <a:t>statins</a:t>
            </a:r>
            <a:r>
              <a:rPr lang="en-US" altLang="en-US" sz="1400">
                <a:solidFill>
                  <a:srgbClr val="202122"/>
                </a:solidFill>
                <a:latin typeface="Arial" panose="020B0604020202020204" pitchFamily="34" charset="0"/>
              </a:rPr>
              <a:t> due to an increased risk of </a:t>
            </a:r>
            <a:r>
              <a:rPr lang="en-US" altLang="en-US" sz="1400">
                <a:solidFill>
                  <a:srgbClr val="0645AD"/>
                </a:solidFill>
                <a:latin typeface="Arial" panose="020B0604020202020204" pitchFamily="34" charset="0"/>
                <a:hlinkClick r:id="rId4" tooltip="Rhabdomyolysis"/>
              </a:rPr>
              <a:t>rhabdomyolysis</a:t>
            </a:r>
            <a:r>
              <a:rPr lang="en-US" altLang="en-US" sz="1400">
                <a:solidFill>
                  <a:srgbClr val="202122"/>
                </a:solidFill>
                <a:latin typeface="Arial" panose="020B0604020202020204" pitchFamily="34" charset="0"/>
              </a:rPr>
              <a:t>.</a:t>
            </a:r>
            <a:r>
              <a:rPr lang="en-US" altLang="en-US" sz="1400" baseline="30000">
                <a:solidFill>
                  <a:srgbClr val="0645AD"/>
                </a:solidFill>
                <a:latin typeface="Arial" panose="020B0604020202020204" pitchFamily="34" charset="0"/>
                <a:hlinkClick r:id="rId5"/>
              </a:rPr>
              <a:t>[1]</a:t>
            </a:r>
            <a:r>
              <a:rPr lang="en-US" altLang="en-US" sz="1400">
                <a:solidFill>
                  <a:srgbClr val="202122"/>
                </a:solidFill>
                <a:latin typeface="Arial" panose="020B0604020202020204" pitchFamily="34" charset="0"/>
              </a:rPr>
              <a:t> These stimulate peroxisome proliferator activated receptor (PPAR) alpha, which controls the expression of gene products that mediate the metabolism of </a:t>
            </a:r>
            <a:r>
              <a:rPr lang="en-US" altLang="en-US" sz="1400">
                <a:solidFill>
                  <a:srgbClr val="0645AD"/>
                </a:solidFill>
                <a:latin typeface="Arial" panose="020B0604020202020204" pitchFamily="34" charset="0"/>
                <a:hlinkClick r:id="rId6" tooltip="Triglycerides"/>
              </a:rPr>
              <a:t>triglycerides</a:t>
            </a:r>
            <a:r>
              <a:rPr lang="en-US" altLang="en-US" sz="1400">
                <a:solidFill>
                  <a:srgbClr val="202122"/>
                </a:solidFill>
                <a:latin typeface="Arial" panose="020B0604020202020204" pitchFamily="34" charset="0"/>
              </a:rPr>
              <a:t> (TG) and </a:t>
            </a:r>
            <a:r>
              <a:rPr lang="en-US" altLang="en-US" sz="1400">
                <a:solidFill>
                  <a:srgbClr val="0645AD"/>
                </a:solidFill>
                <a:latin typeface="Arial" panose="020B0604020202020204" pitchFamily="34" charset="0"/>
                <a:hlinkClick r:id="rId7" tooltip="High-density lipoprotein"/>
              </a:rPr>
              <a:t>high-density lipoprotein</a:t>
            </a:r>
            <a:r>
              <a:rPr lang="en-US" altLang="en-US" sz="1400">
                <a:solidFill>
                  <a:srgbClr val="202122"/>
                </a:solidFill>
                <a:latin typeface="Arial" panose="020B0604020202020204" pitchFamily="34" charset="0"/>
              </a:rPr>
              <a:t> (HDL). As a result, synthesis of fatty acids, TG and VLDL is reduced, whilst that of lipoprotein lipase, which catabolises TG, is enhanced. </a:t>
            </a:r>
            <a:endParaRPr lang="en-US" altLang="en-US" sz="1400"/>
          </a:p>
        </p:txBody>
      </p:sp>
      <p:sp>
        <p:nvSpPr>
          <p:cNvPr id="116739" name="Rectangle 1"/>
          <p:cNvSpPr>
            <a:spLocks noChangeArrowheads="1"/>
          </p:cNvSpPr>
          <p:nvPr/>
        </p:nvSpPr>
        <p:spPr bwMode="auto">
          <a:xfrm>
            <a:off x="1774826" y="260351"/>
            <a:ext cx="8424863" cy="1082675"/>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171450" indent="-1714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en-US" sz="1200">
                <a:solidFill>
                  <a:srgbClr val="202124"/>
                </a:solidFill>
                <a:latin typeface="inherit"/>
              </a:rPr>
              <a:t>Fibratlar, bir</a:t>
            </a:r>
            <a:r>
              <a:rPr lang="tr-TR" altLang="en-US" sz="1200">
                <a:solidFill>
                  <a:srgbClr val="202124"/>
                </a:solidFill>
              </a:rPr>
              <a:t>ç</a:t>
            </a:r>
            <a:r>
              <a:rPr lang="tr-TR" altLang="en-US" sz="1200">
                <a:solidFill>
                  <a:srgbClr val="202124"/>
                </a:solidFill>
                <a:latin typeface="inherit"/>
              </a:rPr>
              <a:t>ok hiperkolesteroleminin tedavisinde kullanılır, ancak artan rabdomiyoliz riskinden dolayı statinlerle kombinasyon halinde kesinlikle kontrendikedir.</a:t>
            </a:r>
          </a:p>
          <a:p>
            <a:pPr>
              <a:buFont typeface="Arial" panose="020B0604020202020204" pitchFamily="34" charset="0"/>
              <a:buChar char="•"/>
            </a:pPr>
            <a:r>
              <a:rPr lang="tr-TR" altLang="en-US" sz="1200">
                <a:solidFill>
                  <a:srgbClr val="202124"/>
                </a:solidFill>
                <a:latin typeface="inherit"/>
              </a:rPr>
              <a:t> Bunlar, trigliseritlerin (TG) ve y</a:t>
            </a:r>
            <a:r>
              <a:rPr lang="tr-TR" altLang="en-US" sz="1200">
                <a:solidFill>
                  <a:srgbClr val="202124"/>
                </a:solidFill>
              </a:rPr>
              <a:t>ü</a:t>
            </a:r>
            <a:r>
              <a:rPr lang="tr-TR" altLang="en-US" sz="1200">
                <a:solidFill>
                  <a:srgbClr val="202124"/>
                </a:solidFill>
                <a:latin typeface="inherit"/>
              </a:rPr>
              <a:t>ksek yoğunluklu lipoproteinin (HDL) metabolizmasına aracılık eden gen </a:t>
            </a:r>
            <a:r>
              <a:rPr lang="tr-TR" altLang="en-US" sz="1200">
                <a:solidFill>
                  <a:srgbClr val="202124"/>
                </a:solidFill>
              </a:rPr>
              <a:t>ü</a:t>
            </a:r>
            <a:r>
              <a:rPr lang="tr-TR" altLang="en-US" sz="1200">
                <a:solidFill>
                  <a:srgbClr val="202124"/>
                </a:solidFill>
                <a:latin typeface="inherit"/>
              </a:rPr>
              <a:t>r</a:t>
            </a:r>
            <a:r>
              <a:rPr lang="tr-TR" altLang="en-US" sz="1200">
                <a:solidFill>
                  <a:srgbClr val="202124"/>
                </a:solidFill>
              </a:rPr>
              <a:t>ü</a:t>
            </a:r>
            <a:r>
              <a:rPr lang="tr-TR" altLang="en-US" sz="1200">
                <a:solidFill>
                  <a:srgbClr val="202124"/>
                </a:solidFill>
                <a:latin typeface="inherit"/>
              </a:rPr>
              <a:t>nlerinin ekspresyonunu kontrol eden peroksizom proliferat</a:t>
            </a:r>
            <a:r>
              <a:rPr lang="tr-TR" altLang="en-US" sz="1200">
                <a:solidFill>
                  <a:srgbClr val="202124"/>
                </a:solidFill>
              </a:rPr>
              <a:t>ö</a:t>
            </a:r>
            <a:r>
              <a:rPr lang="tr-TR" altLang="en-US" sz="1200">
                <a:solidFill>
                  <a:srgbClr val="202124"/>
                </a:solidFill>
                <a:latin typeface="inherit"/>
              </a:rPr>
              <a:t>rle aktive edilmiş resept</a:t>
            </a:r>
            <a:r>
              <a:rPr lang="tr-TR" altLang="en-US" sz="1200">
                <a:solidFill>
                  <a:srgbClr val="202124"/>
                </a:solidFill>
              </a:rPr>
              <a:t>ö</a:t>
            </a:r>
            <a:r>
              <a:rPr lang="tr-TR" altLang="en-US" sz="1200">
                <a:solidFill>
                  <a:srgbClr val="202124"/>
                </a:solidFill>
                <a:latin typeface="inherit"/>
              </a:rPr>
              <a:t>r (PPAR) alfayı uyarır. </a:t>
            </a:r>
          </a:p>
          <a:p>
            <a:pPr>
              <a:buFont typeface="Arial" panose="020B0604020202020204" pitchFamily="34" charset="0"/>
              <a:buChar char="•"/>
            </a:pPr>
            <a:r>
              <a:rPr lang="tr-TR" altLang="en-US" sz="1200">
                <a:solidFill>
                  <a:srgbClr val="202124"/>
                </a:solidFill>
                <a:latin typeface="inherit"/>
              </a:rPr>
              <a:t>Sonu</a:t>
            </a:r>
            <a:r>
              <a:rPr lang="tr-TR" altLang="en-US" sz="1200">
                <a:solidFill>
                  <a:srgbClr val="202124"/>
                </a:solidFill>
              </a:rPr>
              <a:t>ç</a:t>
            </a:r>
            <a:r>
              <a:rPr lang="tr-TR" altLang="en-US" sz="1200">
                <a:solidFill>
                  <a:srgbClr val="202124"/>
                </a:solidFill>
                <a:latin typeface="inherit"/>
              </a:rPr>
              <a:t> olarak, yağ asitleri, TG ve VLDL'nin sentezi azalırken, TG'yi katabolize eden </a:t>
            </a:r>
            <a:r>
              <a:rPr lang="tr-TR" altLang="en-US" sz="1200">
                <a:solidFill>
                  <a:srgbClr val="FF0000"/>
                </a:solidFill>
                <a:latin typeface="inherit"/>
              </a:rPr>
              <a:t>lipoprotein lipazın sentezi </a:t>
            </a:r>
            <a:r>
              <a:rPr lang="tr-TR" altLang="en-US" sz="1200">
                <a:solidFill>
                  <a:srgbClr val="202124"/>
                </a:solidFill>
                <a:latin typeface="inherit"/>
              </a:rPr>
              <a:t>artar.</a:t>
            </a:r>
          </a:p>
          <a:p>
            <a:pPr>
              <a:buFont typeface="Arial" panose="020B0604020202020204" pitchFamily="34" charset="0"/>
              <a:buChar char="•"/>
            </a:pPr>
            <a:r>
              <a:rPr lang="tr-TR" altLang="en-US" sz="1200">
                <a:solidFill>
                  <a:srgbClr val="202124"/>
                </a:solidFill>
                <a:latin typeface="inherit"/>
              </a:rPr>
              <a:t> </a:t>
            </a:r>
            <a:endParaRPr lang="en-US" altLang="en-US" sz="1200"/>
          </a:p>
        </p:txBody>
      </p:sp>
      <p:pic>
        <p:nvPicPr>
          <p:cNvPr id="116740" name="Picture 3" descr="Statins, Fibrates, Niacin, - ppt video online downloa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3975" y="1470025"/>
            <a:ext cx="489585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3718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92314" y="0"/>
            <a:ext cx="8047037" cy="6616700"/>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defRPr/>
            </a:pPr>
            <a:r>
              <a:rPr lang="tr-TR" altLang="tr-TR" sz="1600">
                <a:solidFill>
                  <a:srgbClr val="000000"/>
                </a:solidFill>
                <a:latin typeface="Corbel" panose="020B0503020204020204" pitchFamily="34" charset="0"/>
              </a:rPr>
              <a:t>Tıbbı kullanılışa ilk giren </a:t>
            </a:r>
            <a:r>
              <a:rPr lang="tr-TR" altLang="tr-TR" sz="1600">
                <a:solidFill>
                  <a:srgbClr val="FF0000"/>
                </a:solidFill>
                <a:latin typeface="Corbel" panose="020B0503020204020204" pitchFamily="34" charset="0"/>
              </a:rPr>
              <a:t>klofibratt</a:t>
            </a:r>
            <a:r>
              <a:rPr lang="tr-TR" altLang="tr-TR" sz="1600">
                <a:solidFill>
                  <a:srgbClr val="000000"/>
                </a:solidFill>
                <a:latin typeface="Corbel" panose="020B0503020204020204" pitchFamily="34" charset="0"/>
              </a:rPr>
              <a:t>ır. </a:t>
            </a:r>
            <a:endParaRPr lang="en-US" altLang="tr-TR" sz="1600">
              <a:solidFill>
                <a:srgbClr val="000000"/>
              </a:solidFill>
              <a:latin typeface="Corbel" panose="020B0503020204020204" pitchFamily="34" charset="0"/>
            </a:endParaRPr>
          </a:p>
          <a:p>
            <a:pPr eaLnBrk="1" hangingPunct="1">
              <a:buFont typeface="Arial" panose="020B0604020202020204" pitchFamily="34" charset="0"/>
              <a:buChar char="•"/>
              <a:defRPr/>
            </a:pPr>
            <a:endParaRPr lang="tr-TR" altLang="tr-TR" sz="1600">
              <a:solidFill>
                <a:srgbClr val="000000"/>
              </a:solidFill>
              <a:latin typeface="Corbel" panose="020B0503020204020204" pitchFamily="34" charset="0"/>
            </a:endParaRPr>
          </a:p>
          <a:p>
            <a:pPr eaLnBrk="1" hangingPunct="1">
              <a:buFont typeface="Arial" panose="020B0604020202020204" pitchFamily="34" charset="0"/>
              <a:buChar char="•"/>
              <a:defRPr/>
            </a:pPr>
            <a:r>
              <a:rPr lang="tr-TR" altLang="tr-TR" sz="1600">
                <a:solidFill>
                  <a:srgbClr val="000000"/>
                </a:solidFill>
                <a:latin typeface="Corbel" panose="020B0503020204020204" pitchFamily="34" charset="0"/>
              </a:rPr>
              <a:t>Ancak bu ilacın uzun süreli kullanılışı sırasında kalp dışı nedenlere bağlı projelerden birinde ayrıca </a:t>
            </a:r>
            <a:r>
              <a:rPr lang="tr-TR" altLang="tr-TR" sz="1600">
                <a:solidFill>
                  <a:srgbClr val="FF0000"/>
                </a:solidFill>
                <a:latin typeface="Corbel" panose="020B0503020204020204" pitchFamily="34" charset="0"/>
              </a:rPr>
              <a:t>koroner kalp hastalığına bağlı ölüm oranını arttırmış </a:t>
            </a:r>
            <a:r>
              <a:rPr lang="tr-TR" altLang="tr-TR" sz="1600">
                <a:solidFill>
                  <a:srgbClr val="000000"/>
                </a:solidFill>
                <a:latin typeface="Corbel" panose="020B0503020204020204" pitchFamily="34" charset="0"/>
              </a:rPr>
              <a:t>olması ve etkinliğinin düşüklüğü bu ilacın değerini azaltmıştır. </a:t>
            </a:r>
            <a:endParaRPr lang="en-US" altLang="tr-TR" sz="1600">
              <a:solidFill>
                <a:srgbClr val="000000"/>
              </a:solidFill>
              <a:latin typeface="Corbel" panose="020B0503020204020204" pitchFamily="34" charset="0"/>
            </a:endParaRPr>
          </a:p>
          <a:p>
            <a:pPr eaLnBrk="1" hangingPunct="1">
              <a:buFont typeface="Arial" panose="020B0604020202020204" pitchFamily="34" charset="0"/>
              <a:buChar char="•"/>
              <a:defRPr/>
            </a:pPr>
            <a:endParaRPr lang="en-US" altLang="tr-TR" sz="1600">
              <a:solidFill>
                <a:srgbClr val="000000"/>
              </a:solidFill>
              <a:latin typeface="Corbel" panose="020B0503020204020204" pitchFamily="34" charset="0"/>
            </a:endParaRPr>
          </a:p>
          <a:p>
            <a:pPr eaLnBrk="1" hangingPunct="1">
              <a:buFont typeface="Arial" panose="020B0604020202020204" pitchFamily="34" charset="0"/>
              <a:buChar char="•"/>
              <a:defRPr/>
            </a:pPr>
            <a:endParaRPr lang="en-US" altLang="tr-TR" sz="1600">
              <a:solidFill>
                <a:srgbClr val="000000"/>
              </a:solidFill>
              <a:latin typeface="Corbel" panose="020B0503020204020204" pitchFamily="34" charset="0"/>
            </a:endParaRPr>
          </a:p>
          <a:p>
            <a:pPr eaLnBrk="1" hangingPunct="1">
              <a:buFont typeface="Arial" panose="020B0604020202020204" pitchFamily="34" charset="0"/>
              <a:buChar char="•"/>
              <a:defRPr/>
            </a:pPr>
            <a:endParaRPr lang="en-US" altLang="tr-TR" sz="1600">
              <a:solidFill>
                <a:srgbClr val="000000"/>
              </a:solidFill>
              <a:latin typeface="Corbel" panose="020B0503020204020204" pitchFamily="34" charset="0"/>
            </a:endParaRPr>
          </a:p>
          <a:p>
            <a:pPr eaLnBrk="1" hangingPunct="1">
              <a:buFont typeface="Arial" panose="020B0604020202020204" pitchFamily="34" charset="0"/>
              <a:buChar char="•"/>
              <a:defRPr/>
            </a:pPr>
            <a:endParaRPr lang="en-US" altLang="tr-TR" sz="1600">
              <a:solidFill>
                <a:srgbClr val="000000"/>
              </a:solidFill>
              <a:latin typeface="Corbel" panose="020B0503020204020204" pitchFamily="34" charset="0"/>
            </a:endParaRPr>
          </a:p>
          <a:p>
            <a:pPr eaLnBrk="1" hangingPunct="1">
              <a:buFont typeface="Arial" panose="020B0604020202020204" pitchFamily="34" charset="0"/>
              <a:buChar char="•"/>
              <a:defRPr/>
            </a:pPr>
            <a:endParaRPr lang="en-US" altLang="tr-TR" sz="1600">
              <a:solidFill>
                <a:srgbClr val="000000"/>
              </a:solidFill>
              <a:latin typeface="Corbel" panose="020B0503020204020204" pitchFamily="34" charset="0"/>
            </a:endParaRPr>
          </a:p>
          <a:p>
            <a:pPr eaLnBrk="1" hangingPunct="1">
              <a:buFont typeface="Arial" panose="020B0604020202020204" pitchFamily="34" charset="0"/>
              <a:buChar char="•"/>
              <a:defRPr/>
            </a:pPr>
            <a:endParaRPr lang="en-US" altLang="tr-TR" sz="1600">
              <a:solidFill>
                <a:srgbClr val="000000"/>
              </a:solidFill>
              <a:latin typeface="Corbel" panose="020B0503020204020204" pitchFamily="34" charset="0"/>
            </a:endParaRPr>
          </a:p>
          <a:p>
            <a:pPr eaLnBrk="1" hangingPunct="1">
              <a:buFont typeface="Arial" panose="020B0604020202020204" pitchFamily="34" charset="0"/>
              <a:buChar char="•"/>
              <a:defRPr/>
            </a:pPr>
            <a:endParaRPr lang="en-US" altLang="tr-TR" sz="1600">
              <a:solidFill>
                <a:srgbClr val="000000"/>
              </a:solidFill>
              <a:latin typeface="Corbel" panose="020B0503020204020204" pitchFamily="34" charset="0"/>
            </a:endParaRPr>
          </a:p>
          <a:p>
            <a:pPr eaLnBrk="1" hangingPunct="1">
              <a:buFont typeface="Arial" panose="020B0604020202020204" pitchFamily="34" charset="0"/>
              <a:buChar char="•"/>
              <a:defRPr/>
            </a:pPr>
            <a:endParaRPr lang="en-US" altLang="tr-TR" sz="1600">
              <a:solidFill>
                <a:srgbClr val="000000"/>
              </a:solidFill>
              <a:latin typeface="Corbel" panose="020B0503020204020204" pitchFamily="34" charset="0"/>
            </a:endParaRPr>
          </a:p>
          <a:p>
            <a:pPr eaLnBrk="1" hangingPunct="1">
              <a:buFont typeface="Arial" panose="020B0604020202020204" pitchFamily="34" charset="0"/>
              <a:buChar char="•"/>
              <a:defRPr/>
            </a:pPr>
            <a:endParaRPr lang="en-US" altLang="tr-TR" sz="1600">
              <a:solidFill>
                <a:srgbClr val="000000"/>
              </a:solidFill>
              <a:latin typeface="Corbel" panose="020B0503020204020204" pitchFamily="34" charset="0"/>
            </a:endParaRPr>
          </a:p>
          <a:p>
            <a:pPr eaLnBrk="1" hangingPunct="1">
              <a:buFont typeface="Arial" panose="020B0604020202020204" pitchFamily="34" charset="0"/>
              <a:buChar char="•"/>
              <a:defRPr/>
            </a:pPr>
            <a:endParaRPr lang="en-US" altLang="tr-TR" sz="1600">
              <a:solidFill>
                <a:srgbClr val="000000"/>
              </a:solidFill>
              <a:latin typeface="Corbel" panose="020B0503020204020204" pitchFamily="34" charset="0"/>
            </a:endParaRPr>
          </a:p>
          <a:p>
            <a:pPr eaLnBrk="1" hangingPunct="1">
              <a:buFont typeface="Arial" panose="020B0604020202020204" pitchFamily="34" charset="0"/>
              <a:buChar char="•"/>
              <a:defRPr/>
            </a:pPr>
            <a:endParaRPr lang="en-US" altLang="tr-TR" sz="1600">
              <a:solidFill>
                <a:srgbClr val="000000"/>
              </a:solidFill>
              <a:latin typeface="Corbel" panose="020B0503020204020204" pitchFamily="34" charset="0"/>
            </a:endParaRPr>
          </a:p>
          <a:p>
            <a:pPr eaLnBrk="1" hangingPunct="1">
              <a:buFont typeface="Arial" panose="020B0604020202020204" pitchFamily="34" charset="0"/>
              <a:buChar char="•"/>
              <a:defRPr/>
            </a:pPr>
            <a:endParaRPr lang="en-US" altLang="tr-TR" sz="1600">
              <a:solidFill>
                <a:srgbClr val="000000"/>
              </a:solidFill>
              <a:latin typeface="Corbel" panose="020B0503020204020204" pitchFamily="34" charset="0"/>
            </a:endParaRPr>
          </a:p>
          <a:p>
            <a:pPr eaLnBrk="1" hangingPunct="1">
              <a:buFont typeface="Arial" panose="020B0604020202020204" pitchFamily="34" charset="0"/>
              <a:buChar char="•"/>
              <a:defRPr/>
            </a:pPr>
            <a:endParaRPr lang="en-US" altLang="tr-TR" sz="1600">
              <a:solidFill>
                <a:srgbClr val="000000"/>
              </a:solidFill>
              <a:latin typeface="Corbel" panose="020B0503020204020204" pitchFamily="34" charset="0"/>
            </a:endParaRPr>
          </a:p>
          <a:p>
            <a:pPr eaLnBrk="1" hangingPunct="1">
              <a:buFont typeface="Arial" panose="020B0604020202020204" pitchFamily="34" charset="0"/>
              <a:buChar char="•"/>
              <a:defRPr/>
            </a:pPr>
            <a:endParaRPr lang="en-US" altLang="tr-TR" sz="1600">
              <a:solidFill>
                <a:srgbClr val="000000"/>
              </a:solidFill>
              <a:latin typeface="Corbel" panose="020B0503020204020204" pitchFamily="34" charset="0"/>
            </a:endParaRPr>
          </a:p>
          <a:p>
            <a:pPr eaLnBrk="1" hangingPunct="1">
              <a:buFont typeface="Arial" panose="020B0604020202020204" pitchFamily="34" charset="0"/>
              <a:buChar char="•"/>
              <a:defRPr/>
            </a:pPr>
            <a:endParaRPr lang="en-US" altLang="tr-TR" sz="1600">
              <a:solidFill>
                <a:srgbClr val="000000"/>
              </a:solidFill>
              <a:latin typeface="Corbel" panose="020B0503020204020204" pitchFamily="34" charset="0"/>
            </a:endParaRPr>
          </a:p>
          <a:p>
            <a:pPr eaLnBrk="1" hangingPunct="1">
              <a:buFont typeface="Arial" panose="020B0604020202020204" pitchFamily="34" charset="0"/>
              <a:buChar char="•"/>
              <a:defRPr/>
            </a:pPr>
            <a:endParaRPr lang="en-US" altLang="tr-TR" sz="1600">
              <a:solidFill>
                <a:srgbClr val="000000"/>
              </a:solidFill>
              <a:latin typeface="Corbel" panose="020B0503020204020204" pitchFamily="34" charset="0"/>
            </a:endParaRPr>
          </a:p>
          <a:p>
            <a:pPr eaLnBrk="1" hangingPunct="1">
              <a:buFont typeface="Arial" panose="020B0604020202020204" pitchFamily="34" charset="0"/>
              <a:buChar char="•"/>
              <a:defRPr/>
            </a:pPr>
            <a:endParaRPr lang="tr-TR" altLang="tr-TR" sz="1600">
              <a:solidFill>
                <a:srgbClr val="000000"/>
              </a:solidFill>
              <a:latin typeface="Corbel" panose="020B0503020204020204" pitchFamily="34" charset="0"/>
            </a:endParaRPr>
          </a:p>
          <a:p>
            <a:pPr eaLnBrk="1" hangingPunct="1">
              <a:buFont typeface="Arial" panose="020B0604020202020204" pitchFamily="34" charset="0"/>
              <a:buChar char="•"/>
              <a:defRPr/>
            </a:pPr>
            <a:endParaRPr lang="tr-TR" altLang="tr-TR" sz="2400">
              <a:solidFill>
                <a:srgbClr val="000000"/>
              </a:solidFill>
              <a:latin typeface="Corbel" panose="020B0503020204020204" pitchFamily="34" charset="0"/>
            </a:endParaRPr>
          </a:p>
          <a:p>
            <a:pPr eaLnBrk="1" hangingPunct="1">
              <a:buFont typeface="Arial" panose="020B0604020202020204" pitchFamily="34" charset="0"/>
              <a:buChar char="•"/>
              <a:defRPr/>
            </a:pPr>
            <a:r>
              <a:rPr lang="en-US" altLang="tr-TR" sz="1600">
                <a:solidFill>
                  <a:srgbClr val="0070C0"/>
                </a:solidFill>
                <a:latin typeface="Corbel" panose="020B0503020204020204" pitchFamily="34" charset="0"/>
              </a:rPr>
              <a:t>Clofibrate is the first to enter medical practice. However, the long-term use of this drug in one of the projects due to non-cardiac causes also increased the mortality rate due to coronary heart disease and reduced the effectiveness of this drug has decreased.</a:t>
            </a:r>
            <a:endParaRPr lang="en-US" altLang="tr-TR" sz="1600" b="1">
              <a:solidFill>
                <a:srgbClr val="0070C0"/>
              </a:solidFill>
              <a:latin typeface="Corbel" panose="020B0503020204020204" pitchFamily="34" charset="0"/>
            </a:endParaRPr>
          </a:p>
        </p:txBody>
      </p:sp>
      <p:pic>
        <p:nvPicPr>
          <p:cNvPr id="117763" name="Picture 4" descr="Management &amp;amp; Medications  Diet, weight loss and drug therapy are the  mainstay of treatment, while exercise training is used as adjunctive  therapy  Lipid-lowering. -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8438" y="1700213"/>
            <a:ext cx="4989512"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0344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
          <p:cNvSpPr>
            <a:spLocks noChangeArrowheads="1"/>
          </p:cNvSpPr>
          <p:nvPr/>
        </p:nvSpPr>
        <p:spPr bwMode="auto">
          <a:xfrm>
            <a:off x="1703388" y="5300664"/>
            <a:ext cx="84248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a:solidFill>
                  <a:srgbClr val="202122"/>
                </a:solidFill>
                <a:latin typeface="Arial" panose="020B0604020202020204" pitchFamily="34" charset="0"/>
              </a:rPr>
              <a:t>Consequently, fibrates reduce TG by up to 50% and increase HDL-C by up to 20%, but LDL-C changes are variable. Fewer large-scale trials have been conducted with fibrates than with statins and the results are less conclusive, but reduced rates of cardiovascular disease have been reported with fibrate therapy in the subgroup of patients with low HDL-C levels and elevated TG (e.g. TG &gt; 2.3 mmol/L (200 mg/dL)). </a:t>
            </a:r>
            <a:endParaRPr lang="en-US" altLang="en-US" sz="1600"/>
          </a:p>
        </p:txBody>
      </p:sp>
      <p:sp>
        <p:nvSpPr>
          <p:cNvPr id="118787" name="Rectangle 1"/>
          <p:cNvSpPr>
            <a:spLocks noChangeArrowheads="1"/>
          </p:cNvSpPr>
          <p:nvPr/>
        </p:nvSpPr>
        <p:spPr bwMode="auto">
          <a:xfrm>
            <a:off x="1792289" y="260351"/>
            <a:ext cx="8696325" cy="836613"/>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en-US" sz="1400">
                <a:solidFill>
                  <a:srgbClr val="202124"/>
                </a:solidFill>
                <a:latin typeface="inherit"/>
              </a:rPr>
              <a:t>Sonu</a:t>
            </a:r>
            <a:r>
              <a:rPr lang="tr-TR" altLang="en-US" sz="1400">
                <a:solidFill>
                  <a:srgbClr val="202124"/>
                </a:solidFill>
              </a:rPr>
              <a:t>ç</a:t>
            </a:r>
            <a:r>
              <a:rPr lang="tr-TR" altLang="en-US" sz="1400">
                <a:solidFill>
                  <a:srgbClr val="202124"/>
                </a:solidFill>
                <a:latin typeface="inherit"/>
              </a:rPr>
              <a:t> olarak, fibratlar TG'yi %50'ye kadar azaltır ve HDL-C'yi %20'ye kadar artırır, ancak LDL-C değişiklikleri değişkendir. </a:t>
            </a:r>
          </a:p>
          <a:p>
            <a:pPr>
              <a:buFont typeface="Arial" panose="020B0604020202020204" pitchFamily="34" charset="0"/>
              <a:buChar char="•"/>
            </a:pPr>
            <a:r>
              <a:rPr lang="tr-TR" altLang="en-US" sz="1400">
                <a:solidFill>
                  <a:srgbClr val="202124"/>
                </a:solidFill>
                <a:latin typeface="inherit"/>
              </a:rPr>
              <a:t>Statinlere kıyasla fibratlarla daha az sayıda b</a:t>
            </a:r>
            <a:r>
              <a:rPr lang="tr-TR" altLang="en-US" sz="1400">
                <a:solidFill>
                  <a:srgbClr val="202124"/>
                </a:solidFill>
              </a:rPr>
              <a:t>ü</a:t>
            </a:r>
            <a:r>
              <a:rPr lang="tr-TR" altLang="en-US" sz="1400">
                <a:solidFill>
                  <a:srgbClr val="202124"/>
                </a:solidFill>
                <a:latin typeface="inherit"/>
              </a:rPr>
              <a:t>y</a:t>
            </a:r>
            <a:r>
              <a:rPr lang="tr-TR" altLang="en-US" sz="1400">
                <a:solidFill>
                  <a:srgbClr val="202124"/>
                </a:solidFill>
              </a:rPr>
              <a:t>ü</a:t>
            </a:r>
            <a:r>
              <a:rPr lang="tr-TR" altLang="en-US" sz="1400">
                <a:solidFill>
                  <a:srgbClr val="202124"/>
                </a:solidFill>
                <a:latin typeface="inherit"/>
              </a:rPr>
              <a:t>k </a:t>
            </a:r>
            <a:r>
              <a:rPr lang="tr-TR" altLang="en-US" sz="1400">
                <a:solidFill>
                  <a:srgbClr val="202124"/>
                </a:solidFill>
              </a:rPr>
              <a:t>ö</a:t>
            </a:r>
            <a:r>
              <a:rPr lang="tr-TR" altLang="en-US" sz="1400">
                <a:solidFill>
                  <a:srgbClr val="202124"/>
                </a:solidFill>
                <a:latin typeface="inherit"/>
              </a:rPr>
              <a:t>l</a:t>
            </a:r>
            <a:r>
              <a:rPr lang="tr-TR" altLang="en-US" sz="1400">
                <a:solidFill>
                  <a:srgbClr val="202124"/>
                </a:solidFill>
              </a:rPr>
              <a:t>ç</a:t>
            </a:r>
            <a:r>
              <a:rPr lang="tr-TR" altLang="en-US" sz="1400">
                <a:solidFill>
                  <a:srgbClr val="202124"/>
                </a:solidFill>
                <a:latin typeface="inherit"/>
              </a:rPr>
              <a:t>ekli </a:t>
            </a:r>
            <a:r>
              <a:rPr lang="tr-TR" altLang="en-US" sz="1400">
                <a:solidFill>
                  <a:srgbClr val="202124"/>
                </a:solidFill>
              </a:rPr>
              <a:t>ç</a:t>
            </a:r>
            <a:r>
              <a:rPr lang="tr-TR" altLang="en-US" sz="1400">
                <a:solidFill>
                  <a:srgbClr val="202124"/>
                </a:solidFill>
                <a:latin typeface="inherit"/>
              </a:rPr>
              <a:t>alışma y</a:t>
            </a:r>
            <a:r>
              <a:rPr lang="tr-TR" altLang="en-US" sz="1400">
                <a:solidFill>
                  <a:srgbClr val="202124"/>
                </a:solidFill>
              </a:rPr>
              <a:t>ü</a:t>
            </a:r>
            <a:r>
              <a:rPr lang="tr-TR" altLang="en-US" sz="1400">
                <a:solidFill>
                  <a:srgbClr val="202124"/>
                </a:solidFill>
                <a:latin typeface="inherit"/>
              </a:rPr>
              <a:t>r</a:t>
            </a:r>
            <a:r>
              <a:rPr lang="tr-TR" altLang="en-US" sz="1400">
                <a:solidFill>
                  <a:srgbClr val="202124"/>
                </a:solidFill>
              </a:rPr>
              <a:t>ü</a:t>
            </a:r>
            <a:r>
              <a:rPr lang="tr-TR" altLang="en-US" sz="1400">
                <a:solidFill>
                  <a:srgbClr val="202124"/>
                </a:solidFill>
                <a:latin typeface="inherit"/>
              </a:rPr>
              <a:t>t</a:t>
            </a:r>
            <a:r>
              <a:rPr lang="tr-TR" altLang="en-US" sz="1400">
                <a:solidFill>
                  <a:srgbClr val="202124"/>
                </a:solidFill>
              </a:rPr>
              <a:t>ü</a:t>
            </a:r>
            <a:r>
              <a:rPr lang="tr-TR" altLang="en-US" sz="1400">
                <a:solidFill>
                  <a:srgbClr val="202124"/>
                </a:solidFill>
                <a:latin typeface="inherit"/>
              </a:rPr>
              <a:t>lm</a:t>
            </a:r>
            <a:r>
              <a:rPr lang="tr-TR" altLang="en-US" sz="1400">
                <a:solidFill>
                  <a:srgbClr val="202124"/>
                </a:solidFill>
              </a:rPr>
              <a:t>ü</a:t>
            </a:r>
            <a:r>
              <a:rPr lang="tr-TR" altLang="en-US" sz="1400">
                <a:solidFill>
                  <a:srgbClr val="202124"/>
                </a:solidFill>
                <a:latin typeface="inherit"/>
              </a:rPr>
              <a:t>şt</a:t>
            </a:r>
            <a:r>
              <a:rPr lang="tr-TR" altLang="en-US" sz="1400">
                <a:solidFill>
                  <a:srgbClr val="202124"/>
                </a:solidFill>
              </a:rPr>
              <a:t>ü</a:t>
            </a:r>
            <a:r>
              <a:rPr lang="tr-TR" altLang="en-US" sz="1400">
                <a:solidFill>
                  <a:srgbClr val="202124"/>
                </a:solidFill>
                <a:latin typeface="inherit"/>
              </a:rPr>
              <a:t>r ve sonu</a:t>
            </a:r>
            <a:r>
              <a:rPr lang="tr-TR" altLang="en-US" sz="1400">
                <a:solidFill>
                  <a:srgbClr val="202124"/>
                </a:solidFill>
              </a:rPr>
              <a:t>ç</a:t>
            </a:r>
            <a:r>
              <a:rPr lang="tr-TR" altLang="en-US" sz="1400">
                <a:solidFill>
                  <a:srgbClr val="202124"/>
                </a:solidFill>
                <a:latin typeface="inherit"/>
              </a:rPr>
              <a:t>lar daha az kesindir, ancak d</a:t>
            </a:r>
            <a:r>
              <a:rPr lang="tr-TR" altLang="en-US" sz="1400">
                <a:solidFill>
                  <a:srgbClr val="202124"/>
                </a:solidFill>
              </a:rPr>
              <a:t>ü</a:t>
            </a:r>
            <a:r>
              <a:rPr lang="tr-TR" altLang="en-US" sz="1400">
                <a:solidFill>
                  <a:srgbClr val="202124"/>
                </a:solidFill>
                <a:latin typeface="inherit"/>
              </a:rPr>
              <a:t>ş</a:t>
            </a:r>
            <a:r>
              <a:rPr lang="tr-TR" altLang="en-US" sz="1400">
                <a:solidFill>
                  <a:srgbClr val="202124"/>
                </a:solidFill>
              </a:rPr>
              <a:t>ü</a:t>
            </a:r>
            <a:r>
              <a:rPr lang="tr-TR" altLang="en-US" sz="1400">
                <a:solidFill>
                  <a:srgbClr val="202124"/>
                </a:solidFill>
                <a:latin typeface="inherit"/>
              </a:rPr>
              <a:t>k HDL-C d</a:t>
            </a:r>
            <a:r>
              <a:rPr lang="tr-TR" altLang="en-US" sz="1400">
                <a:solidFill>
                  <a:srgbClr val="202124"/>
                </a:solidFill>
              </a:rPr>
              <a:t>ü</a:t>
            </a:r>
            <a:r>
              <a:rPr lang="tr-TR" altLang="en-US" sz="1400">
                <a:solidFill>
                  <a:srgbClr val="202124"/>
                </a:solidFill>
                <a:latin typeface="inherit"/>
              </a:rPr>
              <a:t>zeyleri ve y</a:t>
            </a:r>
            <a:r>
              <a:rPr lang="tr-TR" altLang="en-US" sz="1400">
                <a:solidFill>
                  <a:srgbClr val="202124"/>
                </a:solidFill>
              </a:rPr>
              <a:t>ü</a:t>
            </a:r>
            <a:r>
              <a:rPr lang="tr-TR" altLang="en-US" sz="1400">
                <a:solidFill>
                  <a:srgbClr val="202124"/>
                </a:solidFill>
                <a:latin typeface="inherit"/>
              </a:rPr>
              <a:t>ksek TG (</a:t>
            </a:r>
            <a:r>
              <a:rPr lang="tr-TR" altLang="en-US" sz="1400">
                <a:solidFill>
                  <a:srgbClr val="202124"/>
                </a:solidFill>
              </a:rPr>
              <a:t>ö</a:t>
            </a:r>
            <a:r>
              <a:rPr lang="tr-TR" altLang="en-US" sz="1400">
                <a:solidFill>
                  <a:srgbClr val="202124"/>
                </a:solidFill>
                <a:latin typeface="inherit"/>
              </a:rPr>
              <a:t>rn. 2,3 mmol/L (200 mg/dL)).</a:t>
            </a:r>
            <a:r>
              <a:rPr lang="en-US" altLang="en-US" sz="1400"/>
              <a:t> </a:t>
            </a:r>
          </a:p>
        </p:txBody>
      </p:sp>
      <p:pic>
        <p:nvPicPr>
          <p:cNvPr id="118788" name="Picture 5" descr="Clofibrat Görsel, Stok Fotoğraf ve Vektörleri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450" y="2133600"/>
            <a:ext cx="4000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16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
          <p:cNvSpPr>
            <a:spLocks noChangeArrowheads="1"/>
          </p:cNvSpPr>
          <p:nvPr/>
        </p:nvSpPr>
        <p:spPr bwMode="auto">
          <a:xfrm>
            <a:off x="1666875" y="5657850"/>
            <a:ext cx="8712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tr-TR" sz="1200">
                <a:solidFill>
                  <a:srgbClr val="192027"/>
                </a:solidFill>
                <a:latin typeface="gemeli"/>
              </a:rPr>
              <a:t>Clofibrate increases the activity of extrahepatic lipoprotein lipase (LL), thereby increasing lipoprotein triglyceride lipolysis. Chylomicrons are degraded, VLDLs are converted to LDLs, and LDLs are converted to HDL. This is accompanied by a slight increase in secretion of lipids into the bile and ultimately the intestine. Clofibrate also inhibits the synthesis and increases the clearance of apolipoprotein B, a carrier molecule for VLDL. Also, as a fibrate, Clofibrate is an agonist of the PPAR-α receptor[4] in muscle, liver, and other tissues. This agonism ultimately leads to modification in gene expression resulting in increased beta-oxidation, decreased triglyceride secretion, increased HDL, increased lipoprotein lipase activity.</a:t>
            </a:r>
            <a:endParaRPr lang="en-US" altLang="tr-TR" sz="1200"/>
          </a:p>
        </p:txBody>
      </p:sp>
      <p:sp>
        <p:nvSpPr>
          <p:cNvPr id="119811" name="Rectangle 1"/>
          <p:cNvSpPr>
            <a:spLocks noChangeArrowheads="1"/>
          </p:cNvSpPr>
          <p:nvPr/>
        </p:nvSpPr>
        <p:spPr bwMode="auto">
          <a:xfrm>
            <a:off x="1631951" y="109539"/>
            <a:ext cx="8677275" cy="16986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en-US" sz="1400">
                <a:solidFill>
                  <a:srgbClr val="FF0000"/>
                </a:solidFill>
                <a:latin typeface="inherit"/>
              </a:rPr>
              <a:t>Klofibrat</a:t>
            </a:r>
            <a:r>
              <a:rPr lang="tr-TR" altLang="en-US" sz="1400">
                <a:solidFill>
                  <a:srgbClr val="202124"/>
                </a:solidFill>
                <a:latin typeface="inherit"/>
              </a:rPr>
              <a:t>, ekstrahepatik lipoprotein lipazın (LL) aktivitesini arttırır, b</a:t>
            </a:r>
            <a:r>
              <a:rPr lang="tr-TR" altLang="en-US" sz="1400">
                <a:solidFill>
                  <a:srgbClr val="202124"/>
                </a:solidFill>
              </a:rPr>
              <a:t>ö</a:t>
            </a:r>
            <a:r>
              <a:rPr lang="tr-TR" altLang="en-US" sz="1400">
                <a:solidFill>
                  <a:srgbClr val="202124"/>
                </a:solidFill>
                <a:latin typeface="inherit"/>
              </a:rPr>
              <a:t>ylece lipoprotein trigliserit lipolizini arttırır. Şilomikronlar bozulur, VLDL'ler LDL'lere d</a:t>
            </a:r>
            <a:r>
              <a:rPr lang="tr-TR" altLang="en-US" sz="1400">
                <a:solidFill>
                  <a:srgbClr val="202124"/>
                </a:solidFill>
              </a:rPr>
              <a:t>ö</a:t>
            </a:r>
            <a:r>
              <a:rPr lang="tr-TR" altLang="en-US" sz="1400">
                <a:solidFill>
                  <a:srgbClr val="202124"/>
                </a:solidFill>
                <a:latin typeface="inherit"/>
              </a:rPr>
              <a:t>n</a:t>
            </a:r>
            <a:r>
              <a:rPr lang="tr-TR" altLang="en-US" sz="1400">
                <a:solidFill>
                  <a:srgbClr val="202124"/>
                </a:solidFill>
              </a:rPr>
              <a:t>ü</a:t>
            </a:r>
            <a:r>
              <a:rPr lang="tr-TR" altLang="en-US" sz="1400">
                <a:solidFill>
                  <a:srgbClr val="202124"/>
                </a:solidFill>
                <a:latin typeface="inherit"/>
              </a:rPr>
              <a:t>şt</a:t>
            </a:r>
            <a:r>
              <a:rPr lang="tr-TR" altLang="en-US" sz="1400">
                <a:solidFill>
                  <a:srgbClr val="202124"/>
                </a:solidFill>
              </a:rPr>
              <a:t>ü</a:t>
            </a:r>
            <a:r>
              <a:rPr lang="tr-TR" altLang="en-US" sz="1400">
                <a:solidFill>
                  <a:srgbClr val="202124"/>
                </a:solidFill>
                <a:latin typeface="inherit"/>
              </a:rPr>
              <a:t>r</a:t>
            </a:r>
            <a:r>
              <a:rPr lang="tr-TR" altLang="en-US" sz="1400">
                <a:solidFill>
                  <a:srgbClr val="202124"/>
                </a:solidFill>
              </a:rPr>
              <a:t>ü</a:t>
            </a:r>
            <a:r>
              <a:rPr lang="tr-TR" altLang="en-US" sz="1400">
                <a:solidFill>
                  <a:srgbClr val="202124"/>
                </a:solidFill>
                <a:latin typeface="inherit"/>
              </a:rPr>
              <a:t>l</a:t>
            </a:r>
            <a:r>
              <a:rPr lang="tr-TR" altLang="en-US" sz="1400">
                <a:solidFill>
                  <a:srgbClr val="202124"/>
                </a:solidFill>
              </a:rPr>
              <a:t>ü</a:t>
            </a:r>
            <a:r>
              <a:rPr lang="tr-TR" altLang="en-US" sz="1400">
                <a:solidFill>
                  <a:srgbClr val="202124"/>
                </a:solidFill>
                <a:latin typeface="inherit"/>
              </a:rPr>
              <a:t>r ve LDL'ler HDL'ye d</a:t>
            </a:r>
            <a:r>
              <a:rPr lang="tr-TR" altLang="en-US" sz="1400">
                <a:solidFill>
                  <a:srgbClr val="202124"/>
                </a:solidFill>
              </a:rPr>
              <a:t>ö</a:t>
            </a:r>
            <a:r>
              <a:rPr lang="tr-TR" altLang="en-US" sz="1400">
                <a:solidFill>
                  <a:srgbClr val="202124"/>
                </a:solidFill>
                <a:latin typeface="inherit"/>
              </a:rPr>
              <a:t>n</a:t>
            </a:r>
            <a:r>
              <a:rPr lang="tr-TR" altLang="en-US" sz="1400">
                <a:solidFill>
                  <a:srgbClr val="202124"/>
                </a:solidFill>
              </a:rPr>
              <a:t>ü</a:t>
            </a:r>
            <a:r>
              <a:rPr lang="tr-TR" altLang="en-US" sz="1400">
                <a:solidFill>
                  <a:srgbClr val="202124"/>
                </a:solidFill>
                <a:latin typeface="inherit"/>
              </a:rPr>
              <a:t>şt</a:t>
            </a:r>
            <a:r>
              <a:rPr lang="tr-TR" altLang="en-US" sz="1400">
                <a:solidFill>
                  <a:srgbClr val="202124"/>
                </a:solidFill>
              </a:rPr>
              <a:t>ü</a:t>
            </a:r>
            <a:r>
              <a:rPr lang="tr-TR" altLang="en-US" sz="1400">
                <a:solidFill>
                  <a:srgbClr val="202124"/>
                </a:solidFill>
                <a:latin typeface="inherit"/>
              </a:rPr>
              <a:t>r</a:t>
            </a:r>
            <a:r>
              <a:rPr lang="tr-TR" altLang="en-US" sz="1400">
                <a:solidFill>
                  <a:srgbClr val="202124"/>
                </a:solidFill>
              </a:rPr>
              <a:t>ü</a:t>
            </a:r>
            <a:r>
              <a:rPr lang="tr-TR" altLang="en-US" sz="1400">
                <a:solidFill>
                  <a:srgbClr val="202124"/>
                </a:solidFill>
                <a:latin typeface="inherit"/>
              </a:rPr>
              <a:t>l</a:t>
            </a:r>
            <a:r>
              <a:rPr lang="tr-TR" altLang="en-US" sz="1400">
                <a:solidFill>
                  <a:srgbClr val="202124"/>
                </a:solidFill>
              </a:rPr>
              <a:t>ü</a:t>
            </a:r>
            <a:r>
              <a:rPr lang="tr-TR" altLang="en-US" sz="1400">
                <a:solidFill>
                  <a:srgbClr val="202124"/>
                </a:solidFill>
                <a:latin typeface="inherit"/>
              </a:rPr>
              <a:t>r. </a:t>
            </a:r>
            <a:endParaRPr lang="en-US" altLang="en-US" sz="1400">
              <a:solidFill>
                <a:srgbClr val="202124"/>
              </a:solidFill>
              <a:latin typeface="inherit"/>
            </a:endParaRPr>
          </a:p>
          <a:p>
            <a:pPr>
              <a:buFont typeface="Arial" panose="020B0604020202020204" pitchFamily="34" charset="0"/>
              <a:buChar char="•"/>
            </a:pPr>
            <a:r>
              <a:rPr lang="tr-TR" altLang="en-US" sz="1400">
                <a:solidFill>
                  <a:srgbClr val="202124"/>
                </a:solidFill>
                <a:latin typeface="inherit"/>
              </a:rPr>
              <a:t>Buna, lipidlerin safraya ve nihayetinde bağırsağa salgılanmasında hafif bir artış eşlik eder. </a:t>
            </a:r>
            <a:endParaRPr lang="en-US" altLang="en-US" sz="1400">
              <a:solidFill>
                <a:srgbClr val="202124"/>
              </a:solidFill>
              <a:latin typeface="inherit"/>
            </a:endParaRPr>
          </a:p>
          <a:p>
            <a:pPr>
              <a:buFont typeface="Arial" panose="020B0604020202020204" pitchFamily="34" charset="0"/>
              <a:buChar char="•"/>
            </a:pPr>
            <a:r>
              <a:rPr lang="tr-TR" altLang="en-US" sz="1400">
                <a:solidFill>
                  <a:srgbClr val="202124"/>
                </a:solidFill>
                <a:latin typeface="inherit"/>
              </a:rPr>
              <a:t>Klofibrat ayrıca sentezi inhibe eder ve VLDL i</a:t>
            </a:r>
            <a:r>
              <a:rPr lang="tr-TR" altLang="en-US" sz="1400">
                <a:solidFill>
                  <a:srgbClr val="202124"/>
                </a:solidFill>
              </a:rPr>
              <a:t>ç</a:t>
            </a:r>
            <a:r>
              <a:rPr lang="tr-TR" altLang="en-US" sz="1400">
                <a:solidFill>
                  <a:srgbClr val="202124"/>
                </a:solidFill>
                <a:latin typeface="inherit"/>
              </a:rPr>
              <a:t>in bir taşıyıcı molek</a:t>
            </a:r>
            <a:r>
              <a:rPr lang="tr-TR" altLang="en-US" sz="1400">
                <a:solidFill>
                  <a:srgbClr val="202124"/>
                </a:solidFill>
              </a:rPr>
              <a:t>ü</a:t>
            </a:r>
            <a:r>
              <a:rPr lang="tr-TR" altLang="en-US" sz="1400">
                <a:solidFill>
                  <a:srgbClr val="202124"/>
                </a:solidFill>
                <a:latin typeface="inherit"/>
              </a:rPr>
              <a:t>l olan apolipoprotein B'nin klirensini arttırır. </a:t>
            </a:r>
            <a:endParaRPr lang="en-US" altLang="en-US" sz="1400">
              <a:solidFill>
                <a:srgbClr val="202124"/>
              </a:solidFill>
              <a:latin typeface="inherit"/>
            </a:endParaRPr>
          </a:p>
          <a:p>
            <a:pPr>
              <a:buFont typeface="Arial" panose="020B0604020202020204" pitchFamily="34" charset="0"/>
              <a:buChar char="•"/>
            </a:pPr>
            <a:r>
              <a:rPr lang="tr-TR" altLang="en-US" sz="1400">
                <a:solidFill>
                  <a:srgbClr val="202124"/>
                </a:solidFill>
                <a:latin typeface="inherit"/>
              </a:rPr>
              <a:t>Ayrıca, bir fibrat olarak Klofibrat, kas, karaciğer ve diğer dokulardaki PPAR-α resept</a:t>
            </a:r>
            <a:r>
              <a:rPr lang="tr-TR" altLang="en-US" sz="1400">
                <a:solidFill>
                  <a:srgbClr val="202124"/>
                </a:solidFill>
              </a:rPr>
              <a:t>ö</a:t>
            </a:r>
            <a:r>
              <a:rPr lang="tr-TR" altLang="en-US" sz="1400">
                <a:solidFill>
                  <a:srgbClr val="202124"/>
                </a:solidFill>
                <a:latin typeface="inherit"/>
              </a:rPr>
              <a:t>r</a:t>
            </a:r>
            <a:r>
              <a:rPr lang="tr-TR" altLang="en-US" sz="1400">
                <a:solidFill>
                  <a:srgbClr val="202124"/>
                </a:solidFill>
              </a:rPr>
              <a:t>ü</a:t>
            </a:r>
            <a:r>
              <a:rPr lang="tr-TR" altLang="en-US" sz="1400">
                <a:solidFill>
                  <a:srgbClr val="202124"/>
                </a:solidFill>
                <a:latin typeface="inherit"/>
              </a:rPr>
              <a:t>n</a:t>
            </a:r>
            <a:r>
              <a:rPr lang="tr-TR" altLang="en-US" sz="1400">
                <a:solidFill>
                  <a:srgbClr val="202124"/>
                </a:solidFill>
              </a:rPr>
              <a:t>ü</a:t>
            </a:r>
            <a:r>
              <a:rPr lang="tr-TR" altLang="en-US" sz="1400">
                <a:solidFill>
                  <a:srgbClr val="202124"/>
                </a:solidFill>
                <a:latin typeface="inherit"/>
              </a:rPr>
              <a:t>n bir agonistidir. </a:t>
            </a:r>
            <a:endParaRPr lang="en-US" altLang="en-US" sz="1400">
              <a:solidFill>
                <a:srgbClr val="202124"/>
              </a:solidFill>
              <a:latin typeface="inherit"/>
            </a:endParaRPr>
          </a:p>
          <a:p>
            <a:pPr>
              <a:buFont typeface="Arial" panose="020B0604020202020204" pitchFamily="34" charset="0"/>
              <a:buChar char="•"/>
            </a:pPr>
            <a:r>
              <a:rPr lang="tr-TR" altLang="en-US" sz="1400">
                <a:solidFill>
                  <a:srgbClr val="202124"/>
                </a:solidFill>
                <a:latin typeface="inherit"/>
              </a:rPr>
              <a:t>Bu agonizm nihayetinde, beta oksidasyonunun artması, trigliserit salgısının azalması, HDL'nin artması, lipoprotein lipaz aktivitesinin artmasıyla sonu</a:t>
            </a:r>
            <a:r>
              <a:rPr lang="tr-TR" altLang="en-US" sz="1400">
                <a:solidFill>
                  <a:srgbClr val="202124"/>
                </a:solidFill>
              </a:rPr>
              <a:t>ç</a:t>
            </a:r>
            <a:r>
              <a:rPr lang="tr-TR" altLang="en-US" sz="1400">
                <a:solidFill>
                  <a:srgbClr val="202124"/>
                </a:solidFill>
                <a:latin typeface="inherit"/>
              </a:rPr>
              <a:t>lanan gen ekspresyonunda modifikasyona yol a</a:t>
            </a:r>
            <a:r>
              <a:rPr lang="tr-TR" altLang="en-US" sz="1400">
                <a:solidFill>
                  <a:srgbClr val="202124"/>
                </a:solidFill>
              </a:rPr>
              <a:t>ç</a:t>
            </a:r>
            <a:r>
              <a:rPr lang="tr-TR" altLang="en-US" sz="1400">
                <a:solidFill>
                  <a:srgbClr val="202124"/>
                </a:solidFill>
                <a:latin typeface="inherit"/>
              </a:rPr>
              <a:t>ar.</a:t>
            </a:r>
            <a:r>
              <a:rPr lang="en-US" altLang="en-US" sz="1400"/>
              <a:t> </a:t>
            </a:r>
          </a:p>
        </p:txBody>
      </p:sp>
      <p:pic>
        <p:nvPicPr>
          <p:cNvPr id="119812" name="Picture 3" descr="PDF] Physiological regulation of lipoprotein lipase. | Semantic Scho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664" y="2024063"/>
            <a:ext cx="3711575"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07857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4"/>
          <p:cNvSpPr>
            <a:spLocks noChangeArrowheads="1"/>
          </p:cNvSpPr>
          <p:nvPr/>
        </p:nvSpPr>
        <p:spPr bwMode="auto">
          <a:xfrm flipH="1">
            <a:off x="1976439" y="5762626"/>
            <a:ext cx="8512175" cy="620713"/>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tr-TR" altLang="tr-TR" sz="2100">
                <a:solidFill>
                  <a:srgbClr val="0070C0"/>
                </a:solidFill>
                <a:latin typeface="inherit"/>
                <a:cs typeface="Arial" panose="020B0604020202020204" pitchFamily="34" charset="0"/>
              </a:rPr>
              <a:t>Subsequently, less toxic gemfibrozil and other fibrates have been developed: they are still in use.</a:t>
            </a:r>
            <a:endParaRPr lang="tr-TR" altLang="tr-TR" sz="2400">
              <a:solidFill>
                <a:srgbClr val="0070C0"/>
              </a:solidFill>
              <a:latin typeface="Times New Roman" panose="02020603050405020304" pitchFamily="18" charset="0"/>
            </a:endParaRPr>
          </a:p>
        </p:txBody>
      </p:sp>
      <p:pic>
        <p:nvPicPr>
          <p:cNvPr id="120835" name="Picture 6"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175" y="2408238"/>
            <a:ext cx="4008438"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1776413" y="692151"/>
            <a:ext cx="8712200" cy="6461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285750" indent="-285750">
              <a:buFont typeface="Arial" panose="020B0604020202020204" pitchFamily="34" charset="0"/>
              <a:buChar char="•"/>
              <a:defRPr/>
            </a:pPr>
            <a:r>
              <a:rPr lang="tr-TR" altLang="tr-TR" dirty="0"/>
              <a:t>Daha sonra daha az </a:t>
            </a:r>
            <a:r>
              <a:rPr lang="tr-TR" altLang="tr-TR" dirty="0" err="1"/>
              <a:t>toksik</a:t>
            </a:r>
            <a:r>
              <a:rPr lang="tr-TR" altLang="tr-TR" dirty="0"/>
              <a:t> olan </a:t>
            </a:r>
            <a:r>
              <a:rPr lang="tr-TR" altLang="tr-TR" dirty="0" err="1"/>
              <a:t>gemfibrozil</a:t>
            </a:r>
            <a:r>
              <a:rPr lang="tr-TR" altLang="tr-TR" dirty="0"/>
              <a:t> ve diğer </a:t>
            </a:r>
            <a:r>
              <a:rPr lang="tr-TR" altLang="tr-TR" dirty="0" err="1"/>
              <a:t>fibratlar</a:t>
            </a:r>
            <a:r>
              <a:rPr lang="tr-TR" altLang="tr-TR" dirty="0"/>
              <a:t> geliştirilmiştir: bunlar halen kullanılmaktadır.</a:t>
            </a:r>
          </a:p>
        </p:txBody>
      </p:sp>
    </p:spTree>
    <p:extLst>
      <p:ext uri="{BB962C8B-B14F-4D97-AF65-F5344CB8AC3E}">
        <p14:creationId xmlns:p14="http://schemas.microsoft.com/office/powerpoint/2010/main" val="215996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774826" y="115888"/>
            <a:ext cx="8569325" cy="882650"/>
          </a:xfrm>
        </p:spPr>
        <p:txBody>
          <a:bodyPr/>
          <a:lstStyle/>
          <a:p>
            <a:pPr eaLnBrk="1" hangingPunct="1"/>
            <a:r>
              <a:rPr lang="tr-TR" altLang="tr-TR" sz="2800" b="1">
                <a:solidFill>
                  <a:srgbClr val="FF0000"/>
                </a:solidFill>
              </a:rPr>
              <a:t>Hiperlipidemi ile Ateroskleroz arasındaki ilişki </a:t>
            </a:r>
            <a:br>
              <a:rPr lang="tr-TR" altLang="tr-TR" sz="2800" b="1">
                <a:solidFill>
                  <a:srgbClr val="FF0000"/>
                </a:solidFill>
              </a:rPr>
            </a:br>
            <a:endParaRPr lang="en-US" altLang="tr-TR" sz="2800" b="1">
              <a:solidFill>
                <a:srgbClr val="FF0000"/>
              </a:solidFill>
            </a:endParaRPr>
          </a:p>
        </p:txBody>
      </p:sp>
      <p:sp>
        <p:nvSpPr>
          <p:cNvPr id="50179" name="Rectangle 3"/>
          <p:cNvSpPr>
            <a:spLocks noGrp="1" noChangeArrowheads="1"/>
          </p:cNvSpPr>
          <p:nvPr>
            <p:ph idx="1"/>
          </p:nvPr>
        </p:nvSpPr>
        <p:spPr>
          <a:xfrm>
            <a:off x="1703388" y="755651"/>
            <a:ext cx="4824412" cy="1882775"/>
          </a:xfrm>
        </p:spPr>
        <p:txBody>
          <a:bodyPr rtlCol="0">
            <a:normAutofit fontScale="92500" lnSpcReduction="10000"/>
          </a:bodyPr>
          <a:lstStyle/>
          <a:p>
            <a:pPr eaLnBrk="1" hangingPunct="1">
              <a:defRPr/>
            </a:pPr>
            <a:r>
              <a:rPr lang="tr-TR" altLang="tr-TR" sz="1800" dirty="0"/>
              <a:t>Ateroskleroz ve onun en yaygın ve ölümcül sonucu olan </a:t>
            </a:r>
            <a:r>
              <a:rPr lang="tr-TR" altLang="tr-TR" sz="1800" dirty="0">
                <a:solidFill>
                  <a:srgbClr val="0070C0"/>
                </a:solidFill>
              </a:rPr>
              <a:t>koroner kalp hastalığı ile hiperkolesterolemi </a:t>
            </a:r>
            <a:r>
              <a:rPr lang="tr-TR" altLang="tr-TR" sz="1800" dirty="0"/>
              <a:t>arasında yakın bir ilişki olduğu birçok epidemiyolojik incelemede gösterilmiştir.</a:t>
            </a:r>
          </a:p>
          <a:p>
            <a:pPr eaLnBrk="1" hangingPunct="1">
              <a:defRPr/>
            </a:pPr>
            <a:r>
              <a:rPr lang="tr-TR" altLang="tr-TR" sz="1800" dirty="0"/>
              <a:t>Plazmada total </a:t>
            </a:r>
            <a:r>
              <a:rPr lang="tr-TR" altLang="tr-TR" sz="1800" dirty="0">
                <a:cs typeface="Calibri" panose="020F0502020204030204" pitchFamily="34" charset="0"/>
              </a:rPr>
              <a:t>kolesterol</a:t>
            </a:r>
            <a:r>
              <a:rPr lang="tr-TR" altLang="tr-TR" sz="1800" dirty="0"/>
              <a:t> ve onun en büyük öğesi olan düşük dansiteli lipoprotein kolesterolu ile ateroskleroz arasındaki ilişkiyi  gösteren epidemiyolojik bulgular şunlardır:</a:t>
            </a:r>
          </a:p>
          <a:p>
            <a:pPr eaLnBrk="1" hangingPunct="1">
              <a:defRPr/>
            </a:pPr>
            <a:endParaRPr lang="en-US" altLang="tr-TR" sz="1800" dirty="0"/>
          </a:p>
        </p:txBody>
      </p:sp>
      <p:pic>
        <p:nvPicPr>
          <p:cNvPr id="66564" name="Picture 5" descr="Image result for atheroscler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601" y="1196975"/>
            <a:ext cx="3597275"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Rectangle 5"/>
          <p:cNvSpPr>
            <a:spLocks noChangeArrowheads="1"/>
          </p:cNvSpPr>
          <p:nvPr/>
        </p:nvSpPr>
        <p:spPr bwMode="auto">
          <a:xfrm flipH="1">
            <a:off x="1614489" y="4278314"/>
            <a:ext cx="8963025" cy="1698625"/>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tr-TR" altLang="tr-TR" sz="1600">
                <a:solidFill>
                  <a:srgbClr val="0070C0"/>
                </a:solidFill>
                <a:cs typeface="Calibri" panose="020F0502020204030204" pitchFamily="34" charset="0"/>
              </a:rPr>
              <a:t>The relationship between hyperlipidemia and atherosclerosis</a:t>
            </a:r>
          </a:p>
          <a:p>
            <a:pPr eaLnBrk="1" hangingPunct="1">
              <a:buFont typeface="Arial" panose="020B0604020202020204" pitchFamily="34" charset="0"/>
              <a:buChar char="•"/>
            </a:pPr>
            <a:endParaRPr lang="tr-TR" altLang="tr-TR" sz="1600">
              <a:solidFill>
                <a:srgbClr val="0070C0"/>
              </a:solidFill>
              <a:cs typeface="Calibri" panose="020F0502020204030204" pitchFamily="34" charset="0"/>
            </a:endParaRPr>
          </a:p>
          <a:p>
            <a:pPr eaLnBrk="1" hangingPunct="1">
              <a:buFont typeface="Arial" panose="020B0604020202020204" pitchFamily="34" charset="0"/>
              <a:buChar char="•"/>
            </a:pPr>
            <a:r>
              <a:rPr lang="en-US" altLang="tr-TR" sz="1600">
                <a:solidFill>
                  <a:srgbClr val="0070C0"/>
                </a:solidFill>
                <a:cs typeface="Calibri" panose="020F0502020204030204" pitchFamily="34" charset="0"/>
              </a:rPr>
              <a:t>A close association between atherosclerosis and its most common and fatal outcome, coronary heart disease and hypercholesterolemia, has been shown in many epidemiological studies. </a:t>
            </a:r>
          </a:p>
          <a:p>
            <a:pPr eaLnBrk="1" hangingPunct="1">
              <a:buFont typeface="Arial" panose="020B0604020202020204" pitchFamily="34" charset="0"/>
              <a:buChar char="•"/>
            </a:pPr>
            <a:endParaRPr lang="en-US" altLang="tr-TR" sz="1600">
              <a:solidFill>
                <a:srgbClr val="0070C0"/>
              </a:solidFill>
              <a:cs typeface="Calibri" panose="020F0502020204030204" pitchFamily="34" charset="0"/>
            </a:endParaRPr>
          </a:p>
          <a:p>
            <a:pPr eaLnBrk="1" hangingPunct="1">
              <a:buFont typeface="Arial" panose="020B0604020202020204" pitchFamily="34" charset="0"/>
              <a:buChar char="•"/>
            </a:pPr>
            <a:r>
              <a:rPr lang="en-US" altLang="tr-TR" sz="1600">
                <a:solidFill>
                  <a:srgbClr val="0070C0"/>
                </a:solidFill>
                <a:cs typeface="Calibri" panose="020F0502020204030204" pitchFamily="34" charset="0"/>
              </a:rPr>
              <a:t>Epidemiological findings showing the relationship between total cholesterol in plasma and its major component, low-density lipoprotein cholesterol and atherosclerosis are as follows:</a:t>
            </a:r>
            <a:endParaRPr lang="tr-TR" altLang="tr-TR" sz="1600">
              <a:solidFill>
                <a:srgbClr val="0070C0"/>
              </a:solidFill>
              <a:cs typeface="Calibri" panose="020F0502020204030204" pitchFamily="34" charset="0"/>
            </a:endParaRPr>
          </a:p>
        </p:txBody>
      </p:sp>
    </p:spTree>
    <p:extLst>
      <p:ext uri="{BB962C8B-B14F-4D97-AF65-F5344CB8AC3E}">
        <p14:creationId xmlns:p14="http://schemas.microsoft.com/office/powerpoint/2010/main" val="16841524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VkoZBShyHM"/>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3216275" y="2133600"/>
            <a:ext cx="52847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84005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5" descr="Image result for Nicotinic Acid (Niac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0" y="4724400"/>
            <a:ext cx="201295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3" name="Picture 7" descr="Image result for Nicotinic Acid (Niac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738" y="4437064"/>
            <a:ext cx="5218112"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1631950" y="260351"/>
            <a:ext cx="8567738" cy="36941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tr-TR" altLang="tr-TR" dirty="0"/>
              <a:t>3. </a:t>
            </a:r>
            <a:r>
              <a:rPr lang="tr-TR" altLang="tr-TR" dirty="0" err="1"/>
              <a:t>Nikotinik</a:t>
            </a:r>
            <a:r>
              <a:rPr lang="tr-TR" altLang="tr-TR" dirty="0"/>
              <a:t> </a:t>
            </a:r>
            <a:r>
              <a:rPr lang="tr-TR" altLang="tr-TR" dirty="0" err="1"/>
              <a:t>Asid</a:t>
            </a:r>
            <a:r>
              <a:rPr lang="tr-TR" altLang="tr-TR" dirty="0"/>
              <a:t> (</a:t>
            </a:r>
            <a:r>
              <a:rPr lang="tr-TR" altLang="tr-TR" dirty="0" err="1"/>
              <a:t>Niasin</a:t>
            </a:r>
            <a:r>
              <a:rPr lang="tr-TR" altLang="tr-TR" dirty="0"/>
              <a:t>)</a:t>
            </a:r>
            <a:endParaRPr lang="en-US" altLang="tr-TR" dirty="0"/>
          </a:p>
          <a:p>
            <a:pPr>
              <a:defRPr/>
            </a:pPr>
            <a:endParaRPr lang="en-US" altLang="tr-TR" dirty="0"/>
          </a:p>
          <a:p>
            <a:pPr marL="342900" indent="-342900">
              <a:buFont typeface="Wingdings" panose="05000000000000000000" pitchFamily="2" charset="2"/>
              <a:buChar char="q"/>
              <a:defRPr/>
            </a:pPr>
            <a:r>
              <a:rPr lang="tr-TR" altLang="tr-TR" dirty="0" err="1"/>
              <a:t>Nikotinik</a:t>
            </a:r>
            <a:r>
              <a:rPr lang="tr-TR" altLang="tr-TR" dirty="0"/>
              <a:t> </a:t>
            </a:r>
            <a:r>
              <a:rPr lang="tr-TR" altLang="tr-TR" dirty="0" err="1"/>
              <a:t>asid</a:t>
            </a:r>
            <a:r>
              <a:rPr lang="tr-TR" altLang="tr-TR" dirty="0"/>
              <a:t> vitamin etkinliğine (</a:t>
            </a:r>
            <a:r>
              <a:rPr lang="tr-TR" altLang="tr-TR" dirty="0" err="1"/>
              <a:t>pellagrayı</a:t>
            </a:r>
            <a:r>
              <a:rPr lang="tr-TR" altLang="tr-TR" dirty="0"/>
              <a:t> önleyici etkinlik) ilave olarak, yüksek dozda verildiğinde </a:t>
            </a:r>
            <a:r>
              <a:rPr lang="tr-TR" altLang="tr-TR" dirty="0" err="1">
                <a:solidFill>
                  <a:srgbClr val="FF0000"/>
                </a:solidFill>
              </a:rPr>
              <a:t>vazodilatör</a:t>
            </a:r>
            <a:r>
              <a:rPr lang="tr-TR" altLang="tr-TR" dirty="0">
                <a:solidFill>
                  <a:srgbClr val="FF0000"/>
                </a:solidFill>
              </a:rPr>
              <a:t> ve </a:t>
            </a:r>
            <a:r>
              <a:rPr lang="tr-TR" altLang="tr-TR" dirty="0" err="1">
                <a:solidFill>
                  <a:srgbClr val="FF0000"/>
                </a:solidFill>
              </a:rPr>
              <a:t>antilipidemik</a:t>
            </a:r>
            <a:r>
              <a:rPr lang="tr-TR" altLang="tr-TR" dirty="0">
                <a:solidFill>
                  <a:srgbClr val="FF0000"/>
                </a:solidFill>
              </a:rPr>
              <a:t> </a:t>
            </a:r>
            <a:r>
              <a:rPr lang="tr-TR" altLang="tr-TR" dirty="0"/>
              <a:t>etkinlik yapar. </a:t>
            </a:r>
            <a:endParaRPr lang="en-US" altLang="tr-TR" dirty="0"/>
          </a:p>
          <a:p>
            <a:pPr marL="342900" indent="-342900">
              <a:buFont typeface="Wingdings" panose="05000000000000000000" pitchFamily="2" charset="2"/>
              <a:buChar char="q"/>
              <a:defRPr/>
            </a:pPr>
            <a:endParaRPr lang="tr-TR" altLang="tr-TR" dirty="0"/>
          </a:p>
          <a:p>
            <a:pPr marL="342900" indent="-342900">
              <a:buFont typeface="Wingdings" panose="05000000000000000000" pitchFamily="2" charset="2"/>
              <a:buChar char="q"/>
              <a:defRPr/>
            </a:pPr>
            <a:r>
              <a:rPr lang="tr-TR" altLang="tr-TR" dirty="0"/>
              <a:t>Niasinin primer etkisi, yağ dokusunda lipolizin azaltılması ve karaciğerde apo B ve </a:t>
            </a:r>
            <a:r>
              <a:rPr lang="en-US" altLang="tr-TR" dirty="0"/>
              <a:t>V</a:t>
            </a:r>
            <a:r>
              <a:rPr lang="tr-TR" altLang="tr-TR" dirty="0"/>
              <a:t>DDL sentezinin azaltılmasıdır. </a:t>
            </a:r>
          </a:p>
          <a:p>
            <a:pPr>
              <a:defRPr/>
            </a:pPr>
            <a:endParaRPr lang="tr-TR" altLang="tr-TR" b="1" dirty="0"/>
          </a:p>
          <a:p>
            <a:pPr>
              <a:defRPr/>
            </a:pPr>
            <a:r>
              <a:rPr lang="en-US" dirty="0">
                <a:solidFill>
                  <a:srgbClr val="0070C0"/>
                </a:solidFill>
              </a:rPr>
              <a:t>3. Nicotinic Acid (Niacin)</a:t>
            </a:r>
            <a:endParaRPr lang="tr-TR" dirty="0">
              <a:solidFill>
                <a:srgbClr val="0070C0"/>
              </a:solidFill>
            </a:endParaRPr>
          </a:p>
          <a:p>
            <a:pPr>
              <a:defRPr/>
            </a:pPr>
            <a:r>
              <a:rPr lang="en-US" dirty="0">
                <a:solidFill>
                  <a:srgbClr val="0070C0"/>
                </a:solidFill>
              </a:rPr>
              <a:t> In addition to nicotinic acid vitamin activity (anti-</a:t>
            </a:r>
            <a:r>
              <a:rPr lang="en-US" dirty="0" err="1">
                <a:solidFill>
                  <a:srgbClr val="0070C0"/>
                </a:solidFill>
              </a:rPr>
              <a:t>pellagran</a:t>
            </a:r>
            <a:r>
              <a:rPr lang="en-US" dirty="0">
                <a:solidFill>
                  <a:srgbClr val="0070C0"/>
                </a:solidFill>
              </a:rPr>
              <a:t> activity), it gives vasodilator and </a:t>
            </a:r>
            <a:r>
              <a:rPr lang="en-US" dirty="0" err="1">
                <a:solidFill>
                  <a:srgbClr val="0070C0"/>
                </a:solidFill>
              </a:rPr>
              <a:t>antilipidemic</a:t>
            </a:r>
            <a:r>
              <a:rPr lang="en-US" dirty="0">
                <a:solidFill>
                  <a:srgbClr val="0070C0"/>
                </a:solidFill>
              </a:rPr>
              <a:t> activity when given in high doses. </a:t>
            </a:r>
          </a:p>
          <a:p>
            <a:pPr>
              <a:defRPr/>
            </a:pPr>
            <a:r>
              <a:rPr lang="en-US" dirty="0">
                <a:solidFill>
                  <a:srgbClr val="0070C0"/>
                </a:solidFill>
              </a:rPr>
              <a:t>The primary effect of niacin is the reduction of lipolysis in adipose tissue and the reduction of </a:t>
            </a:r>
            <a:r>
              <a:rPr lang="en-US" dirty="0" err="1">
                <a:solidFill>
                  <a:srgbClr val="0070C0"/>
                </a:solidFill>
              </a:rPr>
              <a:t>apo</a:t>
            </a:r>
            <a:r>
              <a:rPr lang="en-US" dirty="0">
                <a:solidFill>
                  <a:srgbClr val="0070C0"/>
                </a:solidFill>
              </a:rPr>
              <a:t> B and MDLL synthesis in the liver.</a:t>
            </a:r>
            <a:endParaRPr lang="en-US" altLang="tr-TR" b="1" dirty="0">
              <a:solidFill>
                <a:srgbClr val="0070C0"/>
              </a:solidFill>
            </a:endParaRPr>
          </a:p>
        </p:txBody>
      </p:sp>
    </p:spTree>
    <p:extLst>
      <p:ext uri="{BB962C8B-B14F-4D97-AF65-F5344CB8AC3E}">
        <p14:creationId xmlns:p14="http://schemas.microsoft.com/office/powerpoint/2010/main" val="9385107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847850" y="115888"/>
            <a:ext cx="8496300" cy="6248400"/>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q"/>
              <a:defRPr/>
            </a:pPr>
            <a:r>
              <a:rPr lang="tr-TR" altLang="tr-TR" sz="1600" dirty="0" err="1">
                <a:solidFill>
                  <a:srgbClr val="000000"/>
                </a:solidFill>
                <a:latin typeface="Corbel" panose="020B0503020204020204" pitchFamily="34" charset="0"/>
              </a:rPr>
              <a:t>Hiperkolesterolemili</a:t>
            </a:r>
            <a:r>
              <a:rPr lang="tr-TR" altLang="tr-TR" sz="1600" dirty="0">
                <a:solidFill>
                  <a:srgbClr val="000000"/>
                </a:solidFill>
                <a:latin typeface="Corbel" panose="020B0503020204020204" pitchFamily="34" charset="0"/>
              </a:rPr>
              <a:t> hastalarda </a:t>
            </a:r>
            <a:r>
              <a:rPr lang="tr-TR" altLang="tr-TR" sz="1600" dirty="0" err="1">
                <a:solidFill>
                  <a:srgbClr val="000000"/>
                </a:solidFill>
                <a:latin typeface="Corbel" panose="020B0503020204020204" pitchFamily="34" charset="0"/>
              </a:rPr>
              <a:t>nikotinik</a:t>
            </a:r>
            <a:r>
              <a:rPr lang="tr-TR" altLang="tr-TR" sz="1600" dirty="0">
                <a:solidFill>
                  <a:srgbClr val="000000"/>
                </a:solidFill>
                <a:latin typeface="Corbel" panose="020B0503020204020204" pitchFamily="34" charset="0"/>
              </a:rPr>
              <a:t> </a:t>
            </a:r>
            <a:r>
              <a:rPr lang="tr-TR" altLang="tr-TR" sz="1600" dirty="0" err="1">
                <a:solidFill>
                  <a:srgbClr val="000000"/>
                </a:solidFill>
                <a:latin typeface="Corbel" panose="020B0503020204020204" pitchFamily="34" charset="0"/>
              </a:rPr>
              <a:t>asid</a:t>
            </a:r>
            <a:r>
              <a:rPr lang="tr-TR" altLang="tr-TR" sz="1600" dirty="0">
                <a:solidFill>
                  <a:srgbClr val="000000"/>
                </a:solidFill>
                <a:latin typeface="Corbel" panose="020B0503020204020204" pitchFamily="34" charset="0"/>
              </a:rPr>
              <a:t> kullanılışı ile kolesterol düzeyinin genellikle % 15- 30 oranında azaltıldığı gösterilmiştir. </a:t>
            </a:r>
          </a:p>
          <a:p>
            <a:pPr eaLnBrk="1" hangingPunct="1">
              <a:buFont typeface="Wingdings" panose="05000000000000000000" pitchFamily="2" charset="2"/>
              <a:buChar char="q"/>
              <a:defRPr/>
            </a:pPr>
            <a:r>
              <a:rPr lang="tr-TR" altLang="tr-TR" sz="1600" dirty="0" err="1">
                <a:solidFill>
                  <a:srgbClr val="000000"/>
                </a:solidFill>
                <a:latin typeface="Corbel" panose="020B0503020204020204" pitchFamily="34" charset="0"/>
              </a:rPr>
              <a:t>Nikotinik</a:t>
            </a:r>
            <a:r>
              <a:rPr lang="tr-TR" altLang="tr-TR" sz="1600" dirty="0">
                <a:solidFill>
                  <a:srgbClr val="000000"/>
                </a:solidFill>
                <a:latin typeface="Corbel" panose="020B0503020204020204" pitchFamily="34" charset="0"/>
              </a:rPr>
              <a:t> asidin bir üstünlüğü geniş spektrumlu bir </a:t>
            </a:r>
            <a:r>
              <a:rPr lang="tr-TR" altLang="tr-TR" sz="1600" dirty="0" err="1">
                <a:solidFill>
                  <a:srgbClr val="000000"/>
                </a:solidFill>
                <a:latin typeface="Corbel" panose="020B0503020204020204" pitchFamily="34" charset="0"/>
              </a:rPr>
              <a:t>antihiperlipidemik</a:t>
            </a:r>
            <a:r>
              <a:rPr lang="tr-TR" altLang="tr-TR" sz="1600" dirty="0">
                <a:solidFill>
                  <a:srgbClr val="000000"/>
                </a:solidFill>
                <a:latin typeface="Corbel" panose="020B0503020204020204" pitchFamily="34" charset="0"/>
              </a:rPr>
              <a:t> ilaç olmasıdır. </a:t>
            </a:r>
          </a:p>
          <a:p>
            <a:pPr eaLnBrk="1" hangingPunct="1">
              <a:buFont typeface="Wingdings" panose="05000000000000000000" pitchFamily="2" charset="2"/>
              <a:buChar char="q"/>
              <a:defRPr/>
            </a:pPr>
            <a:r>
              <a:rPr lang="tr-TR" altLang="tr-TR" sz="1600" dirty="0">
                <a:solidFill>
                  <a:srgbClr val="000000"/>
                </a:solidFill>
                <a:latin typeface="Corbel" panose="020B0503020204020204" pitchFamily="34" charset="0"/>
              </a:rPr>
              <a:t>Tedaviye ağızdan günde 3 kez 100 -200 mg ilaç vermek suretiyle başlanır. </a:t>
            </a:r>
          </a:p>
          <a:p>
            <a:pPr eaLnBrk="1" hangingPunct="1">
              <a:buFont typeface="Wingdings" panose="05000000000000000000" pitchFamily="2" charset="2"/>
              <a:buChar char="q"/>
              <a:defRPr/>
            </a:pPr>
            <a:endParaRPr lang="tr-TR" altLang="tr-TR" sz="1600" dirty="0">
              <a:solidFill>
                <a:srgbClr val="000000"/>
              </a:solidFill>
              <a:latin typeface="Corbel" panose="020B0503020204020204" pitchFamily="34" charset="0"/>
            </a:endParaRPr>
          </a:p>
          <a:p>
            <a:pPr eaLnBrk="1" hangingPunct="1">
              <a:buFont typeface="Wingdings" panose="05000000000000000000" pitchFamily="2" charset="2"/>
              <a:buChar char="q"/>
              <a:defRPr/>
            </a:pPr>
            <a:endParaRPr lang="tr-TR" altLang="tr-TR" sz="1600" dirty="0">
              <a:solidFill>
                <a:srgbClr val="000000"/>
              </a:solidFill>
              <a:latin typeface="Corbel" panose="020B0503020204020204" pitchFamily="34" charset="0"/>
            </a:endParaRPr>
          </a:p>
          <a:p>
            <a:pPr eaLnBrk="1" hangingPunct="1">
              <a:buFont typeface="Wingdings" panose="05000000000000000000" pitchFamily="2" charset="2"/>
              <a:buChar char="q"/>
              <a:defRPr/>
            </a:pPr>
            <a:endParaRPr lang="tr-TR" altLang="tr-TR" sz="1600" dirty="0">
              <a:solidFill>
                <a:srgbClr val="000000"/>
              </a:solidFill>
              <a:latin typeface="Corbel" panose="020B0503020204020204" pitchFamily="34" charset="0"/>
            </a:endParaRPr>
          </a:p>
          <a:p>
            <a:pPr eaLnBrk="1" hangingPunct="1">
              <a:buFont typeface="Wingdings" panose="05000000000000000000" pitchFamily="2" charset="2"/>
              <a:buChar char="q"/>
              <a:defRPr/>
            </a:pPr>
            <a:endParaRPr lang="tr-TR" altLang="tr-TR" sz="1600" dirty="0">
              <a:solidFill>
                <a:srgbClr val="000000"/>
              </a:solidFill>
              <a:latin typeface="Corbel" panose="020B0503020204020204" pitchFamily="34" charset="0"/>
            </a:endParaRPr>
          </a:p>
          <a:p>
            <a:pPr eaLnBrk="1" hangingPunct="1">
              <a:buFont typeface="Wingdings" panose="05000000000000000000" pitchFamily="2" charset="2"/>
              <a:buChar char="q"/>
              <a:defRPr/>
            </a:pPr>
            <a:endParaRPr lang="tr-TR" altLang="tr-TR" sz="1600" dirty="0">
              <a:solidFill>
                <a:srgbClr val="000000"/>
              </a:solidFill>
              <a:latin typeface="Corbel" panose="020B0503020204020204" pitchFamily="34" charset="0"/>
            </a:endParaRPr>
          </a:p>
          <a:p>
            <a:pPr eaLnBrk="1" hangingPunct="1">
              <a:buFont typeface="Wingdings" panose="05000000000000000000" pitchFamily="2" charset="2"/>
              <a:buChar char="q"/>
              <a:defRPr/>
            </a:pPr>
            <a:endParaRPr lang="tr-TR" altLang="tr-TR" sz="1600" dirty="0">
              <a:solidFill>
                <a:srgbClr val="000000"/>
              </a:solidFill>
              <a:latin typeface="Corbel" panose="020B0503020204020204" pitchFamily="34" charset="0"/>
            </a:endParaRPr>
          </a:p>
          <a:p>
            <a:pPr eaLnBrk="1" hangingPunct="1">
              <a:buFont typeface="Wingdings" panose="05000000000000000000" pitchFamily="2" charset="2"/>
              <a:buChar char="q"/>
              <a:defRPr/>
            </a:pPr>
            <a:endParaRPr lang="tr-TR" altLang="tr-TR" sz="1600" dirty="0">
              <a:solidFill>
                <a:srgbClr val="000000"/>
              </a:solidFill>
              <a:latin typeface="Corbel" panose="020B0503020204020204" pitchFamily="34" charset="0"/>
            </a:endParaRPr>
          </a:p>
          <a:p>
            <a:pPr eaLnBrk="1" hangingPunct="1">
              <a:buFont typeface="Wingdings" panose="05000000000000000000" pitchFamily="2" charset="2"/>
              <a:buChar char="q"/>
              <a:defRPr/>
            </a:pPr>
            <a:endParaRPr lang="tr-TR" altLang="tr-TR" sz="1600" dirty="0">
              <a:solidFill>
                <a:srgbClr val="000000"/>
              </a:solidFill>
              <a:latin typeface="Corbel" panose="020B0503020204020204" pitchFamily="34" charset="0"/>
            </a:endParaRPr>
          </a:p>
          <a:p>
            <a:pPr eaLnBrk="1" hangingPunct="1">
              <a:buFont typeface="Wingdings" panose="05000000000000000000" pitchFamily="2" charset="2"/>
              <a:buChar char="q"/>
              <a:defRPr/>
            </a:pPr>
            <a:endParaRPr lang="tr-TR" altLang="tr-TR" sz="1600" dirty="0">
              <a:solidFill>
                <a:srgbClr val="000000"/>
              </a:solidFill>
              <a:latin typeface="Corbel" panose="020B0503020204020204" pitchFamily="34" charset="0"/>
            </a:endParaRPr>
          </a:p>
          <a:p>
            <a:pPr eaLnBrk="1" hangingPunct="1">
              <a:buFont typeface="Wingdings" panose="05000000000000000000" pitchFamily="2" charset="2"/>
              <a:buChar char="q"/>
              <a:defRPr/>
            </a:pPr>
            <a:endParaRPr lang="tr-TR" altLang="tr-TR" sz="1600" dirty="0">
              <a:solidFill>
                <a:srgbClr val="000000"/>
              </a:solidFill>
              <a:latin typeface="Corbel" panose="020B0503020204020204" pitchFamily="34" charset="0"/>
            </a:endParaRPr>
          </a:p>
          <a:p>
            <a:pPr eaLnBrk="1" hangingPunct="1">
              <a:buFont typeface="Wingdings" panose="05000000000000000000" pitchFamily="2" charset="2"/>
              <a:buChar char="q"/>
              <a:defRPr/>
            </a:pPr>
            <a:endParaRPr lang="tr-TR" altLang="tr-TR" sz="1600" dirty="0">
              <a:solidFill>
                <a:srgbClr val="000000"/>
              </a:solidFill>
              <a:latin typeface="Corbel" panose="020B0503020204020204" pitchFamily="34" charset="0"/>
            </a:endParaRPr>
          </a:p>
          <a:p>
            <a:pPr eaLnBrk="1" hangingPunct="1">
              <a:buFont typeface="Wingdings" panose="05000000000000000000" pitchFamily="2" charset="2"/>
              <a:buChar char="q"/>
              <a:defRPr/>
            </a:pPr>
            <a:endParaRPr lang="tr-TR" altLang="tr-TR" sz="1600" dirty="0">
              <a:solidFill>
                <a:srgbClr val="000000"/>
              </a:solidFill>
              <a:latin typeface="Corbel" panose="020B0503020204020204" pitchFamily="34" charset="0"/>
            </a:endParaRPr>
          </a:p>
          <a:p>
            <a:pPr eaLnBrk="1" hangingPunct="1">
              <a:buFont typeface="Wingdings" panose="05000000000000000000" pitchFamily="2" charset="2"/>
              <a:buChar char="q"/>
              <a:defRPr/>
            </a:pPr>
            <a:endParaRPr lang="tr-TR" altLang="tr-TR" sz="1600" dirty="0">
              <a:solidFill>
                <a:srgbClr val="000000"/>
              </a:solidFill>
              <a:latin typeface="Corbel" panose="020B0503020204020204" pitchFamily="34" charset="0"/>
            </a:endParaRPr>
          </a:p>
          <a:p>
            <a:pPr eaLnBrk="1" hangingPunct="1">
              <a:buFont typeface="Wingdings" panose="05000000000000000000" pitchFamily="2" charset="2"/>
              <a:buChar char="q"/>
              <a:defRPr/>
            </a:pPr>
            <a:endParaRPr lang="tr-TR" altLang="tr-TR" sz="1600" dirty="0">
              <a:solidFill>
                <a:srgbClr val="000000"/>
              </a:solidFill>
              <a:latin typeface="Corbel" panose="020B0503020204020204" pitchFamily="34" charset="0"/>
            </a:endParaRPr>
          </a:p>
          <a:p>
            <a:pPr eaLnBrk="1" hangingPunct="1">
              <a:buFont typeface="Wingdings" panose="05000000000000000000" pitchFamily="2" charset="2"/>
              <a:buChar char="q"/>
              <a:defRPr/>
            </a:pPr>
            <a:endParaRPr lang="tr-TR" altLang="tr-TR" sz="1600" dirty="0">
              <a:solidFill>
                <a:srgbClr val="000000"/>
              </a:solidFill>
              <a:latin typeface="Corbel" panose="020B0503020204020204" pitchFamily="34" charset="0"/>
            </a:endParaRPr>
          </a:p>
          <a:p>
            <a:pPr eaLnBrk="1" hangingPunct="1">
              <a:buFont typeface="Wingdings" panose="05000000000000000000" pitchFamily="2" charset="2"/>
              <a:buChar char="q"/>
              <a:defRPr/>
            </a:pPr>
            <a:endParaRPr lang="en-US" altLang="tr-TR" sz="1600" dirty="0">
              <a:solidFill>
                <a:srgbClr val="000000"/>
              </a:solidFill>
              <a:latin typeface="Corbel" panose="020B0503020204020204" pitchFamily="34" charset="0"/>
            </a:endParaRPr>
          </a:p>
          <a:p>
            <a:pPr eaLnBrk="1" hangingPunct="1">
              <a:buFont typeface="Wingdings" panose="05000000000000000000" pitchFamily="2" charset="2"/>
              <a:buChar char="q"/>
              <a:defRPr/>
            </a:pPr>
            <a:endParaRPr lang="tr-TR" altLang="tr-TR" sz="1600" dirty="0">
              <a:solidFill>
                <a:srgbClr val="000000"/>
              </a:solidFill>
              <a:latin typeface="Corbel" panose="020B0503020204020204" pitchFamily="34" charset="0"/>
            </a:endParaRPr>
          </a:p>
          <a:p>
            <a:pPr eaLnBrk="1" hangingPunct="1">
              <a:buFont typeface="Wingdings" panose="05000000000000000000" pitchFamily="2" charset="2"/>
              <a:buChar char="q"/>
              <a:defRPr/>
            </a:pPr>
            <a:r>
              <a:rPr lang="en-US" altLang="tr-TR" sz="1600" dirty="0">
                <a:solidFill>
                  <a:srgbClr val="0070C0"/>
                </a:solidFill>
                <a:latin typeface="Corbel" panose="020B0503020204020204" pitchFamily="34" charset="0"/>
              </a:rPr>
              <a:t>It has been shown that the use of nicotinic acid in patients with hypercholesterolemia usually reduces cholesterol levels by 15-30%. </a:t>
            </a:r>
          </a:p>
          <a:p>
            <a:pPr eaLnBrk="1" hangingPunct="1">
              <a:buFont typeface="Wingdings" panose="05000000000000000000" pitchFamily="2" charset="2"/>
              <a:buChar char="q"/>
              <a:defRPr/>
            </a:pPr>
            <a:r>
              <a:rPr lang="en-US" altLang="tr-TR" sz="1600" dirty="0">
                <a:solidFill>
                  <a:srgbClr val="0070C0"/>
                </a:solidFill>
                <a:latin typeface="Corbel" panose="020B0503020204020204" pitchFamily="34" charset="0"/>
              </a:rPr>
              <a:t>One advantage of nicotinic acid is that it is a broad-spectrum </a:t>
            </a:r>
            <a:r>
              <a:rPr lang="en-US" altLang="tr-TR" sz="1600" dirty="0" err="1">
                <a:solidFill>
                  <a:srgbClr val="0070C0"/>
                </a:solidFill>
                <a:latin typeface="Corbel" panose="020B0503020204020204" pitchFamily="34" charset="0"/>
              </a:rPr>
              <a:t>antihyperlipidemic</a:t>
            </a:r>
            <a:r>
              <a:rPr lang="en-US" altLang="tr-TR" sz="1600" dirty="0">
                <a:solidFill>
                  <a:srgbClr val="0070C0"/>
                </a:solidFill>
                <a:latin typeface="Corbel" panose="020B0503020204020204" pitchFamily="34" charset="0"/>
              </a:rPr>
              <a:t> drug. </a:t>
            </a:r>
          </a:p>
          <a:p>
            <a:pPr eaLnBrk="1" hangingPunct="1">
              <a:buFont typeface="Wingdings" panose="05000000000000000000" pitchFamily="2" charset="2"/>
              <a:buChar char="q"/>
              <a:defRPr/>
            </a:pPr>
            <a:r>
              <a:rPr lang="en-US" altLang="tr-TR" sz="1600" dirty="0">
                <a:solidFill>
                  <a:srgbClr val="0070C0"/>
                </a:solidFill>
                <a:latin typeface="Corbel" panose="020B0503020204020204" pitchFamily="34" charset="0"/>
              </a:rPr>
              <a:t>Treatment is started by oral administration of 100 -200 mg 3 times daily.</a:t>
            </a:r>
          </a:p>
        </p:txBody>
      </p:sp>
      <p:pic>
        <p:nvPicPr>
          <p:cNvPr id="123907" name="Picture 4" descr="Niacin, an old drug with a new twist - Journal of Lipid Resear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5413" y="1595438"/>
            <a:ext cx="4691062" cy="32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0363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idx="1"/>
          </p:nvPr>
        </p:nvSpPr>
        <p:spPr>
          <a:xfrm>
            <a:off x="1774826" y="115889"/>
            <a:ext cx="7675563" cy="1512887"/>
          </a:xfrm>
        </p:spPr>
        <p:txBody>
          <a:bodyPr/>
          <a:lstStyle/>
          <a:p>
            <a:pPr eaLnBrk="1" hangingPunct="1">
              <a:lnSpc>
                <a:spcPct val="80000"/>
              </a:lnSpc>
            </a:pPr>
            <a:r>
              <a:rPr lang="tr-TR" altLang="tr-TR" sz="1400"/>
              <a:t>Nikotinik asidin en önemli sakıncası belirtilen yüksek dozlarda yan tesirlerinin fazlalığıdır. </a:t>
            </a:r>
          </a:p>
          <a:p>
            <a:pPr eaLnBrk="1" hangingPunct="1">
              <a:lnSpc>
                <a:spcPct val="80000"/>
              </a:lnSpc>
            </a:pPr>
            <a:r>
              <a:rPr lang="tr-TR" altLang="tr-TR" sz="1400"/>
              <a:t>Yüz ve boyunda belirgin derecede olmak üzere vazodilatasyona bağlı kızarma kaşıntı ve bazen de ürtiker oluşmasına neden olur. </a:t>
            </a:r>
          </a:p>
          <a:p>
            <a:pPr eaLnBrk="1" hangingPunct="1">
              <a:lnSpc>
                <a:spcPct val="80000"/>
              </a:lnSpc>
            </a:pPr>
            <a:r>
              <a:rPr lang="tr-TR" altLang="tr-TR" sz="1400"/>
              <a:t>Peptik ülserlilerde ülserin aktivasyonuna neden olur. </a:t>
            </a:r>
          </a:p>
          <a:p>
            <a:pPr eaLnBrk="1" hangingPunct="1">
              <a:lnSpc>
                <a:spcPct val="80000"/>
              </a:lnSpc>
            </a:pPr>
            <a:r>
              <a:rPr lang="tr-TR" altLang="tr-TR" sz="1400"/>
              <a:t>Seyrek olarak hepatit ve kolestatik tipte sarılık yapabilir. Kç. Hastalığı olanlarda kontrindikedir. </a:t>
            </a:r>
          </a:p>
          <a:p>
            <a:pPr eaLnBrk="1" hangingPunct="1">
              <a:lnSpc>
                <a:spcPct val="80000"/>
              </a:lnSpc>
            </a:pPr>
            <a:endParaRPr lang="tr-TR" altLang="tr-TR" sz="1400"/>
          </a:p>
          <a:p>
            <a:pPr eaLnBrk="1" hangingPunct="1">
              <a:lnSpc>
                <a:spcPct val="80000"/>
              </a:lnSpc>
            </a:pPr>
            <a:endParaRPr lang="en-US" altLang="tr-TR" sz="1400"/>
          </a:p>
        </p:txBody>
      </p:sp>
      <p:sp>
        <p:nvSpPr>
          <p:cNvPr id="124931" name="Rectangle 4"/>
          <p:cNvSpPr>
            <a:spLocks noChangeArrowheads="1"/>
          </p:cNvSpPr>
          <p:nvPr/>
        </p:nvSpPr>
        <p:spPr bwMode="auto">
          <a:xfrm flipH="1">
            <a:off x="2098676" y="5181600"/>
            <a:ext cx="8569325" cy="960438"/>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tr-TR" altLang="tr-TR" sz="1600">
                <a:solidFill>
                  <a:srgbClr val="0070C0"/>
                </a:solidFill>
                <a:latin typeface="inherit"/>
                <a:cs typeface="Arial" panose="020B0604020202020204" pitchFamily="34" charset="0"/>
              </a:rPr>
              <a:t>The most important drawback of nicotinic acid is the excess of side effects at the indicated high doses. Significant flushing of the face and neck due to vasodilation causes itching and sometimes urticaria. It causes the activation of ulcer in peptic ulcers. It can rarely cause hepatitis and cholestatic jaundice. K</a:t>
            </a:r>
            <a:r>
              <a:rPr lang="tr-TR" altLang="tr-TR" sz="1600">
                <a:solidFill>
                  <a:srgbClr val="0070C0"/>
                </a:solidFill>
                <a:latin typeface="Times New Roman" panose="02020603050405020304" pitchFamily="18" charset="0"/>
                <a:cs typeface="Arial" panose="020B0604020202020204" pitchFamily="34" charset="0"/>
              </a:rPr>
              <a:t>ç</a:t>
            </a:r>
            <a:r>
              <a:rPr lang="tr-TR" altLang="tr-TR" sz="1600">
                <a:solidFill>
                  <a:srgbClr val="0070C0"/>
                </a:solidFill>
                <a:latin typeface="inherit"/>
                <a:cs typeface="Arial" panose="020B0604020202020204" pitchFamily="34" charset="0"/>
              </a:rPr>
              <a:t>. Contraindicated in patients with disease.</a:t>
            </a:r>
            <a:endParaRPr lang="tr-TR" altLang="tr-TR" sz="1600">
              <a:solidFill>
                <a:srgbClr val="0070C0"/>
              </a:solidFill>
              <a:latin typeface="Times New Roman" panose="02020603050405020304" pitchFamily="18" charset="0"/>
            </a:endParaRPr>
          </a:p>
        </p:txBody>
      </p:sp>
      <p:pic>
        <p:nvPicPr>
          <p:cNvPr id="124932" name="Picture 5" descr="Amazon.com: NutriCology Niacin - Vitamin B3, Nicotinic Acid - 90 Vegetarian  Capsules : Health &amp;amp; Househol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0864" y="2024063"/>
            <a:ext cx="1647825"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3" name="AutoShape 11" descr="Flushing in face, neck, and upper chest with sharp margins. | Download  Scientific Diagram"/>
          <p:cNvSpPr>
            <a:spLocks noChangeAspect="1" noChangeArrowheads="1"/>
          </p:cNvSpPr>
          <p:nvPr/>
        </p:nvSpPr>
        <p:spPr bwMode="auto">
          <a:xfrm>
            <a:off x="1668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tr-TR" altLang="tr-TR"/>
          </a:p>
        </p:txBody>
      </p:sp>
      <p:pic>
        <p:nvPicPr>
          <p:cNvPr id="124934" name="Picture 13" descr="Flushing | DermNet N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313" y="2465389"/>
            <a:ext cx="24574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5" name="Picture 15" descr="Cholestasis - Liver and Gallbladder Disorders - MSD Manual Consumer Vers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5501" y="2535238"/>
            <a:ext cx="3186113" cy="178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40132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009775" y="549275"/>
            <a:ext cx="8331200" cy="56324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tr-TR" altLang="tr-TR" dirty="0" err="1">
                <a:solidFill>
                  <a:srgbClr val="FF0000"/>
                </a:solidFill>
              </a:rPr>
              <a:t>Lipoprotein</a:t>
            </a:r>
            <a:r>
              <a:rPr lang="tr-TR" altLang="tr-TR" dirty="0">
                <a:solidFill>
                  <a:srgbClr val="FF0000"/>
                </a:solidFill>
              </a:rPr>
              <a:t> Katabolizmasını artıran ilaçlar</a:t>
            </a:r>
            <a:endParaRPr lang="en-US" altLang="tr-TR" dirty="0">
              <a:solidFill>
                <a:srgbClr val="FF0000"/>
              </a:solidFill>
            </a:endParaRPr>
          </a:p>
          <a:p>
            <a:pPr>
              <a:defRPr/>
            </a:pPr>
            <a:endParaRPr lang="en-US" altLang="tr-TR" dirty="0"/>
          </a:p>
          <a:p>
            <a:pPr>
              <a:defRPr/>
            </a:pPr>
            <a:r>
              <a:rPr lang="tr-TR" altLang="tr-TR" dirty="0"/>
              <a:t>Safra asidi bağlayan reçineler</a:t>
            </a:r>
            <a:endParaRPr lang="en-US" altLang="tr-TR" dirty="0"/>
          </a:p>
          <a:p>
            <a:pPr>
              <a:defRPr/>
            </a:pPr>
            <a:endParaRPr lang="tr-TR" altLang="tr-TR" dirty="0"/>
          </a:p>
          <a:p>
            <a:pPr>
              <a:defRPr/>
            </a:pPr>
            <a:r>
              <a:rPr lang="tr-TR" altLang="tr-TR" dirty="0"/>
              <a:t>KOLESTİRAMİN ve KOLESTİPOL</a:t>
            </a:r>
            <a:endParaRPr lang="en-US" altLang="tr-TR" dirty="0"/>
          </a:p>
          <a:p>
            <a:pPr>
              <a:defRPr/>
            </a:pPr>
            <a:endParaRPr lang="en-US" altLang="tr-TR" dirty="0"/>
          </a:p>
          <a:p>
            <a:pPr>
              <a:defRPr/>
            </a:pPr>
            <a:endParaRPr lang="en-US" altLang="tr-TR" dirty="0"/>
          </a:p>
          <a:p>
            <a:pPr>
              <a:defRPr/>
            </a:pPr>
            <a:endParaRPr lang="en-US" altLang="tr-TR" dirty="0"/>
          </a:p>
          <a:p>
            <a:pPr>
              <a:defRPr/>
            </a:pPr>
            <a:endParaRPr lang="en-US" altLang="tr-TR" dirty="0"/>
          </a:p>
          <a:p>
            <a:pPr>
              <a:defRPr/>
            </a:pPr>
            <a:endParaRPr lang="en-US" altLang="tr-TR" dirty="0"/>
          </a:p>
          <a:p>
            <a:pPr>
              <a:defRPr/>
            </a:pPr>
            <a:endParaRPr lang="en-US" altLang="tr-TR" dirty="0"/>
          </a:p>
          <a:p>
            <a:pPr>
              <a:defRPr/>
            </a:pPr>
            <a:endParaRPr lang="en-US" altLang="tr-TR" dirty="0"/>
          </a:p>
          <a:p>
            <a:pPr>
              <a:defRPr/>
            </a:pPr>
            <a:endParaRPr lang="en-US" altLang="tr-TR" dirty="0"/>
          </a:p>
          <a:p>
            <a:pPr>
              <a:defRPr/>
            </a:pPr>
            <a:endParaRPr lang="en-US" altLang="tr-TR" dirty="0"/>
          </a:p>
          <a:p>
            <a:pPr>
              <a:defRPr/>
            </a:pPr>
            <a:endParaRPr lang="en-US" altLang="tr-TR" dirty="0"/>
          </a:p>
          <a:p>
            <a:pPr>
              <a:defRPr/>
            </a:pPr>
            <a:endParaRPr lang="en-US" altLang="tr-TR" dirty="0"/>
          </a:p>
          <a:p>
            <a:pPr>
              <a:defRPr/>
            </a:pPr>
            <a:endParaRPr lang="tr-TR" altLang="tr-TR" dirty="0"/>
          </a:p>
          <a:p>
            <a:pPr>
              <a:defRPr/>
            </a:pPr>
            <a:endParaRPr lang="tr-TR" altLang="tr-TR" dirty="0"/>
          </a:p>
          <a:p>
            <a:pPr>
              <a:defRPr/>
            </a:pPr>
            <a:r>
              <a:rPr lang="tr-TR" dirty="0" err="1"/>
              <a:t>Drugs</a:t>
            </a:r>
            <a:r>
              <a:rPr lang="tr-TR" dirty="0"/>
              <a:t> </a:t>
            </a:r>
            <a:r>
              <a:rPr lang="tr-TR" dirty="0" err="1"/>
              <a:t>that</a:t>
            </a:r>
            <a:r>
              <a:rPr lang="tr-TR" dirty="0"/>
              <a:t> </a:t>
            </a:r>
            <a:r>
              <a:rPr lang="tr-TR" dirty="0" err="1"/>
              <a:t>increase</a:t>
            </a:r>
            <a:r>
              <a:rPr lang="tr-TR" dirty="0"/>
              <a:t> </a:t>
            </a:r>
            <a:r>
              <a:rPr lang="tr-TR" dirty="0" err="1"/>
              <a:t>lipoprotein</a:t>
            </a:r>
            <a:r>
              <a:rPr lang="tr-TR" dirty="0"/>
              <a:t> </a:t>
            </a:r>
            <a:r>
              <a:rPr lang="tr-TR" dirty="0" err="1"/>
              <a:t>catabolism</a:t>
            </a:r>
            <a:r>
              <a:rPr lang="tr-TR" dirty="0"/>
              <a:t> </a:t>
            </a:r>
            <a:endParaRPr lang="en-US" dirty="0"/>
          </a:p>
          <a:p>
            <a:pPr>
              <a:defRPr/>
            </a:pPr>
            <a:r>
              <a:rPr lang="tr-TR" dirty="0"/>
              <a:t>Bile </a:t>
            </a:r>
            <a:r>
              <a:rPr lang="tr-TR" dirty="0" err="1"/>
              <a:t>acid</a:t>
            </a:r>
            <a:r>
              <a:rPr lang="tr-TR" dirty="0"/>
              <a:t> </a:t>
            </a:r>
            <a:r>
              <a:rPr lang="tr-TR" dirty="0" err="1"/>
              <a:t>binding</a:t>
            </a:r>
            <a:r>
              <a:rPr lang="tr-TR" dirty="0"/>
              <a:t> </a:t>
            </a:r>
            <a:r>
              <a:rPr lang="tr-TR" dirty="0" err="1"/>
              <a:t>resins</a:t>
            </a:r>
            <a:r>
              <a:rPr lang="tr-TR" dirty="0"/>
              <a:t> CHOLESTIRAMINE </a:t>
            </a:r>
            <a:r>
              <a:rPr lang="tr-TR" dirty="0" err="1"/>
              <a:t>and</a:t>
            </a:r>
            <a:r>
              <a:rPr lang="tr-TR" dirty="0"/>
              <a:t> CHOLESTYPOL</a:t>
            </a:r>
            <a:endParaRPr lang="en-US" altLang="tr-TR" dirty="0"/>
          </a:p>
        </p:txBody>
      </p:sp>
      <p:pic>
        <p:nvPicPr>
          <p:cNvPr id="125955" name="Picture 5" descr="Image result for KOLESTÄ°RAMÄ°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4939" y="879475"/>
            <a:ext cx="2473325"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6" name="Picture 7" descr="Image result for COLESTÄ°P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1939" y="2855914"/>
            <a:ext cx="2459037"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7" name="Picture 6" descr="Structural formula and mechanism of lowering plasma cholesterol by bile...  | Download Scientific 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25" y="2293939"/>
            <a:ext cx="4927600"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13733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https://image2.slideserve.com/4284523/kolestiramin-colestron-ve-kolestipol-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013" y="836613"/>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3151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703388" y="279400"/>
            <a:ext cx="8856662" cy="6554788"/>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tr-TR" altLang="tr-TR" sz="1400">
                <a:solidFill>
                  <a:srgbClr val="000000"/>
                </a:solidFill>
                <a:latin typeface="Corbel" panose="020B0503020204020204" pitchFamily="34" charset="0"/>
              </a:rPr>
              <a:t>Bunlar mide–barsak kanalından absorbe </a:t>
            </a:r>
            <a:r>
              <a:rPr lang="tr-TR" altLang="tr-TR" sz="1400">
                <a:solidFill>
                  <a:srgbClr val="FF0000"/>
                </a:solidFill>
                <a:latin typeface="Corbel" panose="020B0503020204020204" pitchFamily="34" charset="0"/>
              </a:rPr>
              <a:t>edilmeyen yüksek molekül ağırlıklı sentetik değiştirici reçinelerdir</a:t>
            </a:r>
            <a:r>
              <a:rPr lang="tr-TR" altLang="tr-TR" sz="1400">
                <a:solidFill>
                  <a:srgbClr val="000000"/>
                </a:solidFill>
                <a:latin typeface="Corbel" panose="020B0503020204020204" pitchFamily="34" charset="0"/>
              </a:rPr>
              <a:t>. </a:t>
            </a:r>
            <a:endParaRPr lang="en-US" altLang="tr-TR" sz="1400">
              <a:solidFill>
                <a:srgbClr val="000000"/>
              </a:solidFill>
              <a:latin typeface="Corbel" panose="020B0503020204020204" pitchFamily="34" charset="0"/>
            </a:endParaRPr>
          </a:p>
          <a:p>
            <a:pPr eaLnBrk="1" hangingPunct="1">
              <a:defRPr/>
            </a:pPr>
            <a:endParaRPr lang="tr-TR" altLang="tr-TR" sz="1400">
              <a:solidFill>
                <a:srgbClr val="000000"/>
              </a:solidFill>
              <a:latin typeface="Corbel" panose="020B0503020204020204" pitchFamily="34" charset="0"/>
            </a:endParaRPr>
          </a:p>
          <a:p>
            <a:pPr eaLnBrk="1" hangingPunct="1">
              <a:defRPr/>
            </a:pPr>
            <a:r>
              <a:rPr lang="tr-TR" altLang="tr-TR" sz="1400">
                <a:solidFill>
                  <a:srgbClr val="000000"/>
                </a:solidFill>
                <a:latin typeface="Corbel" panose="020B0503020204020204" pitchFamily="34" charset="0"/>
              </a:rPr>
              <a:t>Başlıca etkileri, </a:t>
            </a:r>
            <a:r>
              <a:rPr lang="en-US" altLang="tr-TR" sz="1400">
                <a:solidFill>
                  <a:srgbClr val="000000"/>
                </a:solidFill>
                <a:latin typeface="Corbel" panose="020B0503020204020204" pitchFamily="34" charset="0"/>
              </a:rPr>
              <a:t>L</a:t>
            </a:r>
            <a:r>
              <a:rPr lang="tr-TR" altLang="tr-TR" sz="1400">
                <a:solidFill>
                  <a:srgbClr val="000000"/>
                </a:solidFill>
                <a:latin typeface="Corbel" panose="020B0503020204020204" pitchFamily="34" charset="0"/>
              </a:rPr>
              <a:t>DL üzerinedir.</a:t>
            </a:r>
            <a:endParaRPr lang="en-US" altLang="tr-TR" sz="1400">
              <a:solidFill>
                <a:srgbClr val="000000"/>
              </a:solidFill>
              <a:latin typeface="Corbel" panose="020B0503020204020204" pitchFamily="34" charset="0"/>
            </a:endParaRPr>
          </a:p>
          <a:p>
            <a:pPr eaLnBrk="1" hangingPunct="1">
              <a:defRPr/>
            </a:pPr>
            <a:endParaRPr lang="en-US" altLang="tr-TR" sz="1400">
              <a:solidFill>
                <a:srgbClr val="000000"/>
              </a:solidFill>
              <a:latin typeface="Corbel" panose="020B0503020204020204" pitchFamily="34" charset="0"/>
            </a:endParaRPr>
          </a:p>
          <a:p>
            <a:pPr eaLnBrk="1" hangingPunct="1">
              <a:defRPr/>
            </a:pPr>
            <a:r>
              <a:rPr lang="tr-TR" altLang="tr-TR" sz="1400">
                <a:solidFill>
                  <a:srgbClr val="000000"/>
                </a:solidFill>
                <a:latin typeface="Corbel" panose="020B0503020204020204" pitchFamily="34" charset="0"/>
              </a:rPr>
              <a:t> Tip II hiperlipidemili hastalarda </a:t>
            </a:r>
            <a:r>
              <a:rPr lang="en-US" altLang="tr-TR" sz="1400">
                <a:solidFill>
                  <a:srgbClr val="000000"/>
                </a:solidFill>
                <a:latin typeface="Corbel" panose="020B0503020204020204" pitchFamily="34" charset="0"/>
              </a:rPr>
              <a:t>L</a:t>
            </a:r>
            <a:r>
              <a:rPr lang="tr-TR" altLang="tr-TR" sz="1400">
                <a:solidFill>
                  <a:srgbClr val="000000"/>
                </a:solidFill>
                <a:latin typeface="Corbel" panose="020B0503020204020204" pitchFamily="34" charset="0"/>
              </a:rPr>
              <a:t>DL düzeyinde ve buna paralel olan plazma kolesterol düzeyinde % 20- 30 kadar bir düşme oluşturdukları saptanmıştır. </a:t>
            </a:r>
          </a:p>
          <a:p>
            <a:pPr eaLnBrk="1" hangingPunct="1">
              <a:defRPr/>
            </a:pPr>
            <a:endParaRPr lang="en-US" altLang="tr-TR" sz="1400">
              <a:solidFill>
                <a:srgbClr val="000000"/>
              </a:solidFill>
              <a:latin typeface="Corbel" panose="020B0503020204020204" pitchFamily="34" charset="0"/>
            </a:endParaRPr>
          </a:p>
          <a:p>
            <a:pPr eaLnBrk="1" hangingPunct="1">
              <a:defRPr/>
            </a:pPr>
            <a:endParaRPr lang="en-US" altLang="tr-TR" sz="1400">
              <a:solidFill>
                <a:srgbClr val="000000"/>
              </a:solidFill>
              <a:latin typeface="Corbel" panose="020B0503020204020204" pitchFamily="34" charset="0"/>
            </a:endParaRPr>
          </a:p>
          <a:p>
            <a:pPr eaLnBrk="1" hangingPunct="1">
              <a:defRPr/>
            </a:pPr>
            <a:endParaRPr lang="en-US" altLang="tr-TR" sz="1400">
              <a:solidFill>
                <a:srgbClr val="000000"/>
              </a:solidFill>
              <a:latin typeface="Corbel" panose="020B0503020204020204" pitchFamily="34" charset="0"/>
            </a:endParaRPr>
          </a:p>
          <a:p>
            <a:pPr eaLnBrk="1" hangingPunct="1">
              <a:defRPr/>
            </a:pPr>
            <a:endParaRPr lang="en-US" altLang="tr-TR" sz="1400">
              <a:solidFill>
                <a:srgbClr val="000000"/>
              </a:solidFill>
              <a:latin typeface="Corbel" panose="020B0503020204020204" pitchFamily="34" charset="0"/>
            </a:endParaRPr>
          </a:p>
          <a:p>
            <a:pPr eaLnBrk="1" hangingPunct="1">
              <a:defRPr/>
            </a:pPr>
            <a:endParaRPr lang="en-US" altLang="tr-TR" sz="1400">
              <a:solidFill>
                <a:srgbClr val="000000"/>
              </a:solidFill>
              <a:latin typeface="Corbel" panose="020B0503020204020204" pitchFamily="34" charset="0"/>
            </a:endParaRPr>
          </a:p>
          <a:p>
            <a:pPr eaLnBrk="1" hangingPunct="1">
              <a:defRPr/>
            </a:pPr>
            <a:endParaRPr lang="en-US" altLang="tr-TR" sz="1400">
              <a:solidFill>
                <a:srgbClr val="000000"/>
              </a:solidFill>
              <a:latin typeface="Corbel" panose="020B0503020204020204" pitchFamily="34" charset="0"/>
            </a:endParaRPr>
          </a:p>
          <a:p>
            <a:pPr eaLnBrk="1" hangingPunct="1">
              <a:defRPr/>
            </a:pPr>
            <a:endParaRPr lang="en-US" altLang="tr-TR" sz="1400">
              <a:solidFill>
                <a:srgbClr val="000000"/>
              </a:solidFill>
              <a:latin typeface="Corbel" panose="020B0503020204020204" pitchFamily="34" charset="0"/>
            </a:endParaRPr>
          </a:p>
          <a:p>
            <a:pPr eaLnBrk="1" hangingPunct="1">
              <a:defRPr/>
            </a:pPr>
            <a:endParaRPr lang="en-US" altLang="tr-TR" sz="1400">
              <a:solidFill>
                <a:srgbClr val="000000"/>
              </a:solidFill>
              <a:latin typeface="Corbel" panose="020B0503020204020204" pitchFamily="34" charset="0"/>
            </a:endParaRPr>
          </a:p>
          <a:p>
            <a:pPr eaLnBrk="1" hangingPunct="1">
              <a:defRPr/>
            </a:pPr>
            <a:endParaRPr lang="en-US" altLang="tr-TR" sz="1400">
              <a:solidFill>
                <a:srgbClr val="000000"/>
              </a:solidFill>
              <a:latin typeface="Corbel" panose="020B0503020204020204" pitchFamily="34" charset="0"/>
            </a:endParaRPr>
          </a:p>
          <a:p>
            <a:pPr eaLnBrk="1" hangingPunct="1">
              <a:defRPr/>
            </a:pPr>
            <a:endParaRPr lang="en-US" altLang="tr-TR" sz="1400">
              <a:solidFill>
                <a:srgbClr val="000000"/>
              </a:solidFill>
              <a:latin typeface="Corbel" panose="020B0503020204020204" pitchFamily="34" charset="0"/>
            </a:endParaRPr>
          </a:p>
          <a:p>
            <a:pPr eaLnBrk="1" hangingPunct="1">
              <a:defRPr/>
            </a:pPr>
            <a:endParaRPr lang="en-US" altLang="tr-TR" sz="1400">
              <a:solidFill>
                <a:srgbClr val="000000"/>
              </a:solidFill>
              <a:latin typeface="Corbel" panose="020B0503020204020204" pitchFamily="34" charset="0"/>
            </a:endParaRPr>
          </a:p>
          <a:p>
            <a:pPr eaLnBrk="1" hangingPunct="1">
              <a:defRPr/>
            </a:pPr>
            <a:endParaRPr lang="en-US" altLang="tr-TR" sz="1400">
              <a:solidFill>
                <a:srgbClr val="000000"/>
              </a:solidFill>
              <a:latin typeface="Corbel" panose="020B0503020204020204" pitchFamily="34" charset="0"/>
            </a:endParaRPr>
          </a:p>
          <a:p>
            <a:pPr eaLnBrk="1" hangingPunct="1">
              <a:defRPr/>
            </a:pPr>
            <a:endParaRPr lang="en-US" altLang="tr-TR" sz="1400">
              <a:solidFill>
                <a:srgbClr val="000000"/>
              </a:solidFill>
              <a:latin typeface="Corbel" panose="020B0503020204020204" pitchFamily="34" charset="0"/>
            </a:endParaRPr>
          </a:p>
          <a:p>
            <a:pPr eaLnBrk="1" hangingPunct="1">
              <a:defRPr/>
            </a:pPr>
            <a:endParaRPr lang="tr-TR" altLang="tr-TR" sz="1400">
              <a:solidFill>
                <a:srgbClr val="000000"/>
              </a:solidFill>
              <a:latin typeface="Corbel" panose="020B0503020204020204" pitchFamily="34" charset="0"/>
            </a:endParaRPr>
          </a:p>
          <a:p>
            <a:pPr eaLnBrk="1" hangingPunct="1">
              <a:defRPr/>
            </a:pPr>
            <a:endParaRPr lang="en-US" altLang="tr-TR" sz="1400">
              <a:solidFill>
                <a:srgbClr val="0070C0"/>
              </a:solidFill>
              <a:latin typeface="Corbel" panose="020B0503020204020204" pitchFamily="34" charset="0"/>
            </a:endParaRPr>
          </a:p>
          <a:p>
            <a:pPr eaLnBrk="1" hangingPunct="1">
              <a:defRPr/>
            </a:pPr>
            <a:endParaRPr lang="en-US" altLang="tr-TR" sz="1400">
              <a:solidFill>
                <a:srgbClr val="0070C0"/>
              </a:solidFill>
              <a:latin typeface="Corbel" panose="020B0503020204020204" pitchFamily="34" charset="0"/>
            </a:endParaRPr>
          </a:p>
          <a:p>
            <a:pPr eaLnBrk="1" hangingPunct="1">
              <a:defRPr/>
            </a:pPr>
            <a:endParaRPr lang="en-US" altLang="tr-TR" sz="1400">
              <a:solidFill>
                <a:srgbClr val="0070C0"/>
              </a:solidFill>
              <a:latin typeface="Corbel" panose="020B0503020204020204" pitchFamily="34" charset="0"/>
            </a:endParaRPr>
          </a:p>
          <a:p>
            <a:pPr eaLnBrk="1" hangingPunct="1">
              <a:defRPr/>
            </a:pPr>
            <a:endParaRPr lang="en-US" altLang="tr-TR" sz="1400">
              <a:solidFill>
                <a:srgbClr val="0070C0"/>
              </a:solidFill>
              <a:latin typeface="Corbel" panose="020B0503020204020204" pitchFamily="34" charset="0"/>
            </a:endParaRPr>
          </a:p>
          <a:p>
            <a:pPr eaLnBrk="1" hangingPunct="1">
              <a:defRPr/>
            </a:pPr>
            <a:endParaRPr lang="en-US" altLang="tr-TR" sz="1400">
              <a:solidFill>
                <a:srgbClr val="0070C0"/>
              </a:solidFill>
              <a:latin typeface="Corbel" panose="020B0503020204020204" pitchFamily="34" charset="0"/>
            </a:endParaRPr>
          </a:p>
          <a:p>
            <a:pPr eaLnBrk="1" hangingPunct="1">
              <a:defRPr/>
            </a:pPr>
            <a:r>
              <a:rPr lang="en-US" altLang="tr-TR" sz="1400">
                <a:solidFill>
                  <a:srgbClr val="0070C0"/>
                </a:solidFill>
                <a:latin typeface="Corbel" panose="020B0503020204020204" pitchFamily="34" charset="0"/>
              </a:rPr>
              <a:t>These are high molecular weight synthetic modifying resins that are not absorbed from the gastrointestinal tract. Its main effects are on DDL.</a:t>
            </a:r>
          </a:p>
          <a:p>
            <a:pPr eaLnBrk="1" hangingPunct="1">
              <a:defRPr/>
            </a:pPr>
            <a:endParaRPr lang="en-US" altLang="tr-TR" sz="1400">
              <a:solidFill>
                <a:srgbClr val="0070C0"/>
              </a:solidFill>
              <a:latin typeface="Corbel" panose="020B0503020204020204" pitchFamily="34" charset="0"/>
            </a:endParaRPr>
          </a:p>
          <a:p>
            <a:pPr eaLnBrk="1" hangingPunct="1">
              <a:defRPr/>
            </a:pPr>
            <a:r>
              <a:rPr lang="en-US" altLang="tr-TR" sz="1400">
                <a:solidFill>
                  <a:srgbClr val="0070C0"/>
                </a:solidFill>
                <a:latin typeface="Corbel" panose="020B0503020204020204" pitchFamily="34" charset="0"/>
              </a:rPr>
              <a:t> In patients with type II hyperlipidemia, it has been found that they cause a decrease of 20-30% in DDL and parallel plasma cholesterol levels.</a:t>
            </a:r>
            <a:endParaRPr lang="en-US" altLang="tr-TR" sz="1400">
              <a:solidFill>
                <a:srgbClr val="000000"/>
              </a:solidFill>
              <a:latin typeface="Corbel" panose="020B0503020204020204" pitchFamily="34" charset="0"/>
            </a:endParaRPr>
          </a:p>
        </p:txBody>
      </p:sp>
      <p:pic>
        <p:nvPicPr>
          <p:cNvPr id="128003" name="Picture 2" descr="Pharmacology of Bile Acid Sequestering Agents - BioPharma 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9" y="1773238"/>
            <a:ext cx="6696075"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95170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5" descr="Image result for Kolestiram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8" y="2713038"/>
            <a:ext cx="27241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7" name="Picture 7" descr="Image result for colestip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9651" y="2738438"/>
            <a:ext cx="32670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8" name="Rectangle 6"/>
          <p:cNvSpPr>
            <a:spLocks noChangeArrowheads="1"/>
          </p:cNvSpPr>
          <p:nvPr/>
        </p:nvSpPr>
        <p:spPr bwMode="auto">
          <a:xfrm flipH="1">
            <a:off x="1985963" y="5073651"/>
            <a:ext cx="8280400" cy="1590675"/>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tr-TR" altLang="tr-TR" sz="2100">
                <a:solidFill>
                  <a:srgbClr val="0070C0"/>
                </a:solidFill>
                <a:latin typeface="inherit"/>
                <a:cs typeface="Arial" panose="020B0604020202020204" pitchFamily="34" charset="0"/>
              </a:rPr>
              <a:t>Cholestyramine and cholestipol complex with bile acids and bind them so that they interrupt the enterohepatic conversion of bile acids and increase excretion in faeces. </a:t>
            </a:r>
            <a:endParaRPr lang="en-US" altLang="tr-TR" sz="2100">
              <a:solidFill>
                <a:srgbClr val="0070C0"/>
              </a:solidFill>
              <a:latin typeface="inherit"/>
              <a:cs typeface="Arial" panose="020B0604020202020204" pitchFamily="34" charset="0"/>
            </a:endParaRPr>
          </a:p>
          <a:p>
            <a:pPr eaLnBrk="1" hangingPunct="1"/>
            <a:r>
              <a:rPr lang="tr-TR" altLang="tr-TR" sz="2100">
                <a:solidFill>
                  <a:srgbClr val="0070C0"/>
                </a:solidFill>
                <a:latin typeface="inherit"/>
                <a:cs typeface="Arial" panose="020B0604020202020204" pitchFamily="34" charset="0"/>
              </a:rPr>
              <a:t>Accelerating the loss of bile acids causes a large proportion of cholesterol in the liver to be used in bile acid synthesis instead of DDL</a:t>
            </a:r>
            <a:endParaRPr lang="tr-TR" altLang="tr-TR" sz="2400">
              <a:solidFill>
                <a:srgbClr val="0070C0"/>
              </a:solidFill>
              <a:latin typeface="Times New Roman" panose="02020603050405020304" pitchFamily="18" charset="0"/>
            </a:endParaRPr>
          </a:p>
        </p:txBody>
      </p:sp>
      <p:sp>
        <p:nvSpPr>
          <p:cNvPr id="129029" name="Dikdörtgen 1"/>
          <p:cNvSpPr>
            <a:spLocks noChangeArrowheads="1"/>
          </p:cNvSpPr>
          <p:nvPr/>
        </p:nvSpPr>
        <p:spPr bwMode="auto">
          <a:xfrm>
            <a:off x="1920875" y="173039"/>
            <a:ext cx="83375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q"/>
            </a:pPr>
            <a:r>
              <a:rPr lang="tr-TR" altLang="tr-TR">
                <a:latin typeface="Times New Roman" panose="02020603050405020304" pitchFamily="18" charset="0"/>
              </a:rPr>
              <a:t>Kolestiramin ve kolestipol safra asidleri ile kompleks yaparak onları bağlarlar;böylece safra asidlerinin enterohepatik  dönüşümünü keserler ve feçeste itrahını arttırırlar. </a:t>
            </a:r>
            <a:endParaRPr lang="en-US" altLang="tr-TR">
              <a:latin typeface="Times New Roman" panose="02020603050405020304" pitchFamily="18" charset="0"/>
            </a:endParaRPr>
          </a:p>
          <a:p>
            <a:pPr eaLnBrk="1" hangingPunct="1">
              <a:buFont typeface="Wingdings" panose="05000000000000000000" pitchFamily="2" charset="2"/>
              <a:buChar char="q"/>
            </a:pPr>
            <a:endParaRPr lang="en-US" altLang="tr-TR">
              <a:latin typeface="Times New Roman" panose="02020603050405020304" pitchFamily="18" charset="0"/>
            </a:endParaRPr>
          </a:p>
          <a:p>
            <a:pPr eaLnBrk="1" hangingPunct="1">
              <a:buFont typeface="Wingdings" panose="05000000000000000000" pitchFamily="2" charset="2"/>
              <a:buChar char="q"/>
            </a:pPr>
            <a:r>
              <a:rPr lang="tr-TR" altLang="tr-TR">
                <a:latin typeface="Times New Roman" panose="02020603050405020304" pitchFamily="18" charset="0"/>
              </a:rPr>
              <a:t>Safra asidlerinin kaybının hızlandırılması karaciğerde kolesterolun büyük bir kısmının DDL yapılması yerine safra asidi sentezinde kullanılmasına neden olur</a:t>
            </a:r>
          </a:p>
        </p:txBody>
      </p:sp>
    </p:spTree>
    <p:extLst>
      <p:ext uri="{BB962C8B-B14F-4D97-AF65-F5344CB8AC3E}">
        <p14:creationId xmlns:p14="http://schemas.microsoft.com/office/powerpoint/2010/main" val="5071694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5" descr="Image result for Neomis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8176" y="260351"/>
            <a:ext cx="140652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1" name="Picture 9" descr="Image result for aspir yaÄÄ±"/>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3926" y="260351"/>
            <a:ext cx="1884363"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2" name="Picture 11" descr="Image result for balÄ±k yaÄÄ± konsantre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4289" y="2492375"/>
            <a:ext cx="1368425"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3" name="Picture 13" descr="Image result for psyll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7800" y="3916363"/>
            <a:ext cx="1416050"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4" name="Picture 17" descr="Image result for sarmÄ±sa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9864" y="5013326"/>
            <a:ext cx="2205037"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5" name="Dikdörtgen 2"/>
          <p:cNvSpPr>
            <a:spLocks noChangeArrowheads="1"/>
          </p:cNvSpPr>
          <p:nvPr/>
        </p:nvSpPr>
        <p:spPr bwMode="auto">
          <a:xfrm>
            <a:off x="1779589" y="117476"/>
            <a:ext cx="5133975"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tr-TR" altLang="tr-TR" sz="2400">
                <a:solidFill>
                  <a:srgbClr val="FF0000"/>
                </a:solidFill>
                <a:latin typeface="Times New Roman" panose="02020603050405020304" pitchFamily="18" charset="0"/>
              </a:rPr>
              <a:t>C. Diğer İlaçlar</a:t>
            </a:r>
            <a:endParaRPr lang="en-US" altLang="tr-TR" sz="2400">
              <a:solidFill>
                <a:srgbClr val="FF0000"/>
              </a:solidFill>
              <a:latin typeface="Times New Roman" panose="02020603050405020304" pitchFamily="18" charset="0"/>
            </a:endParaRPr>
          </a:p>
          <a:p>
            <a:pPr eaLnBrk="1" hangingPunct="1"/>
            <a:r>
              <a:rPr lang="tr-TR" altLang="tr-TR" sz="2400">
                <a:latin typeface="Times New Roman" panose="02020603050405020304" pitchFamily="18" charset="0"/>
              </a:rPr>
              <a:t>Neomisin, estrojenler, aspir yağı, balık yağı konsantratı, psyllium, sarmısak kolesterol düzeyini düşürürler.</a:t>
            </a:r>
          </a:p>
          <a:p>
            <a:pPr eaLnBrk="1" hangingPunct="1"/>
            <a:endParaRPr lang="tr-TR" altLang="tr-TR" sz="2400">
              <a:latin typeface="Times New Roman" panose="02020603050405020304" pitchFamily="18" charset="0"/>
            </a:endParaRPr>
          </a:p>
          <a:p>
            <a:pPr eaLnBrk="1" hangingPunct="1"/>
            <a:endParaRPr lang="en-US" altLang="tr-TR" sz="2400">
              <a:solidFill>
                <a:srgbClr val="0070C0"/>
              </a:solidFill>
              <a:latin typeface="Times New Roman" panose="02020603050405020304" pitchFamily="18" charset="0"/>
            </a:endParaRPr>
          </a:p>
          <a:p>
            <a:pPr eaLnBrk="1" hangingPunct="1"/>
            <a:endParaRPr lang="en-US" altLang="tr-TR" sz="2400">
              <a:solidFill>
                <a:srgbClr val="0070C0"/>
              </a:solidFill>
              <a:latin typeface="Times New Roman" panose="02020603050405020304" pitchFamily="18" charset="0"/>
            </a:endParaRPr>
          </a:p>
          <a:p>
            <a:pPr eaLnBrk="1" hangingPunct="1"/>
            <a:endParaRPr lang="en-US" altLang="tr-TR" sz="2400">
              <a:solidFill>
                <a:srgbClr val="0070C0"/>
              </a:solidFill>
              <a:latin typeface="Times New Roman" panose="02020603050405020304" pitchFamily="18" charset="0"/>
            </a:endParaRPr>
          </a:p>
          <a:p>
            <a:pPr eaLnBrk="1" hangingPunct="1"/>
            <a:endParaRPr lang="en-US" altLang="tr-TR" sz="2400">
              <a:solidFill>
                <a:srgbClr val="0070C0"/>
              </a:solidFill>
              <a:latin typeface="Times New Roman" panose="02020603050405020304" pitchFamily="18" charset="0"/>
            </a:endParaRPr>
          </a:p>
          <a:p>
            <a:pPr eaLnBrk="1" hangingPunct="1"/>
            <a:endParaRPr lang="en-US" altLang="tr-TR" sz="2400">
              <a:solidFill>
                <a:srgbClr val="0070C0"/>
              </a:solidFill>
              <a:latin typeface="Times New Roman" panose="02020603050405020304" pitchFamily="18" charset="0"/>
            </a:endParaRPr>
          </a:p>
          <a:p>
            <a:pPr eaLnBrk="1" hangingPunct="1"/>
            <a:endParaRPr lang="en-US" altLang="tr-TR" sz="2400">
              <a:solidFill>
                <a:srgbClr val="0070C0"/>
              </a:solidFill>
              <a:latin typeface="Times New Roman" panose="02020603050405020304" pitchFamily="18" charset="0"/>
            </a:endParaRPr>
          </a:p>
          <a:p>
            <a:pPr eaLnBrk="1" hangingPunct="1"/>
            <a:endParaRPr lang="en-US" altLang="tr-TR" sz="2400">
              <a:solidFill>
                <a:srgbClr val="0070C0"/>
              </a:solidFill>
              <a:latin typeface="Times New Roman" panose="02020603050405020304" pitchFamily="18" charset="0"/>
            </a:endParaRPr>
          </a:p>
          <a:p>
            <a:pPr eaLnBrk="1" hangingPunct="1"/>
            <a:endParaRPr lang="en-US" altLang="tr-TR" sz="2400">
              <a:solidFill>
                <a:srgbClr val="0070C0"/>
              </a:solidFill>
              <a:latin typeface="Times New Roman" panose="02020603050405020304" pitchFamily="18" charset="0"/>
            </a:endParaRPr>
          </a:p>
          <a:p>
            <a:pPr eaLnBrk="1" hangingPunct="1"/>
            <a:endParaRPr lang="en-US" altLang="tr-TR" sz="2400">
              <a:solidFill>
                <a:srgbClr val="0070C0"/>
              </a:solidFill>
              <a:latin typeface="Times New Roman" panose="02020603050405020304" pitchFamily="18" charset="0"/>
            </a:endParaRPr>
          </a:p>
          <a:p>
            <a:pPr eaLnBrk="1" hangingPunct="1"/>
            <a:r>
              <a:rPr lang="tr-TR" altLang="tr-TR" sz="2400">
                <a:solidFill>
                  <a:srgbClr val="0070C0"/>
                </a:solidFill>
                <a:latin typeface="Times New Roman" panose="02020603050405020304" pitchFamily="18" charset="0"/>
              </a:rPr>
              <a:t>C. Other Medicines </a:t>
            </a:r>
            <a:endParaRPr lang="en-US" altLang="tr-TR" sz="2400">
              <a:solidFill>
                <a:srgbClr val="0070C0"/>
              </a:solidFill>
              <a:latin typeface="Times New Roman" panose="02020603050405020304" pitchFamily="18" charset="0"/>
            </a:endParaRPr>
          </a:p>
          <a:p>
            <a:pPr eaLnBrk="1" hangingPunct="1"/>
            <a:r>
              <a:rPr lang="tr-TR" altLang="tr-TR" sz="2400">
                <a:solidFill>
                  <a:srgbClr val="0070C0"/>
                </a:solidFill>
                <a:latin typeface="Times New Roman" panose="02020603050405020304" pitchFamily="18" charset="0"/>
              </a:rPr>
              <a:t>Neomycin, estrogens, safflower oil, fish oil concentrate, psyllium, garlic lower cholesterol levels.</a:t>
            </a:r>
            <a:endParaRPr lang="en-US" altLang="tr-TR" sz="2400">
              <a:solidFill>
                <a:srgbClr val="0070C0"/>
              </a:solidFill>
              <a:latin typeface="Times New Roman" panose="02020603050405020304" pitchFamily="18" charset="0"/>
            </a:endParaRPr>
          </a:p>
        </p:txBody>
      </p:sp>
      <p:pic>
        <p:nvPicPr>
          <p:cNvPr id="130056" name="Picture 15" descr="Image result for psylliu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35188" y="1987551"/>
            <a:ext cx="2908300"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48009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
          <p:cNvSpPr>
            <a:spLocks noChangeArrowheads="1"/>
          </p:cNvSpPr>
          <p:nvPr/>
        </p:nvSpPr>
        <p:spPr bwMode="auto">
          <a:xfrm>
            <a:off x="1631950" y="5229225"/>
            <a:ext cx="88201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en-US" sz="1200">
                <a:solidFill>
                  <a:srgbClr val="0070C0"/>
                </a:solidFill>
                <a:latin typeface="Arial" panose="020B0604020202020204" pitchFamily="34" charset="0"/>
                <a:hlinkClick r:id="rId2" tooltip="Lecithin"/>
              </a:rPr>
              <a:t>Lecithin</a:t>
            </a:r>
            <a:r>
              <a:rPr lang="en-US" altLang="en-US" sz="1200">
                <a:solidFill>
                  <a:srgbClr val="0070C0"/>
                </a:solidFill>
                <a:latin typeface="Arial" panose="020B0604020202020204" pitchFamily="34" charset="0"/>
              </a:rPr>
              <a:t> has been shown to effectively decrease cholesterol concentration by 33%, lower LDL by 38% and increase HDL by 46%. </a:t>
            </a:r>
            <a:r>
              <a:rPr lang="en-US" altLang="en-US" sz="1200" baseline="30000">
                <a:solidFill>
                  <a:srgbClr val="0070C0"/>
                </a:solidFill>
                <a:latin typeface="Arial" panose="020B0604020202020204" pitchFamily="34" charset="0"/>
                <a:hlinkClick r:id="rId3"/>
              </a:rPr>
              <a:t>[3]</a:t>
            </a:r>
            <a:endParaRPr lang="en-US" altLang="en-US" sz="1200">
              <a:solidFill>
                <a:srgbClr val="0070C0"/>
              </a:solidFill>
              <a:latin typeface="Arial" panose="020B0604020202020204" pitchFamily="34" charset="0"/>
            </a:endParaRPr>
          </a:p>
          <a:p>
            <a:pPr eaLnBrk="1" hangingPunct="1">
              <a:buFont typeface="Arial" panose="020B0604020202020204" pitchFamily="34" charset="0"/>
              <a:buChar char="•"/>
            </a:pPr>
            <a:r>
              <a:rPr lang="en-US" altLang="en-US" sz="1200">
                <a:solidFill>
                  <a:srgbClr val="0070C0"/>
                </a:solidFill>
                <a:latin typeface="Arial" panose="020B0604020202020204" pitchFamily="34" charset="0"/>
                <a:hlinkClick r:id="rId4" tooltip="Bile acid sequestrant"/>
              </a:rPr>
              <a:t>Bile acid sequestrants</a:t>
            </a:r>
            <a:r>
              <a:rPr lang="en-US" altLang="en-US" sz="1200">
                <a:solidFill>
                  <a:srgbClr val="0070C0"/>
                </a:solidFill>
                <a:latin typeface="Arial" panose="020B0604020202020204" pitchFamily="34" charset="0"/>
              </a:rPr>
              <a:t> (resins, e.g. cholestyramine) are particularly effective for lowering LDL-C by sequestering the cholesterol-containing bile acids released into the intestine and preventing their reabsorption from the intestine. It decreases LDL by 15–30% and raises HDL by 3–5%, with little effect on triglycerides, but can cause a slight increase. Bile acid sequestrants may cause gastrointestinal problems and may also reduce the absorption of other drugs and vitamins from the gut.</a:t>
            </a:r>
          </a:p>
          <a:p>
            <a:pPr eaLnBrk="1" hangingPunct="1">
              <a:buFont typeface="Arial" panose="020B0604020202020204" pitchFamily="34" charset="0"/>
              <a:buChar char="•"/>
            </a:pPr>
            <a:r>
              <a:rPr lang="en-US" altLang="en-US" sz="1200">
                <a:solidFill>
                  <a:srgbClr val="0070C0"/>
                </a:solidFill>
                <a:latin typeface="Arial" panose="020B0604020202020204" pitchFamily="34" charset="0"/>
                <a:hlinkClick r:id="rId5" tooltip="Ezetimibe"/>
              </a:rPr>
              <a:t>Ezetimibe</a:t>
            </a:r>
            <a:r>
              <a:rPr lang="en-US" altLang="en-US" sz="1200">
                <a:solidFill>
                  <a:srgbClr val="0070C0"/>
                </a:solidFill>
                <a:latin typeface="Arial" panose="020B0604020202020204" pitchFamily="34" charset="0"/>
              </a:rPr>
              <a:t> is a selective inhibitor of dietary cholesterol absorption.</a:t>
            </a:r>
          </a:p>
        </p:txBody>
      </p:sp>
      <p:sp>
        <p:nvSpPr>
          <p:cNvPr id="131075" name="Rectangle 1"/>
          <p:cNvSpPr>
            <a:spLocks noChangeArrowheads="1"/>
          </p:cNvSpPr>
          <p:nvPr/>
        </p:nvSpPr>
        <p:spPr bwMode="auto">
          <a:xfrm>
            <a:off x="1703388" y="260351"/>
            <a:ext cx="8748712" cy="1636713"/>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171450" indent="-1714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en-US" sz="1200">
                <a:solidFill>
                  <a:srgbClr val="202124"/>
                </a:solidFill>
                <a:latin typeface="inherit"/>
              </a:rPr>
              <a:t>Lesitin'in kolesterol konsantrasyonunu %33 oranında azalttığı, LDL'yi %38 oranında d</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ş</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rd</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ğ</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 ve HDL'yi %46 oranında artırdığı g</a:t>
            </a:r>
            <a:r>
              <a:rPr lang="tr-TR" altLang="en-US" sz="1200">
                <a:solidFill>
                  <a:srgbClr val="202124"/>
                </a:solidFill>
                <a:latin typeface="Times New Roman" panose="02020603050405020304" pitchFamily="18" charset="0"/>
              </a:rPr>
              <a:t>ö</a:t>
            </a:r>
            <a:r>
              <a:rPr lang="tr-TR" altLang="en-US" sz="1200">
                <a:solidFill>
                  <a:srgbClr val="202124"/>
                </a:solidFill>
                <a:latin typeface="inherit"/>
              </a:rPr>
              <a:t>sterilmiştir. </a:t>
            </a:r>
          </a:p>
          <a:p>
            <a:pPr>
              <a:buFont typeface="Arial" panose="020B0604020202020204" pitchFamily="34" charset="0"/>
              <a:buChar char="•"/>
            </a:pPr>
            <a:r>
              <a:rPr lang="tr-TR" altLang="en-US" sz="1200">
                <a:solidFill>
                  <a:srgbClr val="202124"/>
                </a:solidFill>
                <a:latin typeface="inherit"/>
              </a:rPr>
              <a:t>Safra asidi sekestranları (re</a:t>
            </a:r>
            <a:r>
              <a:rPr lang="tr-TR" altLang="en-US" sz="1200">
                <a:solidFill>
                  <a:srgbClr val="202124"/>
                </a:solidFill>
                <a:latin typeface="Times New Roman" panose="02020603050405020304" pitchFamily="18" charset="0"/>
              </a:rPr>
              <a:t>ç</a:t>
            </a:r>
            <a:r>
              <a:rPr lang="tr-TR" altLang="en-US" sz="1200">
                <a:solidFill>
                  <a:srgbClr val="202124"/>
                </a:solidFill>
                <a:latin typeface="inherit"/>
              </a:rPr>
              <a:t>ineler, </a:t>
            </a:r>
            <a:r>
              <a:rPr lang="tr-TR" altLang="en-US" sz="1200">
                <a:solidFill>
                  <a:srgbClr val="202124"/>
                </a:solidFill>
                <a:latin typeface="Times New Roman" panose="02020603050405020304" pitchFamily="18" charset="0"/>
              </a:rPr>
              <a:t>ö</a:t>
            </a:r>
            <a:r>
              <a:rPr lang="tr-TR" altLang="en-US" sz="1200">
                <a:solidFill>
                  <a:srgbClr val="202124"/>
                </a:solidFill>
                <a:latin typeface="inherit"/>
              </a:rPr>
              <a:t>rn. kolestiramin), bağırsakta salınan kolesterol i</a:t>
            </a:r>
            <a:r>
              <a:rPr lang="tr-TR" altLang="en-US" sz="1200">
                <a:solidFill>
                  <a:srgbClr val="202124"/>
                </a:solidFill>
                <a:latin typeface="Times New Roman" panose="02020603050405020304" pitchFamily="18" charset="0"/>
              </a:rPr>
              <a:t>ç</a:t>
            </a:r>
            <a:r>
              <a:rPr lang="tr-TR" altLang="en-US" sz="1200">
                <a:solidFill>
                  <a:srgbClr val="202124"/>
                </a:solidFill>
                <a:latin typeface="inherit"/>
              </a:rPr>
              <a:t>eren safra asitlerini sekestre ederek ve bağırsaktan yeniden emilmelerini </a:t>
            </a:r>
            <a:r>
              <a:rPr lang="tr-TR" altLang="en-US" sz="1200">
                <a:solidFill>
                  <a:srgbClr val="202124"/>
                </a:solidFill>
                <a:latin typeface="Times New Roman" panose="02020603050405020304" pitchFamily="18" charset="0"/>
              </a:rPr>
              <a:t>ö</a:t>
            </a:r>
            <a:r>
              <a:rPr lang="tr-TR" altLang="en-US" sz="1200">
                <a:solidFill>
                  <a:srgbClr val="202124"/>
                </a:solidFill>
                <a:latin typeface="inherit"/>
              </a:rPr>
              <a:t>nleyerek LDL-C'yi d</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ş</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rmek i</a:t>
            </a:r>
            <a:r>
              <a:rPr lang="tr-TR" altLang="en-US" sz="1200">
                <a:solidFill>
                  <a:srgbClr val="202124"/>
                </a:solidFill>
                <a:latin typeface="Times New Roman" panose="02020603050405020304" pitchFamily="18" charset="0"/>
              </a:rPr>
              <a:t>ç</a:t>
            </a:r>
            <a:r>
              <a:rPr lang="tr-TR" altLang="en-US" sz="1200">
                <a:solidFill>
                  <a:srgbClr val="202124"/>
                </a:solidFill>
                <a:latin typeface="inherit"/>
              </a:rPr>
              <a:t>in </a:t>
            </a:r>
            <a:r>
              <a:rPr lang="tr-TR" altLang="en-US" sz="1200">
                <a:solidFill>
                  <a:srgbClr val="202124"/>
                </a:solidFill>
                <a:latin typeface="Times New Roman" panose="02020603050405020304" pitchFamily="18" charset="0"/>
              </a:rPr>
              <a:t>ö</a:t>
            </a:r>
            <a:r>
              <a:rPr lang="tr-TR" altLang="en-US" sz="1200">
                <a:solidFill>
                  <a:srgbClr val="202124"/>
                </a:solidFill>
                <a:latin typeface="inherit"/>
              </a:rPr>
              <a:t>zellikle etkilidir. </a:t>
            </a:r>
          </a:p>
          <a:p>
            <a:pPr>
              <a:buFont typeface="Arial" panose="020B0604020202020204" pitchFamily="34" charset="0"/>
              <a:buChar char="•"/>
            </a:pPr>
            <a:r>
              <a:rPr lang="tr-TR" altLang="en-US" sz="1200">
                <a:solidFill>
                  <a:srgbClr val="202124"/>
                </a:solidFill>
                <a:latin typeface="inherit"/>
              </a:rPr>
              <a:t>LDL'yi %15-30 oranında azaltır ve HDL'yi %3-5 oranında y</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kseltir, trigliseritler </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zerinde </a:t>
            </a:r>
            <a:r>
              <a:rPr lang="tr-TR" altLang="en-US" sz="1200">
                <a:solidFill>
                  <a:srgbClr val="202124"/>
                </a:solidFill>
                <a:latin typeface="Times New Roman" panose="02020603050405020304" pitchFamily="18" charset="0"/>
              </a:rPr>
              <a:t>ç</a:t>
            </a:r>
            <a:r>
              <a:rPr lang="tr-TR" altLang="en-US" sz="1200">
                <a:solidFill>
                  <a:srgbClr val="202124"/>
                </a:solidFill>
                <a:latin typeface="inherit"/>
              </a:rPr>
              <a:t>ok az etkisi vardır, ancak hafif bir artışa neden olabilir. </a:t>
            </a:r>
          </a:p>
          <a:p>
            <a:pPr>
              <a:buFont typeface="Arial" panose="020B0604020202020204" pitchFamily="34" charset="0"/>
              <a:buChar char="•"/>
            </a:pPr>
            <a:r>
              <a:rPr lang="tr-TR" altLang="en-US" sz="1200">
                <a:solidFill>
                  <a:srgbClr val="202124"/>
                </a:solidFill>
                <a:latin typeface="inherit"/>
              </a:rPr>
              <a:t>Safra asidi sekestranları gastrointestinal sorunlara neden olabilir ve ayrıca diğer ila</a:t>
            </a:r>
            <a:r>
              <a:rPr lang="tr-TR" altLang="en-US" sz="1200">
                <a:solidFill>
                  <a:srgbClr val="202124"/>
                </a:solidFill>
                <a:latin typeface="Times New Roman" panose="02020603050405020304" pitchFamily="18" charset="0"/>
              </a:rPr>
              <a:t>ç</a:t>
            </a:r>
            <a:r>
              <a:rPr lang="tr-TR" altLang="en-US" sz="1200">
                <a:solidFill>
                  <a:srgbClr val="202124"/>
                </a:solidFill>
                <a:latin typeface="inherit"/>
              </a:rPr>
              <a:t>ların ve vitaminlerin bağırsaktan emilimini azaltabilir. </a:t>
            </a:r>
          </a:p>
          <a:p>
            <a:pPr>
              <a:buFont typeface="Arial" panose="020B0604020202020204" pitchFamily="34" charset="0"/>
              <a:buChar char="•"/>
            </a:pPr>
            <a:r>
              <a:rPr lang="tr-TR" altLang="en-US" sz="1200">
                <a:solidFill>
                  <a:srgbClr val="202124"/>
                </a:solidFill>
                <a:latin typeface="inherit"/>
              </a:rPr>
              <a:t>Ezetimib, diyet kolesterol emiliminin se</a:t>
            </a:r>
            <a:r>
              <a:rPr lang="tr-TR" altLang="en-US" sz="1200">
                <a:solidFill>
                  <a:srgbClr val="202124"/>
                </a:solidFill>
                <a:latin typeface="Times New Roman" panose="02020603050405020304" pitchFamily="18" charset="0"/>
              </a:rPr>
              <a:t>ç</a:t>
            </a:r>
            <a:r>
              <a:rPr lang="tr-TR" altLang="en-US" sz="1200">
                <a:solidFill>
                  <a:srgbClr val="202124"/>
                </a:solidFill>
                <a:latin typeface="inherit"/>
              </a:rPr>
              <a:t>ici bir inhibit</a:t>
            </a:r>
            <a:r>
              <a:rPr lang="tr-TR" altLang="en-US" sz="1200">
                <a:solidFill>
                  <a:srgbClr val="202124"/>
                </a:solidFill>
                <a:latin typeface="Times New Roman" panose="02020603050405020304" pitchFamily="18" charset="0"/>
              </a:rPr>
              <a:t>ö</a:t>
            </a:r>
            <a:r>
              <a:rPr lang="tr-TR" altLang="en-US" sz="1200">
                <a:solidFill>
                  <a:srgbClr val="202124"/>
                </a:solidFill>
                <a:latin typeface="inherit"/>
              </a:rPr>
              <a:t>r</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d</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r.</a:t>
            </a:r>
            <a:r>
              <a:rPr lang="en-US" altLang="en-US" sz="1200">
                <a:latin typeface="Times New Roman" panose="02020603050405020304" pitchFamily="18" charset="0"/>
              </a:rPr>
              <a:t> </a:t>
            </a:r>
          </a:p>
        </p:txBody>
      </p:sp>
      <p:pic>
        <p:nvPicPr>
          <p:cNvPr id="131076" name="Picture 5" descr="Ezetimib - Tıpacı"/>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5550" y="2362200"/>
            <a:ext cx="2401888"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2691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Understanding Cholesterol « Vito&amp;#39;s jour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1557339"/>
            <a:ext cx="7499350" cy="3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0991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Dikdörtgen 1"/>
          <p:cNvSpPr>
            <a:spLocks noChangeArrowheads="1"/>
          </p:cNvSpPr>
          <p:nvPr/>
        </p:nvSpPr>
        <p:spPr bwMode="auto">
          <a:xfrm>
            <a:off x="1531939" y="4941888"/>
            <a:ext cx="882173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tr-TR" sz="1200" b="1">
                <a:solidFill>
                  <a:srgbClr val="202122"/>
                </a:solidFill>
                <a:latin typeface="Arial" panose="020B0604020202020204" pitchFamily="34" charset="0"/>
              </a:rPr>
              <a:t>Ezetimibe</a:t>
            </a:r>
            <a:r>
              <a:rPr lang="en-US" altLang="tr-TR" sz="1200">
                <a:solidFill>
                  <a:srgbClr val="202122"/>
                </a:solidFill>
                <a:latin typeface="Arial" panose="020B0604020202020204" pitchFamily="34" charset="0"/>
              </a:rPr>
              <a:t> is a medication used to treat </a:t>
            </a:r>
            <a:r>
              <a:rPr lang="en-US" altLang="tr-TR" sz="1200">
                <a:solidFill>
                  <a:srgbClr val="0645AD"/>
                </a:solidFill>
                <a:latin typeface="Arial" panose="020B0604020202020204" pitchFamily="34" charset="0"/>
                <a:hlinkClick r:id="rId2" tooltip="High blood cholesterol"/>
              </a:rPr>
              <a:t>high blood cholesterol</a:t>
            </a:r>
            <a:r>
              <a:rPr lang="en-US" altLang="tr-TR" sz="1200">
                <a:solidFill>
                  <a:srgbClr val="202122"/>
                </a:solidFill>
                <a:latin typeface="Arial" panose="020B0604020202020204" pitchFamily="34" charset="0"/>
              </a:rPr>
              <a:t> and certain other </a:t>
            </a:r>
            <a:r>
              <a:rPr lang="en-US" altLang="tr-TR" sz="1200">
                <a:solidFill>
                  <a:srgbClr val="0645AD"/>
                </a:solidFill>
                <a:latin typeface="Arial" panose="020B0604020202020204" pitchFamily="34" charset="0"/>
                <a:hlinkClick r:id="rId3" tooltip="Dyslipidemia"/>
              </a:rPr>
              <a:t>lipid abnormalities</a:t>
            </a:r>
            <a:r>
              <a:rPr lang="en-US" altLang="tr-TR" sz="1200">
                <a:solidFill>
                  <a:srgbClr val="202122"/>
                </a:solidFill>
                <a:latin typeface="Arial" panose="020B0604020202020204" pitchFamily="34" charset="0"/>
              </a:rPr>
              <a:t>.</a:t>
            </a:r>
            <a:r>
              <a:rPr lang="en-US" altLang="tr-TR" sz="1200" baseline="30000">
                <a:solidFill>
                  <a:srgbClr val="0645AD"/>
                </a:solidFill>
                <a:latin typeface="Arial" panose="020B0604020202020204" pitchFamily="34" charset="0"/>
                <a:hlinkClick r:id="rId4"/>
              </a:rPr>
              <a:t>[1]</a:t>
            </a:r>
            <a:r>
              <a:rPr lang="en-US" altLang="tr-TR" sz="1200">
                <a:solidFill>
                  <a:srgbClr val="202122"/>
                </a:solidFill>
                <a:latin typeface="Arial" panose="020B0604020202020204" pitchFamily="34" charset="0"/>
              </a:rPr>
              <a:t> Generally it is used together with dietary changes and a </a:t>
            </a:r>
            <a:r>
              <a:rPr lang="en-US" altLang="tr-TR" sz="1200">
                <a:solidFill>
                  <a:srgbClr val="0645AD"/>
                </a:solidFill>
                <a:latin typeface="Arial" panose="020B0604020202020204" pitchFamily="34" charset="0"/>
                <a:hlinkClick r:id="rId5" tooltip="Statin"/>
              </a:rPr>
              <a:t>statin</a:t>
            </a:r>
            <a:r>
              <a:rPr lang="en-US" altLang="tr-TR" sz="1200">
                <a:solidFill>
                  <a:srgbClr val="202122"/>
                </a:solidFill>
                <a:latin typeface="Arial" panose="020B0604020202020204" pitchFamily="34" charset="0"/>
              </a:rPr>
              <a:t>.</a:t>
            </a:r>
            <a:r>
              <a:rPr lang="en-US" altLang="tr-TR" sz="1200" baseline="30000">
                <a:solidFill>
                  <a:srgbClr val="0645AD"/>
                </a:solidFill>
                <a:latin typeface="Arial" panose="020B0604020202020204" pitchFamily="34" charset="0"/>
                <a:hlinkClick r:id="rId6"/>
              </a:rPr>
              <a:t>[2]</a:t>
            </a:r>
            <a:r>
              <a:rPr lang="en-US" altLang="tr-TR" sz="1200">
                <a:solidFill>
                  <a:srgbClr val="202122"/>
                </a:solidFill>
                <a:latin typeface="Arial" panose="020B0604020202020204" pitchFamily="34" charset="0"/>
              </a:rPr>
              <a:t> Alone, it is less preferred than a statin.</a:t>
            </a:r>
            <a:r>
              <a:rPr lang="en-US" altLang="tr-TR" sz="1200" baseline="30000">
                <a:solidFill>
                  <a:srgbClr val="0645AD"/>
                </a:solidFill>
                <a:latin typeface="Arial" panose="020B0604020202020204" pitchFamily="34" charset="0"/>
                <a:hlinkClick r:id="rId4"/>
              </a:rPr>
              <a:t>[1]</a:t>
            </a:r>
            <a:r>
              <a:rPr lang="en-US" altLang="tr-TR" sz="1200">
                <a:solidFill>
                  <a:srgbClr val="202122"/>
                </a:solidFill>
                <a:latin typeface="Arial" panose="020B0604020202020204" pitchFamily="34" charset="0"/>
              </a:rPr>
              <a:t> It is taken orally.</a:t>
            </a:r>
            <a:r>
              <a:rPr lang="en-US" altLang="tr-TR" sz="1200" baseline="30000">
                <a:solidFill>
                  <a:srgbClr val="0645AD"/>
                </a:solidFill>
                <a:latin typeface="Arial" panose="020B0604020202020204" pitchFamily="34" charset="0"/>
                <a:hlinkClick r:id="rId4"/>
              </a:rPr>
              <a:t>[1]</a:t>
            </a:r>
            <a:r>
              <a:rPr lang="en-US" altLang="tr-TR" sz="1200">
                <a:solidFill>
                  <a:srgbClr val="202122"/>
                </a:solidFill>
                <a:latin typeface="Arial" panose="020B0604020202020204" pitchFamily="34" charset="0"/>
              </a:rPr>
              <a:t> It is also available in the fixed combinations </a:t>
            </a:r>
            <a:r>
              <a:rPr lang="en-US" altLang="tr-TR" sz="1200">
                <a:solidFill>
                  <a:srgbClr val="0645AD"/>
                </a:solidFill>
                <a:latin typeface="Arial" panose="020B0604020202020204" pitchFamily="34" charset="0"/>
                <a:hlinkClick r:id="rId7" tooltip="Ezetimibe/simvastatin"/>
              </a:rPr>
              <a:t>ezetimibe/simvastatin</a:t>
            </a:r>
            <a:r>
              <a:rPr lang="en-US" altLang="tr-TR" sz="1200">
                <a:solidFill>
                  <a:srgbClr val="202122"/>
                </a:solidFill>
                <a:latin typeface="Arial" panose="020B0604020202020204" pitchFamily="34" charset="0"/>
              </a:rPr>
              <a:t>, </a:t>
            </a:r>
            <a:r>
              <a:rPr lang="en-US" altLang="tr-TR" sz="1200">
                <a:solidFill>
                  <a:srgbClr val="0645AD"/>
                </a:solidFill>
                <a:latin typeface="Arial" panose="020B0604020202020204" pitchFamily="34" charset="0"/>
                <a:hlinkClick r:id="rId8" tooltip="Ezetimibe/atorvastatin"/>
              </a:rPr>
              <a:t>ezetimibe/atorvastatin</a:t>
            </a:r>
            <a:r>
              <a:rPr lang="en-US" altLang="tr-TR" sz="1200">
                <a:solidFill>
                  <a:srgbClr val="202122"/>
                </a:solidFill>
                <a:latin typeface="Arial" panose="020B0604020202020204" pitchFamily="34" charset="0"/>
              </a:rPr>
              <a:t>, and </a:t>
            </a:r>
            <a:r>
              <a:rPr lang="en-US" altLang="tr-TR" sz="1200">
                <a:solidFill>
                  <a:srgbClr val="0645AD"/>
                </a:solidFill>
                <a:latin typeface="Arial" panose="020B0604020202020204" pitchFamily="34" charset="0"/>
                <a:hlinkClick r:id="rId9" tooltip="Ezetimibe/rosuvastatin"/>
              </a:rPr>
              <a:t>ezetimibe/rosuvastatin</a:t>
            </a:r>
            <a:r>
              <a:rPr lang="en-US" altLang="tr-TR" sz="1200">
                <a:solidFill>
                  <a:srgbClr val="202122"/>
                </a:solidFill>
                <a:latin typeface="Arial" panose="020B0604020202020204" pitchFamily="34" charset="0"/>
              </a:rPr>
              <a:t>.</a:t>
            </a:r>
            <a:r>
              <a:rPr lang="en-US" altLang="tr-TR" sz="1200" baseline="30000">
                <a:solidFill>
                  <a:srgbClr val="0645AD"/>
                </a:solidFill>
                <a:latin typeface="Arial" panose="020B0604020202020204" pitchFamily="34" charset="0"/>
                <a:hlinkClick r:id="rId4"/>
              </a:rPr>
              <a:t>[1]</a:t>
            </a:r>
            <a:endParaRPr lang="en-US" altLang="tr-TR" sz="1200">
              <a:solidFill>
                <a:srgbClr val="202122"/>
              </a:solidFill>
              <a:latin typeface="Arial" panose="020B0604020202020204" pitchFamily="34" charset="0"/>
            </a:endParaRPr>
          </a:p>
          <a:p>
            <a:r>
              <a:rPr lang="en-US" altLang="tr-TR" sz="1200">
                <a:solidFill>
                  <a:srgbClr val="202122"/>
                </a:solidFill>
                <a:latin typeface="Arial" panose="020B0604020202020204" pitchFamily="34" charset="0"/>
              </a:rPr>
              <a:t>The most commonly reported adverse events include </a:t>
            </a:r>
            <a:r>
              <a:rPr lang="en-US" altLang="tr-TR" sz="1200">
                <a:solidFill>
                  <a:srgbClr val="0645AD"/>
                </a:solidFill>
                <a:latin typeface="Arial" panose="020B0604020202020204" pitchFamily="34" charset="0"/>
                <a:hlinkClick r:id="rId10" tooltip="Upper respiratory tract infections"/>
              </a:rPr>
              <a:t>upper respiratory tract infections</a:t>
            </a:r>
            <a:r>
              <a:rPr lang="en-US" altLang="tr-TR" sz="1200">
                <a:solidFill>
                  <a:srgbClr val="202122"/>
                </a:solidFill>
                <a:latin typeface="Arial" panose="020B0604020202020204" pitchFamily="34" charset="0"/>
              </a:rPr>
              <a:t>, joint pain, diarrhea, and tiredness.</a:t>
            </a:r>
            <a:r>
              <a:rPr lang="en-US" altLang="tr-TR" sz="1200" baseline="30000">
                <a:solidFill>
                  <a:srgbClr val="0645AD"/>
                </a:solidFill>
                <a:latin typeface="Arial" panose="020B0604020202020204" pitchFamily="34" charset="0"/>
                <a:hlinkClick r:id="rId4"/>
              </a:rPr>
              <a:t>[1]</a:t>
            </a:r>
            <a:r>
              <a:rPr lang="en-US" altLang="tr-TR" sz="1200">
                <a:solidFill>
                  <a:srgbClr val="202122"/>
                </a:solidFill>
                <a:latin typeface="Arial" panose="020B0604020202020204" pitchFamily="34" charset="0"/>
              </a:rPr>
              <a:t> Serious side effects may include </a:t>
            </a:r>
            <a:r>
              <a:rPr lang="en-US" altLang="tr-TR" sz="1200">
                <a:solidFill>
                  <a:srgbClr val="0645AD"/>
                </a:solidFill>
                <a:latin typeface="Arial" panose="020B0604020202020204" pitchFamily="34" charset="0"/>
                <a:hlinkClick r:id="rId11" tooltip="Anaphylaxis"/>
              </a:rPr>
              <a:t>anaphylaxis</a:t>
            </a:r>
            <a:r>
              <a:rPr lang="en-US" altLang="tr-TR" sz="1200">
                <a:solidFill>
                  <a:srgbClr val="202122"/>
                </a:solidFill>
                <a:latin typeface="Arial" panose="020B0604020202020204" pitchFamily="34" charset="0"/>
              </a:rPr>
              <a:t>, </a:t>
            </a:r>
            <a:r>
              <a:rPr lang="en-US" altLang="tr-TR" sz="1200">
                <a:solidFill>
                  <a:srgbClr val="0645AD"/>
                </a:solidFill>
                <a:latin typeface="Arial" panose="020B0604020202020204" pitchFamily="34" charset="0"/>
                <a:hlinkClick r:id="rId12" tooltip="Liver problems"/>
              </a:rPr>
              <a:t>liver problems</a:t>
            </a:r>
            <a:r>
              <a:rPr lang="en-US" altLang="tr-TR" sz="1200">
                <a:solidFill>
                  <a:srgbClr val="202122"/>
                </a:solidFill>
                <a:latin typeface="Arial" panose="020B0604020202020204" pitchFamily="34" charset="0"/>
              </a:rPr>
              <a:t>, depression, and muscle breakdown.</a:t>
            </a:r>
            <a:r>
              <a:rPr lang="en-US" altLang="tr-TR" sz="1200" baseline="30000">
                <a:solidFill>
                  <a:srgbClr val="0645AD"/>
                </a:solidFill>
                <a:latin typeface="Arial" panose="020B0604020202020204" pitchFamily="34" charset="0"/>
                <a:hlinkClick r:id="rId4"/>
              </a:rPr>
              <a:t>[1]</a:t>
            </a:r>
            <a:r>
              <a:rPr lang="en-US" altLang="tr-TR" sz="1200" baseline="30000">
                <a:solidFill>
                  <a:srgbClr val="0645AD"/>
                </a:solidFill>
                <a:latin typeface="Arial" panose="020B0604020202020204" pitchFamily="34" charset="0"/>
                <a:hlinkClick r:id="rId6"/>
              </a:rPr>
              <a:t>[2]</a:t>
            </a:r>
            <a:r>
              <a:rPr lang="en-US" altLang="tr-TR" sz="1200">
                <a:solidFill>
                  <a:srgbClr val="202122"/>
                </a:solidFill>
                <a:latin typeface="Arial" panose="020B0604020202020204" pitchFamily="34" charset="0"/>
              </a:rPr>
              <a:t> Use in </a:t>
            </a:r>
            <a:r>
              <a:rPr lang="en-US" altLang="tr-TR" sz="1200">
                <a:solidFill>
                  <a:srgbClr val="0645AD"/>
                </a:solidFill>
                <a:latin typeface="Arial" panose="020B0604020202020204" pitchFamily="34" charset="0"/>
                <a:hlinkClick r:id="rId13" tooltip="Pregnancy"/>
              </a:rPr>
              <a:t>pregnancy</a:t>
            </a:r>
            <a:r>
              <a:rPr lang="en-US" altLang="tr-TR" sz="1200">
                <a:solidFill>
                  <a:srgbClr val="202122"/>
                </a:solidFill>
                <a:latin typeface="Arial" panose="020B0604020202020204" pitchFamily="34" charset="0"/>
              </a:rPr>
              <a:t> and </a:t>
            </a:r>
            <a:r>
              <a:rPr lang="en-US" altLang="tr-TR" sz="1200">
                <a:solidFill>
                  <a:srgbClr val="0645AD"/>
                </a:solidFill>
                <a:latin typeface="Arial" panose="020B0604020202020204" pitchFamily="34" charset="0"/>
                <a:hlinkClick r:id="rId14" tooltip="Breastfeeding"/>
              </a:rPr>
              <a:t>breastfeeding</a:t>
            </a:r>
            <a:r>
              <a:rPr lang="en-US" altLang="tr-TR" sz="1200">
                <a:solidFill>
                  <a:srgbClr val="202122"/>
                </a:solidFill>
                <a:latin typeface="Arial" panose="020B0604020202020204" pitchFamily="34" charset="0"/>
              </a:rPr>
              <a:t> is of unclear safety.</a:t>
            </a:r>
            <a:r>
              <a:rPr lang="en-US" altLang="tr-TR" sz="1200" baseline="30000">
                <a:solidFill>
                  <a:srgbClr val="0645AD"/>
                </a:solidFill>
                <a:latin typeface="Arial" panose="020B0604020202020204" pitchFamily="34" charset="0"/>
                <a:hlinkClick r:id="rId15"/>
              </a:rPr>
              <a:t>[3]</a:t>
            </a:r>
            <a:r>
              <a:rPr lang="en-US" altLang="tr-TR" sz="1200">
                <a:solidFill>
                  <a:srgbClr val="202122"/>
                </a:solidFill>
                <a:latin typeface="Arial" panose="020B0604020202020204" pitchFamily="34" charset="0"/>
              </a:rPr>
              <a:t> Ezetimibe works by </a:t>
            </a:r>
            <a:r>
              <a:rPr lang="en-US" altLang="tr-TR" sz="1200">
                <a:solidFill>
                  <a:srgbClr val="0645AD"/>
                </a:solidFill>
                <a:latin typeface="Arial" panose="020B0604020202020204" pitchFamily="34" charset="0"/>
                <a:hlinkClick r:id="rId16" tooltip="Cholesterol absorption inhibitor"/>
              </a:rPr>
              <a:t>decreasing cholesterol absorption</a:t>
            </a:r>
            <a:r>
              <a:rPr lang="en-US" altLang="tr-TR" sz="1200">
                <a:solidFill>
                  <a:srgbClr val="202122"/>
                </a:solidFill>
                <a:latin typeface="Arial" panose="020B0604020202020204" pitchFamily="34" charset="0"/>
              </a:rPr>
              <a:t> in the </a:t>
            </a:r>
            <a:r>
              <a:rPr lang="en-US" altLang="tr-TR" sz="1200">
                <a:solidFill>
                  <a:srgbClr val="0645AD"/>
                </a:solidFill>
                <a:latin typeface="Arial" panose="020B0604020202020204" pitchFamily="34" charset="0"/>
                <a:hlinkClick r:id="rId17" tooltip="Intestine"/>
              </a:rPr>
              <a:t>intestines</a:t>
            </a:r>
            <a:r>
              <a:rPr lang="en-US" altLang="tr-TR" sz="1200">
                <a:solidFill>
                  <a:srgbClr val="202122"/>
                </a:solidFill>
                <a:latin typeface="Arial" panose="020B0604020202020204" pitchFamily="34" charset="0"/>
              </a:rPr>
              <a:t>.</a:t>
            </a:r>
            <a:r>
              <a:rPr lang="en-US" altLang="tr-TR" sz="1200" baseline="30000">
                <a:solidFill>
                  <a:srgbClr val="0645AD"/>
                </a:solidFill>
                <a:latin typeface="Arial" panose="020B0604020202020204" pitchFamily="34" charset="0"/>
                <a:hlinkClick r:id="rId6"/>
              </a:rPr>
              <a:t>[2]</a:t>
            </a:r>
            <a:endParaRPr lang="en-US" altLang="tr-TR" sz="1200">
              <a:solidFill>
                <a:srgbClr val="202122"/>
              </a:solidFill>
              <a:latin typeface="Arial" panose="020B0604020202020204" pitchFamily="34" charset="0"/>
            </a:endParaRPr>
          </a:p>
          <a:p>
            <a:r>
              <a:rPr lang="en-US" altLang="tr-TR" sz="1200">
                <a:solidFill>
                  <a:srgbClr val="202122"/>
                </a:solidFill>
                <a:latin typeface="Arial" panose="020B0604020202020204" pitchFamily="34" charset="0"/>
              </a:rPr>
              <a:t>Ezetimibe was approved for medical use in the United States in 2002.</a:t>
            </a:r>
            <a:r>
              <a:rPr lang="en-US" altLang="tr-TR" sz="1200" baseline="30000">
                <a:solidFill>
                  <a:srgbClr val="0645AD"/>
                </a:solidFill>
                <a:latin typeface="Arial" panose="020B0604020202020204" pitchFamily="34" charset="0"/>
                <a:hlinkClick r:id="rId4"/>
              </a:rPr>
              <a:t>[1]</a:t>
            </a:r>
            <a:r>
              <a:rPr lang="en-US" altLang="tr-TR" sz="1200">
                <a:solidFill>
                  <a:srgbClr val="202122"/>
                </a:solidFill>
                <a:latin typeface="Arial" panose="020B0604020202020204" pitchFamily="34" charset="0"/>
              </a:rPr>
              <a:t> It is available as a </a:t>
            </a:r>
            <a:r>
              <a:rPr lang="en-US" altLang="tr-TR" sz="1200">
                <a:solidFill>
                  <a:srgbClr val="0645AD"/>
                </a:solidFill>
                <a:latin typeface="Arial" panose="020B0604020202020204" pitchFamily="34" charset="0"/>
                <a:hlinkClick r:id="rId18" tooltip="Generic medication"/>
              </a:rPr>
              <a:t>generic medication</a:t>
            </a:r>
            <a:r>
              <a:rPr lang="en-US" altLang="tr-TR" sz="1200">
                <a:solidFill>
                  <a:srgbClr val="202122"/>
                </a:solidFill>
                <a:latin typeface="Arial" panose="020B0604020202020204" pitchFamily="34" charset="0"/>
              </a:rPr>
              <a:t>.</a:t>
            </a:r>
            <a:r>
              <a:rPr lang="en-US" altLang="tr-TR" sz="1200" baseline="30000">
                <a:solidFill>
                  <a:srgbClr val="0645AD"/>
                </a:solidFill>
                <a:latin typeface="Arial" panose="020B0604020202020204" pitchFamily="34" charset="0"/>
                <a:hlinkClick r:id="rId6"/>
              </a:rPr>
              <a:t>[2]</a:t>
            </a:r>
            <a:r>
              <a:rPr lang="en-US" altLang="tr-TR" sz="1200">
                <a:solidFill>
                  <a:srgbClr val="202122"/>
                </a:solidFill>
                <a:latin typeface="Arial" panose="020B0604020202020204" pitchFamily="34" charset="0"/>
              </a:rPr>
              <a:t> In 2019, it was the 108th most commonly prescribed medication in the United States, with more than 6 million prescriptions.</a:t>
            </a:r>
            <a:r>
              <a:rPr lang="en-US" altLang="tr-TR" sz="1200" baseline="30000">
                <a:solidFill>
                  <a:srgbClr val="0645AD"/>
                </a:solidFill>
                <a:latin typeface="Arial" panose="020B0604020202020204" pitchFamily="34" charset="0"/>
                <a:hlinkClick r:id="rId19"/>
              </a:rPr>
              <a:t>[4]</a:t>
            </a:r>
            <a:r>
              <a:rPr lang="en-US" altLang="tr-TR" sz="1200" baseline="30000">
                <a:solidFill>
                  <a:srgbClr val="0645AD"/>
                </a:solidFill>
                <a:latin typeface="Arial" panose="020B0604020202020204" pitchFamily="34" charset="0"/>
                <a:hlinkClick r:id="rId20"/>
              </a:rPr>
              <a:t>[5]</a:t>
            </a:r>
            <a:endParaRPr lang="en-US" altLang="tr-TR" sz="1200">
              <a:solidFill>
                <a:srgbClr val="202122"/>
              </a:solidFill>
              <a:latin typeface="Arial" panose="020B0604020202020204" pitchFamily="34" charset="0"/>
            </a:endParaRPr>
          </a:p>
        </p:txBody>
      </p:sp>
      <p:sp>
        <p:nvSpPr>
          <p:cNvPr id="132099" name="Rectangle 1"/>
          <p:cNvSpPr>
            <a:spLocks noChangeArrowheads="1"/>
          </p:cNvSpPr>
          <p:nvPr/>
        </p:nvSpPr>
        <p:spPr bwMode="auto">
          <a:xfrm>
            <a:off x="1833564" y="80963"/>
            <a:ext cx="8218487" cy="363696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tr-TR" sz="1400">
                <a:solidFill>
                  <a:srgbClr val="202124"/>
                </a:solidFill>
                <a:latin typeface="inherit"/>
              </a:rPr>
              <a:t>Ezetimib, y</a:t>
            </a:r>
            <a:r>
              <a:rPr lang="tr-TR" altLang="tr-TR" sz="1400">
                <a:solidFill>
                  <a:srgbClr val="202124"/>
                </a:solidFill>
              </a:rPr>
              <a:t>ü</a:t>
            </a:r>
            <a:r>
              <a:rPr lang="tr-TR" altLang="tr-TR" sz="1400">
                <a:solidFill>
                  <a:srgbClr val="202124"/>
                </a:solidFill>
                <a:latin typeface="inherit"/>
              </a:rPr>
              <a:t>ksek kan kolesterol</a:t>
            </a:r>
            <a:r>
              <a:rPr lang="tr-TR" altLang="tr-TR" sz="1400">
                <a:solidFill>
                  <a:srgbClr val="202124"/>
                </a:solidFill>
              </a:rPr>
              <a:t>ü</a:t>
            </a:r>
            <a:r>
              <a:rPr lang="tr-TR" altLang="tr-TR" sz="1400">
                <a:solidFill>
                  <a:srgbClr val="202124"/>
                </a:solidFill>
                <a:latin typeface="inherit"/>
              </a:rPr>
              <a:t>n</a:t>
            </a:r>
            <a:r>
              <a:rPr lang="tr-TR" altLang="tr-TR" sz="1400">
                <a:solidFill>
                  <a:srgbClr val="202124"/>
                </a:solidFill>
              </a:rPr>
              <a:t>ü</a:t>
            </a:r>
            <a:r>
              <a:rPr lang="tr-TR" altLang="tr-TR" sz="1400">
                <a:solidFill>
                  <a:srgbClr val="202124"/>
                </a:solidFill>
                <a:latin typeface="inherit"/>
              </a:rPr>
              <a:t> ve diğer bazı lipid anormalliklerini tedavi etmek i</a:t>
            </a:r>
            <a:r>
              <a:rPr lang="tr-TR" altLang="tr-TR" sz="1400">
                <a:solidFill>
                  <a:srgbClr val="202124"/>
                </a:solidFill>
              </a:rPr>
              <a:t>ç</a:t>
            </a:r>
            <a:r>
              <a:rPr lang="tr-TR" altLang="tr-TR" sz="1400">
                <a:solidFill>
                  <a:srgbClr val="202124"/>
                </a:solidFill>
                <a:latin typeface="inherit"/>
              </a:rPr>
              <a:t>in kullanılan bir ila</a:t>
            </a:r>
            <a:r>
              <a:rPr lang="tr-TR" altLang="tr-TR" sz="1400">
                <a:solidFill>
                  <a:srgbClr val="202124"/>
                </a:solidFill>
              </a:rPr>
              <a:t>ç</a:t>
            </a:r>
            <a:r>
              <a:rPr lang="tr-TR" altLang="tr-TR" sz="1400">
                <a:solidFill>
                  <a:srgbClr val="202124"/>
                </a:solidFill>
                <a:latin typeface="inherit"/>
              </a:rPr>
              <a:t>tır.</a:t>
            </a:r>
          </a:p>
          <a:p>
            <a:pPr>
              <a:buFont typeface="Arial" panose="020B0604020202020204" pitchFamily="34" charset="0"/>
              <a:buChar char="•"/>
            </a:pPr>
            <a:r>
              <a:rPr lang="tr-TR" altLang="tr-TR" sz="1400">
                <a:solidFill>
                  <a:srgbClr val="202124"/>
                </a:solidFill>
                <a:latin typeface="inherit"/>
              </a:rPr>
              <a:t>Genellikle diyet değişiklikleri ve bir statin ile birlikte kullanılır. Tek başına, bir statinden daha az tercih edilir.</a:t>
            </a:r>
          </a:p>
          <a:p>
            <a:pPr>
              <a:buFont typeface="Arial" panose="020B0604020202020204" pitchFamily="34" charset="0"/>
              <a:buChar char="•"/>
            </a:pPr>
            <a:r>
              <a:rPr lang="tr-TR" altLang="tr-TR" sz="1400">
                <a:solidFill>
                  <a:srgbClr val="202124"/>
                </a:solidFill>
                <a:latin typeface="inherit"/>
              </a:rPr>
              <a:t>Ağızdan alınır.</a:t>
            </a:r>
          </a:p>
          <a:p>
            <a:pPr>
              <a:buFont typeface="Arial" panose="020B0604020202020204" pitchFamily="34" charset="0"/>
              <a:buChar char="•"/>
            </a:pPr>
            <a:r>
              <a:rPr lang="tr-TR" altLang="tr-TR" sz="1400">
                <a:solidFill>
                  <a:srgbClr val="202124"/>
                </a:solidFill>
                <a:latin typeface="inherit"/>
              </a:rPr>
              <a:t>Ayrıca ezetimib/simvastatin, ezetimib/atorvastatin ve ezetimib/rosuvastatin sabit kombinasyonları halinde de mevcuttur.</a:t>
            </a:r>
          </a:p>
          <a:p>
            <a:pPr>
              <a:buFont typeface="Arial" panose="020B0604020202020204" pitchFamily="34" charset="0"/>
              <a:buChar char="•"/>
            </a:pPr>
            <a:r>
              <a:rPr lang="tr-TR" altLang="tr-TR" sz="1400">
                <a:solidFill>
                  <a:srgbClr val="202124"/>
                </a:solidFill>
                <a:latin typeface="inherit"/>
              </a:rPr>
              <a:t>En sık bildirilen yan etkiler </a:t>
            </a:r>
            <a:r>
              <a:rPr lang="tr-TR" altLang="tr-TR" sz="1400">
                <a:solidFill>
                  <a:srgbClr val="202124"/>
                </a:solidFill>
              </a:rPr>
              <a:t>ü</a:t>
            </a:r>
            <a:r>
              <a:rPr lang="tr-TR" altLang="tr-TR" sz="1400">
                <a:solidFill>
                  <a:srgbClr val="202124"/>
                </a:solidFill>
                <a:latin typeface="inherit"/>
              </a:rPr>
              <a:t>st solunum yolu enfeksiyonları, eklem ağrısı, ishal ve yorgunluktur.[1] Ciddi yan etkiler anafilaksi, karaciğer sorunları, depresyon ve kas yıkımını i</a:t>
            </a:r>
            <a:r>
              <a:rPr lang="tr-TR" altLang="tr-TR" sz="1400">
                <a:solidFill>
                  <a:srgbClr val="202124"/>
                </a:solidFill>
              </a:rPr>
              <a:t>ç</a:t>
            </a:r>
            <a:r>
              <a:rPr lang="tr-TR" altLang="tr-TR" sz="1400">
                <a:solidFill>
                  <a:srgbClr val="202124"/>
                </a:solidFill>
                <a:latin typeface="inherit"/>
              </a:rPr>
              <a:t>erebilir.[1][2] Hamilelikte ve emzirmede kullanımı belirsiz g</a:t>
            </a:r>
            <a:r>
              <a:rPr lang="tr-TR" altLang="tr-TR" sz="1400">
                <a:solidFill>
                  <a:srgbClr val="202124"/>
                </a:solidFill>
              </a:rPr>
              <a:t>ü</a:t>
            </a:r>
            <a:r>
              <a:rPr lang="tr-TR" altLang="tr-TR" sz="1400">
                <a:solidFill>
                  <a:srgbClr val="202124"/>
                </a:solidFill>
                <a:latin typeface="inherit"/>
              </a:rPr>
              <a:t>venlidir.</a:t>
            </a:r>
          </a:p>
          <a:p>
            <a:pPr>
              <a:buFont typeface="Arial" panose="020B0604020202020204" pitchFamily="34" charset="0"/>
              <a:buChar char="•"/>
            </a:pPr>
            <a:r>
              <a:rPr lang="tr-TR" altLang="tr-TR" sz="1400">
                <a:solidFill>
                  <a:srgbClr val="202124"/>
                </a:solidFill>
                <a:latin typeface="inherit"/>
              </a:rPr>
              <a:t> Ezetimib, bağırsaklarda kolesterol emilimini azaltarak </a:t>
            </a:r>
            <a:r>
              <a:rPr lang="tr-TR" altLang="tr-TR" sz="1400">
                <a:solidFill>
                  <a:srgbClr val="202124"/>
                </a:solidFill>
              </a:rPr>
              <a:t>ç</a:t>
            </a:r>
            <a:r>
              <a:rPr lang="tr-TR" altLang="tr-TR" sz="1400">
                <a:solidFill>
                  <a:srgbClr val="202124"/>
                </a:solidFill>
                <a:latin typeface="inherit"/>
              </a:rPr>
              <a:t>alışır.</a:t>
            </a:r>
          </a:p>
          <a:p>
            <a:pPr>
              <a:buFont typeface="Arial" panose="020B0604020202020204" pitchFamily="34" charset="0"/>
              <a:buChar char="•"/>
            </a:pPr>
            <a:r>
              <a:rPr lang="tr-TR" altLang="tr-TR" sz="1400">
                <a:solidFill>
                  <a:srgbClr val="202124"/>
                </a:solidFill>
                <a:latin typeface="inherit"/>
              </a:rPr>
              <a:t> Ezetimib, 2002 yılında Amerika Birleşik Devletleri'nde tıbbi kullanım i</a:t>
            </a:r>
            <a:r>
              <a:rPr lang="tr-TR" altLang="tr-TR" sz="1400">
                <a:solidFill>
                  <a:srgbClr val="202124"/>
                </a:solidFill>
              </a:rPr>
              <a:t>ç</a:t>
            </a:r>
            <a:r>
              <a:rPr lang="tr-TR" altLang="tr-TR" sz="1400">
                <a:solidFill>
                  <a:srgbClr val="202124"/>
                </a:solidFill>
                <a:latin typeface="inherit"/>
              </a:rPr>
              <a:t>in onaylanmıştır. Jenerik bir ila</a:t>
            </a:r>
            <a:r>
              <a:rPr lang="tr-TR" altLang="tr-TR" sz="1400">
                <a:solidFill>
                  <a:srgbClr val="202124"/>
                </a:solidFill>
              </a:rPr>
              <a:t>ç</a:t>
            </a:r>
            <a:r>
              <a:rPr lang="tr-TR" altLang="tr-TR" sz="1400">
                <a:solidFill>
                  <a:srgbClr val="202124"/>
                </a:solidFill>
                <a:latin typeface="inherit"/>
              </a:rPr>
              <a:t> olarak mevcuttur.</a:t>
            </a:r>
          </a:p>
          <a:p>
            <a:pPr>
              <a:buFont typeface="Arial" panose="020B0604020202020204" pitchFamily="34" charset="0"/>
              <a:buChar char="•"/>
            </a:pPr>
            <a:r>
              <a:rPr lang="tr-TR" altLang="tr-TR" sz="1400">
                <a:solidFill>
                  <a:srgbClr val="202124"/>
                </a:solidFill>
                <a:latin typeface="inherit"/>
              </a:rPr>
              <a:t> 2019'da, 6 milyondan fazla re</a:t>
            </a:r>
            <a:r>
              <a:rPr lang="tr-TR" altLang="tr-TR" sz="1400">
                <a:solidFill>
                  <a:srgbClr val="202124"/>
                </a:solidFill>
              </a:rPr>
              <a:t>ç</a:t>
            </a:r>
            <a:r>
              <a:rPr lang="tr-TR" altLang="tr-TR" sz="1400">
                <a:solidFill>
                  <a:srgbClr val="202124"/>
                </a:solidFill>
                <a:latin typeface="inherit"/>
              </a:rPr>
              <a:t>eteyle Amerika Birleşik Devletleri'nde en sık re</a:t>
            </a:r>
            <a:r>
              <a:rPr lang="tr-TR" altLang="tr-TR" sz="1400">
                <a:solidFill>
                  <a:srgbClr val="202124"/>
                </a:solidFill>
              </a:rPr>
              <a:t>ç</a:t>
            </a:r>
            <a:r>
              <a:rPr lang="tr-TR" altLang="tr-TR" sz="1400">
                <a:solidFill>
                  <a:srgbClr val="202124"/>
                </a:solidFill>
                <a:latin typeface="inherit"/>
              </a:rPr>
              <a:t>ete edilen 108. ila</a:t>
            </a:r>
            <a:r>
              <a:rPr lang="tr-TR" altLang="tr-TR" sz="1400">
                <a:solidFill>
                  <a:srgbClr val="202124"/>
                </a:solidFill>
              </a:rPr>
              <a:t>ç</a:t>
            </a:r>
            <a:r>
              <a:rPr lang="tr-TR" altLang="tr-TR" sz="1400">
                <a:solidFill>
                  <a:srgbClr val="202124"/>
                </a:solidFill>
                <a:latin typeface="inherit"/>
              </a:rPr>
              <a:t> oldu.</a:t>
            </a:r>
          </a:p>
          <a:p>
            <a:pPr>
              <a:buFont typeface="Arial" panose="020B0604020202020204" pitchFamily="34" charset="0"/>
              <a:buChar char="•"/>
            </a:pPr>
            <a:endParaRPr lang="tr-TR" altLang="tr-TR" sz="1400">
              <a:solidFill>
                <a:srgbClr val="202124"/>
              </a:solidFill>
              <a:latin typeface="inherit"/>
            </a:endParaRPr>
          </a:p>
          <a:p>
            <a:pPr>
              <a:buFont typeface="Arial" panose="020B0604020202020204" pitchFamily="34" charset="0"/>
              <a:buChar char="•"/>
            </a:pPr>
            <a:r>
              <a:rPr lang="en-US" altLang="tr-TR" sz="1400"/>
              <a:t> </a:t>
            </a:r>
          </a:p>
        </p:txBody>
      </p:sp>
    </p:spTree>
    <p:extLst>
      <p:ext uri="{BB962C8B-B14F-4D97-AF65-F5344CB8AC3E}">
        <p14:creationId xmlns:p14="http://schemas.microsoft.com/office/powerpoint/2010/main" val="39424072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Dikdörtgen 1"/>
          <p:cNvSpPr>
            <a:spLocks noChangeArrowheads="1"/>
          </p:cNvSpPr>
          <p:nvPr/>
        </p:nvSpPr>
        <p:spPr bwMode="auto">
          <a:xfrm>
            <a:off x="1722439" y="5084763"/>
            <a:ext cx="87836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tr-TR" sz="1400" b="1">
                <a:solidFill>
                  <a:srgbClr val="000000"/>
                </a:solidFill>
                <a:latin typeface="Arial" panose="020B0604020202020204" pitchFamily="34" charset="0"/>
              </a:rPr>
              <a:t>Mechanism of action</a:t>
            </a:r>
          </a:p>
          <a:p>
            <a:r>
              <a:rPr lang="en-US" altLang="tr-TR" sz="1400">
                <a:solidFill>
                  <a:srgbClr val="202122"/>
                </a:solidFill>
                <a:latin typeface="Arial" panose="020B0604020202020204" pitchFamily="34" charset="0"/>
              </a:rPr>
              <a:t>Ezetimibe inhibits the absorption of cholesterol from the </a:t>
            </a:r>
            <a:r>
              <a:rPr lang="en-US" altLang="tr-TR" sz="1400">
                <a:solidFill>
                  <a:srgbClr val="0645AD"/>
                </a:solidFill>
                <a:latin typeface="Arial" panose="020B0604020202020204" pitchFamily="34" charset="0"/>
                <a:hlinkClick r:id="rId2" tooltip="Small intestine"/>
              </a:rPr>
              <a:t>small intestine</a:t>
            </a:r>
            <a:r>
              <a:rPr lang="en-US" altLang="tr-TR" sz="1400">
                <a:solidFill>
                  <a:srgbClr val="202122"/>
                </a:solidFill>
                <a:latin typeface="Arial" panose="020B0604020202020204" pitchFamily="34" charset="0"/>
              </a:rPr>
              <a:t> and decreases the amount of cholesterol normally available to liver cells. The lower levels of cholesterol in the liver cells leads them to absorb more cholesterol from circulation and thus lowering the levels of circulating cholesterol. It blocks the critical mediator of cholesterol absorption, the </a:t>
            </a:r>
            <a:r>
              <a:rPr lang="en-US" altLang="tr-TR" sz="1400">
                <a:solidFill>
                  <a:srgbClr val="0645AD"/>
                </a:solidFill>
                <a:latin typeface="Arial" panose="020B0604020202020204" pitchFamily="34" charset="0"/>
                <a:hlinkClick r:id="rId3" tooltip="NPC1L1"/>
              </a:rPr>
              <a:t>Niemann-Pick C1-like 1</a:t>
            </a:r>
            <a:r>
              <a:rPr lang="en-US" altLang="tr-TR" sz="1400">
                <a:solidFill>
                  <a:srgbClr val="202122"/>
                </a:solidFill>
                <a:latin typeface="Arial" panose="020B0604020202020204" pitchFamily="34" charset="0"/>
              </a:rPr>
              <a:t> (NPC1L1) protein on the </a:t>
            </a:r>
            <a:r>
              <a:rPr lang="en-US" altLang="tr-TR" sz="1400">
                <a:solidFill>
                  <a:srgbClr val="0645AD"/>
                </a:solidFill>
                <a:latin typeface="Arial" panose="020B0604020202020204" pitchFamily="34" charset="0"/>
                <a:hlinkClick r:id="rId4" tooltip="Gastrointestinal tract"/>
              </a:rPr>
              <a:t>gastrointestinal tract</a:t>
            </a:r>
            <a:r>
              <a:rPr lang="en-US" altLang="tr-TR" sz="1400">
                <a:solidFill>
                  <a:srgbClr val="202122"/>
                </a:solidFill>
                <a:latin typeface="Arial" panose="020B0604020202020204" pitchFamily="34" charset="0"/>
              </a:rPr>
              <a:t> </a:t>
            </a:r>
            <a:r>
              <a:rPr lang="en-US" altLang="tr-TR" sz="1400">
                <a:solidFill>
                  <a:srgbClr val="0645AD"/>
                </a:solidFill>
                <a:latin typeface="Arial" panose="020B0604020202020204" pitchFamily="34" charset="0"/>
                <a:hlinkClick r:id="rId5" tooltip="Epithelial"/>
              </a:rPr>
              <a:t>epithelial</a:t>
            </a:r>
            <a:r>
              <a:rPr lang="en-US" altLang="tr-TR" sz="1400">
                <a:solidFill>
                  <a:srgbClr val="202122"/>
                </a:solidFill>
                <a:latin typeface="Arial" panose="020B0604020202020204" pitchFamily="34" charset="0"/>
              </a:rPr>
              <a:t> cells, as well as in </a:t>
            </a:r>
            <a:r>
              <a:rPr lang="en-US" altLang="tr-TR" sz="1400">
                <a:solidFill>
                  <a:srgbClr val="0645AD"/>
                </a:solidFill>
                <a:latin typeface="Arial" panose="020B0604020202020204" pitchFamily="34" charset="0"/>
                <a:hlinkClick r:id="rId6" tooltip="Hepatocytes"/>
              </a:rPr>
              <a:t>hepatocytes</a:t>
            </a:r>
            <a:r>
              <a:rPr lang="en-US" altLang="tr-TR" sz="1400">
                <a:solidFill>
                  <a:srgbClr val="202122"/>
                </a:solidFill>
                <a:latin typeface="Arial" panose="020B0604020202020204" pitchFamily="34" charset="0"/>
              </a:rPr>
              <a:t>; it blocks </a:t>
            </a:r>
            <a:r>
              <a:rPr lang="en-US" altLang="tr-TR" sz="1400">
                <a:solidFill>
                  <a:srgbClr val="0645AD"/>
                </a:solidFill>
                <a:latin typeface="Arial" panose="020B0604020202020204" pitchFamily="34" charset="0"/>
                <a:hlinkClick r:id="rId7" tooltip="Alanine aminopeptidase"/>
              </a:rPr>
              <a:t>aminopeptidase N</a:t>
            </a:r>
            <a:r>
              <a:rPr lang="en-US" altLang="tr-TR" sz="1400">
                <a:solidFill>
                  <a:srgbClr val="202122"/>
                </a:solidFill>
                <a:latin typeface="Arial" panose="020B0604020202020204" pitchFamily="34" charset="0"/>
              </a:rPr>
              <a:t> and interrupts a </a:t>
            </a:r>
            <a:r>
              <a:rPr lang="en-US" altLang="tr-TR" sz="1400">
                <a:solidFill>
                  <a:srgbClr val="0645AD"/>
                </a:solidFill>
                <a:latin typeface="Arial" panose="020B0604020202020204" pitchFamily="34" charset="0"/>
                <a:hlinkClick r:id="rId8" tooltip="Caveolin 1"/>
              </a:rPr>
              <a:t>caveolin 1</a:t>
            </a:r>
            <a:r>
              <a:rPr lang="en-US" altLang="tr-TR" sz="1400">
                <a:solidFill>
                  <a:srgbClr val="202122"/>
                </a:solidFill>
                <a:latin typeface="Arial" panose="020B0604020202020204" pitchFamily="34" charset="0"/>
              </a:rPr>
              <a:t>–</a:t>
            </a:r>
            <a:r>
              <a:rPr lang="en-US" altLang="tr-TR" sz="1400">
                <a:solidFill>
                  <a:srgbClr val="0645AD"/>
                </a:solidFill>
                <a:latin typeface="Arial" panose="020B0604020202020204" pitchFamily="34" charset="0"/>
                <a:hlinkClick r:id="rId9" tooltip="Annexin A2"/>
              </a:rPr>
              <a:t>annexin A2</a:t>
            </a:r>
            <a:r>
              <a:rPr lang="en-US" altLang="tr-TR" sz="1400">
                <a:solidFill>
                  <a:srgbClr val="202122"/>
                </a:solidFill>
                <a:latin typeface="Arial" panose="020B0604020202020204" pitchFamily="34" charset="0"/>
              </a:rPr>
              <a:t> complex involved in trafficking cholesterol.</a:t>
            </a:r>
            <a:r>
              <a:rPr lang="en-US" altLang="tr-TR" sz="1400" baseline="30000">
                <a:solidFill>
                  <a:srgbClr val="0645AD"/>
                </a:solidFill>
                <a:latin typeface="Arial" panose="020B0604020202020204" pitchFamily="34" charset="0"/>
                <a:hlinkClick r:id="rId10"/>
              </a:rPr>
              <a:t>[7]</a:t>
            </a:r>
            <a:endParaRPr lang="en-US" altLang="tr-TR" sz="1400">
              <a:solidFill>
                <a:srgbClr val="202122"/>
              </a:solidFill>
              <a:latin typeface="Arial" panose="020B0604020202020204" pitchFamily="34" charset="0"/>
            </a:endParaRPr>
          </a:p>
        </p:txBody>
      </p:sp>
      <p:sp>
        <p:nvSpPr>
          <p:cNvPr id="133123" name="Rectangle 1"/>
          <p:cNvSpPr>
            <a:spLocks noChangeArrowheads="1"/>
          </p:cNvSpPr>
          <p:nvPr/>
        </p:nvSpPr>
        <p:spPr bwMode="auto">
          <a:xfrm>
            <a:off x="1722439" y="115889"/>
            <a:ext cx="8891587" cy="19145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tr-TR" sz="1400">
                <a:solidFill>
                  <a:srgbClr val="202124"/>
                </a:solidFill>
                <a:latin typeface="inherit"/>
              </a:rPr>
              <a:t>Etki mekanizması </a:t>
            </a:r>
          </a:p>
          <a:p>
            <a:pPr>
              <a:buFont typeface="Arial" panose="020B0604020202020204" pitchFamily="34" charset="0"/>
              <a:buChar char="•"/>
            </a:pPr>
            <a:r>
              <a:rPr lang="tr-TR" altLang="tr-TR" sz="1400">
                <a:solidFill>
                  <a:srgbClr val="202124"/>
                </a:solidFill>
                <a:latin typeface="inherit"/>
              </a:rPr>
              <a:t>Ezetimib, ince bağırsaktan kolesterol emilimini engeller ve karaciğer h</a:t>
            </a:r>
            <a:r>
              <a:rPr lang="tr-TR" altLang="tr-TR" sz="1400">
                <a:solidFill>
                  <a:srgbClr val="202124"/>
                </a:solidFill>
              </a:rPr>
              <a:t>ü</a:t>
            </a:r>
            <a:r>
              <a:rPr lang="tr-TR" altLang="tr-TR" sz="1400">
                <a:solidFill>
                  <a:srgbClr val="202124"/>
                </a:solidFill>
                <a:latin typeface="inherit"/>
              </a:rPr>
              <a:t>crelerinde normal olarak bulunan kolesterol miktarını azaltır. </a:t>
            </a:r>
          </a:p>
          <a:p>
            <a:pPr>
              <a:buFont typeface="Arial" panose="020B0604020202020204" pitchFamily="34" charset="0"/>
              <a:buChar char="•"/>
            </a:pPr>
            <a:r>
              <a:rPr lang="tr-TR" altLang="tr-TR" sz="1400">
                <a:solidFill>
                  <a:srgbClr val="202124"/>
                </a:solidFill>
                <a:latin typeface="inherit"/>
              </a:rPr>
              <a:t>Karaciğer h</a:t>
            </a:r>
            <a:r>
              <a:rPr lang="tr-TR" altLang="tr-TR" sz="1400">
                <a:solidFill>
                  <a:srgbClr val="202124"/>
                </a:solidFill>
              </a:rPr>
              <a:t>ü</a:t>
            </a:r>
            <a:r>
              <a:rPr lang="tr-TR" altLang="tr-TR" sz="1400">
                <a:solidFill>
                  <a:srgbClr val="202124"/>
                </a:solidFill>
                <a:latin typeface="inherit"/>
              </a:rPr>
              <a:t>crelerindeki d</a:t>
            </a:r>
            <a:r>
              <a:rPr lang="tr-TR" altLang="tr-TR" sz="1400">
                <a:solidFill>
                  <a:srgbClr val="202124"/>
                </a:solidFill>
              </a:rPr>
              <a:t>ü</a:t>
            </a:r>
            <a:r>
              <a:rPr lang="tr-TR" altLang="tr-TR" sz="1400">
                <a:solidFill>
                  <a:srgbClr val="202124"/>
                </a:solidFill>
                <a:latin typeface="inherit"/>
              </a:rPr>
              <a:t>ş</a:t>
            </a:r>
            <a:r>
              <a:rPr lang="tr-TR" altLang="tr-TR" sz="1400">
                <a:solidFill>
                  <a:srgbClr val="202124"/>
                </a:solidFill>
              </a:rPr>
              <a:t>ü</a:t>
            </a:r>
            <a:r>
              <a:rPr lang="tr-TR" altLang="tr-TR" sz="1400">
                <a:solidFill>
                  <a:srgbClr val="202124"/>
                </a:solidFill>
                <a:latin typeface="inherit"/>
              </a:rPr>
              <a:t>k kolesterol seviyeleri, onların dolaşımdan daha fazla kolesterol emmelerine ve b</a:t>
            </a:r>
            <a:r>
              <a:rPr lang="tr-TR" altLang="tr-TR" sz="1400">
                <a:solidFill>
                  <a:srgbClr val="202124"/>
                </a:solidFill>
              </a:rPr>
              <a:t>ö</a:t>
            </a:r>
            <a:r>
              <a:rPr lang="tr-TR" altLang="tr-TR" sz="1400">
                <a:solidFill>
                  <a:srgbClr val="202124"/>
                </a:solidFill>
                <a:latin typeface="inherit"/>
              </a:rPr>
              <a:t>ylece dolaşımdaki kolesterol seviyelerini d</a:t>
            </a:r>
            <a:r>
              <a:rPr lang="tr-TR" altLang="tr-TR" sz="1400">
                <a:solidFill>
                  <a:srgbClr val="202124"/>
                </a:solidFill>
              </a:rPr>
              <a:t>ü</a:t>
            </a:r>
            <a:r>
              <a:rPr lang="tr-TR" altLang="tr-TR" sz="1400">
                <a:solidFill>
                  <a:srgbClr val="202124"/>
                </a:solidFill>
                <a:latin typeface="inherit"/>
              </a:rPr>
              <a:t>ş</a:t>
            </a:r>
            <a:r>
              <a:rPr lang="tr-TR" altLang="tr-TR" sz="1400">
                <a:solidFill>
                  <a:srgbClr val="202124"/>
                </a:solidFill>
              </a:rPr>
              <a:t>ü</a:t>
            </a:r>
            <a:r>
              <a:rPr lang="tr-TR" altLang="tr-TR" sz="1400">
                <a:solidFill>
                  <a:srgbClr val="202124"/>
                </a:solidFill>
                <a:latin typeface="inherit"/>
              </a:rPr>
              <a:t>rmelerine neden olur. </a:t>
            </a:r>
          </a:p>
          <a:p>
            <a:pPr>
              <a:buFont typeface="Arial" panose="020B0604020202020204" pitchFamily="34" charset="0"/>
              <a:buChar char="•"/>
            </a:pPr>
            <a:r>
              <a:rPr lang="tr-TR" altLang="tr-TR" sz="1400">
                <a:solidFill>
                  <a:srgbClr val="202124"/>
                </a:solidFill>
                <a:latin typeface="inherit"/>
              </a:rPr>
              <a:t>Kolesterol emiliminin kritik aracısı olan Niemann-Pick C1-benzeri 1 (NPC1L1) proteinini gastrointestinal sistem epitel h</a:t>
            </a:r>
            <a:r>
              <a:rPr lang="tr-TR" altLang="tr-TR" sz="1400">
                <a:solidFill>
                  <a:srgbClr val="202124"/>
                </a:solidFill>
              </a:rPr>
              <a:t>ü</a:t>
            </a:r>
            <a:r>
              <a:rPr lang="tr-TR" altLang="tr-TR" sz="1400">
                <a:solidFill>
                  <a:srgbClr val="202124"/>
                </a:solidFill>
                <a:latin typeface="inherit"/>
              </a:rPr>
              <a:t>crelerinin yanı sıra hepatositlerde bloke eder; </a:t>
            </a:r>
          </a:p>
          <a:p>
            <a:pPr>
              <a:buFont typeface="Arial" panose="020B0604020202020204" pitchFamily="34" charset="0"/>
              <a:buChar char="•"/>
            </a:pPr>
            <a:r>
              <a:rPr lang="tr-TR" altLang="tr-TR" sz="1400">
                <a:solidFill>
                  <a:srgbClr val="202124"/>
                </a:solidFill>
                <a:latin typeface="inherit"/>
              </a:rPr>
              <a:t>aminopeptidaz N'yi bloke eder ve kolesterol ticaretinde yer alan caveolin 1-annexin A2 </a:t>
            </a:r>
          </a:p>
          <a:p>
            <a:pPr>
              <a:buFont typeface="Arial" panose="020B0604020202020204" pitchFamily="34" charset="0"/>
              <a:buChar char="•"/>
            </a:pPr>
            <a:r>
              <a:rPr lang="tr-TR" altLang="tr-TR" sz="1400">
                <a:solidFill>
                  <a:srgbClr val="202124"/>
                </a:solidFill>
                <a:latin typeface="inherit"/>
              </a:rPr>
              <a:t>kompleksini kesintiye uğratır.</a:t>
            </a:r>
            <a:endParaRPr lang="en-US" altLang="tr-TR" sz="1400"/>
          </a:p>
        </p:txBody>
      </p:sp>
      <p:pic>
        <p:nvPicPr>
          <p:cNvPr id="133124" name="Picture 3" descr="EZETEC 10 MG 28 TABLET | İlaç Rehberi"/>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78951" y="4503738"/>
            <a:ext cx="112712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5" name="Picture 7" descr="Statins and Ezetimibe | Thoracic Ke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47850" y="2084389"/>
            <a:ext cx="3538538"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6" name="Picture 9" descr="How Ezetimibe controls absorption of Cholesterol - YouTub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13463" y="2111375"/>
            <a:ext cx="4113212"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5613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
          <p:cNvSpPr>
            <a:spLocks noChangeArrowheads="1"/>
          </p:cNvSpPr>
          <p:nvPr/>
        </p:nvSpPr>
        <p:spPr bwMode="auto">
          <a:xfrm>
            <a:off x="1524001" y="5084763"/>
            <a:ext cx="8893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pPr>
            <a:r>
              <a:rPr lang="en-US" altLang="en-US" sz="1200">
                <a:solidFill>
                  <a:srgbClr val="0070C0"/>
                </a:solidFill>
                <a:latin typeface="Arial" panose="020B0604020202020204" pitchFamily="34" charset="0"/>
                <a:hlinkClick r:id="rId2" tooltip="Lomitapide"/>
              </a:rPr>
              <a:t>Lomitapide</a:t>
            </a:r>
            <a:r>
              <a:rPr lang="en-US" altLang="en-US" sz="1200">
                <a:solidFill>
                  <a:srgbClr val="0070C0"/>
                </a:solidFill>
                <a:latin typeface="Arial" panose="020B0604020202020204" pitchFamily="34" charset="0"/>
              </a:rPr>
              <a:t> is a </a:t>
            </a:r>
            <a:r>
              <a:rPr lang="en-US" altLang="en-US" sz="1200">
                <a:solidFill>
                  <a:srgbClr val="0070C0"/>
                </a:solidFill>
                <a:latin typeface="Arial" panose="020B0604020202020204" pitchFamily="34" charset="0"/>
                <a:hlinkClick r:id="rId3" tooltip="Microsomal triglyceride transfer protein"/>
              </a:rPr>
              <a:t>microsomal triglyceride transfer protein</a:t>
            </a:r>
            <a:r>
              <a:rPr lang="en-US" altLang="en-US" sz="1200">
                <a:solidFill>
                  <a:srgbClr val="0070C0"/>
                </a:solidFill>
                <a:latin typeface="Arial" panose="020B0604020202020204" pitchFamily="34" charset="0"/>
              </a:rPr>
              <a:t> inhibitor.</a:t>
            </a:r>
          </a:p>
          <a:p>
            <a:pPr eaLnBrk="1" hangingPunct="1">
              <a:buFont typeface="Arial" panose="020B0604020202020204" pitchFamily="34" charset="0"/>
              <a:buChar char="•"/>
            </a:pPr>
            <a:r>
              <a:rPr lang="en-US" altLang="en-US" sz="1200" u="sng">
                <a:solidFill>
                  <a:srgbClr val="0070C0"/>
                </a:solidFill>
                <a:latin typeface="Arial" panose="020B0604020202020204" pitchFamily="34" charset="0"/>
                <a:hlinkClick r:id="rId4"/>
              </a:rPr>
              <a:t>Phytosterols</a:t>
            </a:r>
            <a:r>
              <a:rPr lang="en-US" altLang="en-US" sz="1200">
                <a:solidFill>
                  <a:srgbClr val="0070C0"/>
                </a:solidFill>
                <a:latin typeface="Arial" panose="020B0604020202020204" pitchFamily="34" charset="0"/>
              </a:rPr>
              <a:t> may be found naturally in plants. Similar to ezetimibe, phytosterols reduce the absorption of cholesterol in the gut, so they are most effective when consumed with meals. However, their precise mechanism of action differs from ezetimibe.</a:t>
            </a:r>
          </a:p>
          <a:p>
            <a:pPr eaLnBrk="1" hangingPunct="1">
              <a:buFont typeface="Arial" panose="020B0604020202020204" pitchFamily="34" charset="0"/>
              <a:buChar char="•"/>
            </a:pPr>
            <a:r>
              <a:rPr lang="en-US" altLang="en-US" sz="1200">
                <a:solidFill>
                  <a:srgbClr val="0070C0"/>
                </a:solidFill>
                <a:latin typeface="Arial" panose="020B0604020202020204" pitchFamily="34" charset="0"/>
                <a:hlinkClick r:id="rId5" tooltip="Omega-3 fatty acid"/>
              </a:rPr>
              <a:t>Omega-3</a:t>
            </a:r>
            <a:r>
              <a:rPr lang="en-US" altLang="en-US" sz="1200">
                <a:solidFill>
                  <a:srgbClr val="0070C0"/>
                </a:solidFill>
                <a:latin typeface="Arial" panose="020B0604020202020204" pitchFamily="34" charset="0"/>
              </a:rPr>
              <a:t> supplements taken at high doses can reduce levels of triglycerides.</a:t>
            </a:r>
            <a:r>
              <a:rPr lang="en-US" altLang="en-US" sz="1200" baseline="30000">
                <a:solidFill>
                  <a:srgbClr val="0070C0"/>
                </a:solidFill>
                <a:latin typeface="Arial" panose="020B0604020202020204" pitchFamily="34" charset="0"/>
                <a:hlinkClick r:id="rId6"/>
              </a:rPr>
              <a:t>[4]</a:t>
            </a:r>
            <a:r>
              <a:rPr lang="en-US" altLang="en-US" sz="1200">
                <a:solidFill>
                  <a:srgbClr val="0070C0"/>
                </a:solidFill>
                <a:latin typeface="Arial" panose="020B0604020202020204" pitchFamily="34" charset="0"/>
              </a:rPr>
              <a:t> They are associated with a very modest increase in LDL (~5%).</a:t>
            </a:r>
          </a:p>
          <a:p>
            <a:pPr eaLnBrk="1" hangingPunct="1">
              <a:buFont typeface="Arial" panose="020B0604020202020204" pitchFamily="34" charset="0"/>
              <a:buChar char="•"/>
            </a:pPr>
            <a:r>
              <a:rPr lang="en-US" altLang="en-US" sz="1200">
                <a:solidFill>
                  <a:srgbClr val="0070C0"/>
                </a:solidFill>
                <a:latin typeface="Arial" panose="020B0604020202020204" pitchFamily="34" charset="0"/>
                <a:hlinkClick r:id="rId7" tooltip="PCSK9"/>
              </a:rPr>
              <a:t>PCSK9</a:t>
            </a:r>
            <a:r>
              <a:rPr lang="en-US" altLang="en-US" sz="1200">
                <a:solidFill>
                  <a:srgbClr val="0070C0"/>
                </a:solidFill>
                <a:latin typeface="Arial" panose="020B0604020202020204" pitchFamily="34" charset="0"/>
              </a:rPr>
              <a:t> inhibitors</a:t>
            </a:r>
            <a:r>
              <a:rPr lang="en-US" altLang="en-US" sz="1200" baseline="30000">
                <a:solidFill>
                  <a:srgbClr val="0070C0"/>
                </a:solidFill>
                <a:latin typeface="Arial" panose="020B0604020202020204" pitchFamily="34" charset="0"/>
                <a:hlinkClick r:id="rId8"/>
              </a:rPr>
              <a:t>[5]</a:t>
            </a:r>
            <a:r>
              <a:rPr lang="en-US" altLang="en-US" sz="1200" baseline="30000">
                <a:solidFill>
                  <a:srgbClr val="0070C0"/>
                </a:solidFill>
                <a:latin typeface="Arial" panose="020B0604020202020204" pitchFamily="34" charset="0"/>
                <a:hlinkClick r:id="rId9"/>
              </a:rPr>
              <a:t>[6]</a:t>
            </a:r>
            <a:r>
              <a:rPr lang="en-US" altLang="en-US" sz="1200">
                <a:solidFill>
                  <a:srgbClr val="0070C0"/>
                </a:solidFill>
                <a:latin typeface="Arial" panose="020B0604020202020204" pitchFamily="34" charset="0"/>
              </a:rPr>
              <a:t> are </a:t>
            </a:r>
            <a:r>
              <a:rPr lang="en-US" altLang="en-US" sz="1200">
                <a:solidFill>
                  <a:srgbClr val="0070C0"/>
                </a:solidFill>
                <a:latin typeface="Arial" panose="020B0604020202020204" pitchFamily="34" charset="0"/>
                <a:hlinkClick r:id="rId10" tooltip="Monoclonal antibody"/>
              </a:rPr>
              <a:t>monoclonal antibodies</a:t>
            </a:r>
            <a:r>
              <a:rPr lang="en-US" altLang="en-US" sz="1200">
                <a:solidFill>
                  <a:srgbClr val="0070C0"/>
                </a:solidFill>
                <a:latin typeface="Arial" panose="020B0604020202020204" pitchFamily="34" charset="0"/>
              </a:rPr>
              <a:t> for refractory cases. They are used in combination with </a:t>
            </a:r>
            <a:r>
              <a:rPr lang="en-US" altLang="en-US" sz="1200">
                <a:solidFill>
                  <a:srgbClr val="0070C0"/>
                </a:solidFill>
                <a:latin typeface="Arial" panose="020B0604020202020204" pitchFamily="34" charset="0"/>
                <a:hlinkClick r:id="rId11" tooltip="Statin"/>
              </a:rPr>
              <a:t>statins</a:t>
            </a:r>
            <a:r>
              <a:rPr lang="en-US" altLang="en-US" sz="1200">
                <a:solidFill>
                  <a:srgbClr val="0070C0"/>
                </a:solidFill>
                <a:latin typeface="Arial" panose="020B0604020202020204" pitchFamily="34" charset="0"/>
              </a:rPr>
              <a:t>.</a:t>
            </a:r>
          </a:p>
        </p:txBody>
      </p:sp>
      <p:sp>
        <p:nvSpPr>
          <p:cNvPr id="134147" name="Rectangle 1"/>
          <p:cNvSpPr>
            <a:spLocks noChangeArrowheads="1"/>
          </p:cNvSpPr>
          <p:nvPr/>
        </p:nvSpPr>
        <p:spPr bwMode="auto">
          <a:xfrm>
            <a:off x="1919288" y="76201"/>
            <a:ext cx="8439150" cy="1266825"/>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tr-TR" altLang="en-US" sz="1200">
                <a:solidFill>
                  <a:srgbClr val="202124"/>
                </a:solidFill>
                <a:latin typeface="inherit"/>
              </a:rPr>
              <a:t>Lomitapid, bir mikrozomal trigliserit transfer proteini inhibit</a:t>
            </a:r>
            <a:r>
              <a:rPr lang="tr-TR" altLang="en-US" sz="1200">
                <a:solidFill>
                  <a:srgbClr val="202124"/>
                </a:solidFill>
                <a:latin typeface="Times New Roman" panose="02020603050405020304" pitchFamily="18" charset="0"/>
              </a:rPr>
              <a:t>ö</a:t>
            </a:r>
            <a:r>
              <a:rPr lang="tr-TR" altLang="en-US" sz="1200">
                <a:solidFill>
                  <a:srgbClr val="202124"/>
                </a:solidFill>
                <a:latin typeface="inherit"/>
              </a:rPr>
              <a:t>r</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d</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r. </a:t>
            </a:r>
          </a:p>
          <a:p>
            <a:r>
              <a:rPr lang="tr-TR" altLang="en-US" sz="1200">
                <a:solidFill>
                  <a:srgbClr val="202124"/>
                </a:solidFill>
                <a:latin typeface="inherit"/>
              </a:rPr>
              <a:t>Fitosteroller bitkilerde doğal olarak bulunabilir. </a:t>
            </a:r>
          </a:p>
          <a:p>
            <a:r>
              <a:rPr lang="tr-TR" altLang="en-US" sz="1200">
                <a:solidFill>
                  <a:srgbClr val="202124"/>
                </a:solidFill>
                <a:latin typeface="inherit"/>
              </a:rPr>
              <a:t>Ezetimibe benzer şekilde fitosteroller, bağırsakta kolesterol emilimini azaltır, bu nedenle yemeklerle birlikte t</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ketildiğinde en etkilidirler. Ancak kesin etki mekanizmaları ezetimibden farklıdır. </a:t>
            </a:r>
          </a:p>
          <a:p>
            <a:r>
              <a:rPr lang="tr-TR" altLang="en-US" sz="1200">
                <a:solidFill>
                  <a:srgbClr val="202124"/>
                </a:solidFill>
                <a:latin typeface="inherit"/>
              </a:rPr>
              <a:t>Y</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ksek dozlarda alınan Omega-3 takviyeleri, trigliserit d</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zeylerini d</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ş</a:t>
            </a:r>
            <a:r>
              <a:rPr lang="tr-TR" altLang="en-US" sz="1200">
                <a:solidFill>
                  <a:srgbClr val="202124"/>
                </a:solidFill>
                <a:latin typeface="Times New Roman" panose="02020603050405020304" pitchFamily="18" charset="0"/>
              </a:rPr>
              <a:t>ü</a:t>
            </a:r>
            <a:r>
              <a:rPr lang="tr-TR" altLang="en-US" sz="1200">
                <a:solidFill>
                  <a:srgbClr val="202124"/>
                </a:solidFill>
                <a:latin typeface="inherit"/>
              </a:rPr>
              <a:t>rebilir.</a:t>
            </a:r>
          </a:p>
          <a:p>
            <a:r>
              <a:rPr lang="tr-TR" altLang="en-US" sz="1200">
                <a:solidFill>
                  <a:srgbClr val="202124"/>
                </a:solidFill>
                <a:latin typeface="inherit"/>
              </a:rPr>
              <a:t>LDL'de </a:t>
            </a:r>
            <a:r>
              <a:rPr lang="tr-TR" altLang="en-US" sz="1200">
                <a:solidFill>
                  <a:srgbClr val="202124"/>
                </a:solidFill>
                <a:latin typeface="Times New Roman" panose="02020603050405020304" pitchFamily="18" charset="0"/>
              </a:rPr>
              <a:t>ç</a:t>
            </a:r>
            <a:r>
              <a:rPr lang="tr-TR" altLang="en-US" sz="1200">
                <a:solidFill>
                  <a:srgbClr val="202124"/>
                </a:solidFill>
                <a:latin typeface="inherit"/>
              </a:rPr>
              <a:t>ok az bir artış (~%5) ile ilişkilidirler. PCSK9 inhibit</a:t>
            </a:r>
            <a:r>
              <a:rPr lang="tr-TR" altLang="en-US" sz="1200">
                <a:solidFill>
                  <a:srgbClr val="202124"/>
                </a:solidFill>
                <a:latin typeface="Times New Roman" panose="02020603050405020304" pitchFamily="18" charset="0"/>
              </a:rPr>
              <a:t>ö</a:t>
            </a:r>
            <a:r>
              <a:rPr lang="tr-TR" altLang="en-US" sz="1200">
                <a:solidFill>
                  <a:srgbClr val="202124"/>
                </a:solidFill>
                <a:latin typeface="inherit"/>
              </a:rPr>
              <a:t>rleri refrakter vakalar i</a:t>
            </a:r>
            <a:r>
              <a:rPr lang="tr-TR" altLang="en-US" sz="1200">
                <a:solidFill>
                  <a:srgbClr val="202124"/>
                </a:solidFill>
                <a:latin typeface="Times New Roman" panose="02020603050405020304" pitchFamily="18" charset="0"/>
              </a:rPr>
              <a:t>ç</a:t>
            </a:r>
            <a:r>
              <a:rPr lang="tr-TR" altLang="en-US" sz="1200">
                <a:solidFill>
                  <a:srgbClr val="202124"/>
                </a:solidFill>
                <a:latin typeface="inherit"/>
              </a:rPr>
              <a:t>in monoklonal antikorlardır. Statinlerle birlikte kullanılırlar.</a:t>
            </a:r>
            <a:r>
              <a:rPr lang="en-US" altLang="en-US" sz="1200">
                <a:latin typeface="Times New Roman" panose="02020603050405020304" pitchFamily="18" charset="0"/>
              </a:rPr>
              <a:t> </a:t>
            </a:r>
          </a:p>
        </p:txBody>
      </p:sp>
      <p:pic>
        <p:nvPicPr>
          <p:cNvPr id="134148" name="Picture 5" descr="Lomitapid|Lojuxta&amp;amp;174|58|2013 | PZ – Pharmazeutische Zeitu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1813" y="2492375"/>
            <a:ext cx="47625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05680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PCSK 9 İNHİBİTÖR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150" y="981076"/>
            <a:ext cx="607695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4486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PCSK9 İnhibitörleri Yeni Kolesterol &quot;Mucize&quot; İlaçları m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5163" y="3716338"/>
            <a:ext cx="254635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5" name="Dikdörtgen 1"/>
          <p:cNvSpPr>
            <a:spLocks noChangeArrowheads="1"/>
          </p:cNvSpPr>
          <p:nvPr/>
        </p:nvSpPr>
        <p:spPr bwMode="auto">
          <a:xfrm>
            <a:off x="1919288" y="260351"/>
            <a:ext cx="8280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tr-TR" sz="1600">
                <a:solidFill>
                  <a:srgbClr val="4F5254"/>
                </a:solidFill>
                <a:latin typeface="Roboto"/>
              </a:rPr>
              <a:t>PCSK9 inhibitörleri umut veren ilaç grubu, ancak daha fazla araştırmaya gereksinim var.</a:t>
            </a:r>
          </a:p>
          <a:p>
            <a:pPr>
              <a:buFont typeface="Arial" panose="020B0604020202020204" pitchFamily="34" charset="0"/>
              <a:buChar char="•"/>
            </a:pPr>
            <a:r>
              <a:rPr lang="tr-TR" altLang="tr-TR" sz="1600">
                <a:solidFill>
                  <a:srgbClr val="4F5254"/>
                </a:solidFill>
                <a:latin typeface="Roboto"/>
              </a:rPr>
              <a:t>Yeni bir anti-kolesterol ilacı sınıfı - PCSK9 inhibitörleri - kardiyoloji topluluğu içinde çok fazla ilgi yaratıyor ve çeşitli raporlar bu yeni ilaçların </a:t>
            </a:r>
            <a:r>
              <a:rPr lang="tr-TR" altLang="tr-TR" sz="1600">
                <a:solidFill>
                  <a:srgbClr val="1FB9FB"/>
                </a:solidFill>
                <a:latin typeface="Roboto"/>
                <a:hlinkClick r:id="rId3"/>
              </a:rPr>
              <a:t>statin</a:t>
            </a:r>
            <a:r>
              <a:rPr lang="tr-TR" altLang="tr-TR" sz="1600">
                <a:solidFill>
                  <a:srgbClr val="4F5254"/>
                </a:solidFill>
                <a:latin typeface="Roboto"/>
              </a:rPr>
              <a:t> almakta güçlük çeken hastalar için harika bir alternatif olabileceğini gösteriyor. </a:t>
            </a:r>
          </a:p>
          <a:p>
            <a:pPr>
              <a:buFont typeface="Arial" panose="020B0604020202020204" pitchFamily="34" charset="0"/>
              <a:buChar char="•"/>
            </a:pPr>
            <a:r>
              <a:rPr lang="tr-TR" altLang="tr-TR" sz="1600">
                <a:solidFill>
                  <a:srgbClr val="4F5254"/>
                </a:solidFill>
                <a:latin typeface="Roboto"/>
              </a:rPr>
              <a:t>İlk iki PCSK9 inhibitörü — </a:t>
            </a:r>
            <a:r>
              <a:rPr lang="tr-TR" altLang="tr-TR" sz="1600">
                <a:solidFill>
                  <a:srgbClr val="FF0000"/>
                </a:solidFill>
                <a:latin typeface="Roboto"/>
              </a:rPr>
              <a:t>Repatha (evolucumab) ve Praluent (alirocumab) </a:t>
            </a:r>
            <a:r>
              <a:rPr lang="tr-TR" altLang="tr-TR" sz="1600">
                <a:solidFill>
                  <a:srgbClr val="4F5254"/>
                </a:solidFill>
                <a:latin typeface="Roboto"/>
              </a:rPr>
              <a:t>- 2015 yılında kullanım için onaylandı.</a:t>
            </a:r>
          </a:p>
          <a:p>
            <a:pPr>
              <a:buFont typeface="Arial" panose="020B0604020202020204" pitchFamily="34" charset="0"/>
              <a:buChar char="•"/>
            </a:pPr>
            <a:r>
              <a:rPr lang="tr-TR" altLang="tr-TR" sz="1600">
                <a:solidFill>
                  <a:srgbClr val="4F5254"/>
                </a:solidFill>
                <a:latin typeface="Roboto"/>
              </a:rPr>
              <a:t>PCSK9 inhibitörü ilaçlar gerçekten kolesterol düşürmede büyük bir atılımı temsil edebilir.</a:t>
            </a:r>
          </a:p>
          <a:p>
            <a:pPr>
              <a:buFont typeface="Arial" panose="020B0604020202020204" pitchFamily="34" charset="0"/>
              <a:buChar char="•"/>
            </a:pPr>
            <a:r>
              <a:rPr lang="tr-TR" altLang="tr-TR" sz="1600">
                <a:solidFill>
                  <a:srgbClr val="4F5254"/>
                </a:solidFill>
                <a:latin typeface="Roboto"/>
              </a:rPr>
              <a:t>Bununla birlikte, uzun vadeli güvenlik ve etkinliği henüz tam olarak oluşturulmamıştır. </a:t>
            </a:r>
          </a:p>
          <a:p>
            <a:pPr>
              <a:buFont typeface="Arial" panose="020B0604020202020204" pitchFamily="34" charset="0"/>
              <a:buChar char="•"/>
            </a:pPr>
            <a:r>
              <a:rPr lang="tr-TR" altLang="tr-TR" sz="1600">
                <a:solidFill>
                  <a:srgbClr val="4F5254"/>
                </a:solidFill>
                <a:latin typeface="Roboto"/>
              </a:rPr>
              <a:t>Bu ve onların çok yüksek maliyeti, çoğu doktor hala klinik tıpta uygun yerlerinden emin değiller.</a:t>
            </a:r>
          </a:p>
        </p:txBody>
      </p:sp>
      <p:pic>
        <p:nvPicPr>
          <p:cNvPr id="136196" name="Picture 4" descr="Repatha (Evolocumab) for the Treatment of Heterozygous and Homozygous  Familial Hypercholesterolemia - Clinical Trials Are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9450" y="3068638"/>
            <a:ext cx="3627438"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7" name="Picture 10" descr="Alirocumab Injection - Prescriptiongia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8163" y="4797426"/>
            <a:ext cx="3192462"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0396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Dikdörtgen 1"/>
          <p:cNvSpPr>
            <a:spLocks noChangeArrowheads="1"/>
          </p:cNvSpPr>
          <p:nvPr/>
        </p:nvSpPr>
        <p:spPr bwMode="auto">
          <a:xfrm>
            <a:off x="1557339" y="260351"/>
            <a:ext cx="921702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tr-TR" sz="1400">
                <a:solidFill>
                  <a:srgbClr val="282C2E"/>
                </a:solidFill>
                <a:latin typeface="Roboto"/>
              </a:rPr>
              <a:t>PCSK9 İnhibitörleri Nasıl Çalışır?</a:t>
            </a:r>
          </a:p>
          <a:p>
            <a:pPr>
              <a:buFont typeface="Arial" panose="020B0604020202020204" pitchFamily="34" charset="0"/>
              <a:buChar char="•"/>
            </a:pPr>
            <a:r>
              <a:rPr lang="tr-TR" altLang="tr-TR" sz="1400">
                <a:solidFill>
                  <a:srgbClr val="4F5254"/>
                </a:solidFill>
                <a:latin typeface="Roboto"/>
              </a:rPr>
              <a:t>Bu ilaçlar karaciğerde "proprotein convertase subtilisin / kexin 9" (PCSK9) olarak adlandırılan kolesterol düzenleyiciyi inhibe ederler. </a:t>
            </a:r>
          </a:p>
          <a:p>
            <a:pPr>
              <a:buFont typeface="Arial" panose="020B0604020202020204" pitchFamily="34" charset="0"/>
              <a:buChar char="•"/>
            </a:pPr>
            <a:r>
              <a:rPr lang="tr-TR" altLang="tr-TR" sz="1400">
                <a:solidFill>
                  <a:srgbClr val="4F5254"/>
                </a:solidFill>
                <a:latin typeface="Roboto"/>
              </a:rPr>
              <a:t>Karaciğer hücrelerinin yüzeyi, dolaşımdaki </a:t>
            </a:r>
            <a:r>
              <a:rPr lang="tr-TR" altLang="tr-TR" sz="1400">
                <a:solidFill>
                  <a:srgbClr val="1FB9FB"/>
                </a:solidFill>
                <a:latin typeface="Roboto"/>
                <a:hlinkClick r:id="rId2"/>
              </a:rPr>
              <a:t>LDL parçacıklarını</a:t>
            </a:r>
            <a:r>
              <a:rPr lang="tr-TR" altLang="tr-TR" sz="1400">
                <a:solidFill>
                  <a:srgbClr val="4F5254"/>
                </a:solidFill>
                <a:latin typeface="Roboto"/>
              </a:rPr>
              <a:t> ( </a:t>
            </a:r>
            <a:r>
              <a:rPr lang="tr-TR" altLang="tr-TR" sz="1400">
                <a:solidFill>
                  <a:srgbClr val="1FB9FB"/>
                </a:solidFill>
                <a:latin typeface="Roboto"/>
                <a:hlinkClick r:id="rId2"/>
              </a:rPr>
              <a:t>LDL kolesterol</a:t>
            </a:r>
            <a:r>
              <a:rPr lang="tr-TR" altLang="tr-TR" sz="1400">
                <a:solidFill>
                  <a:srgbClr val="4F5254"/>
                </a:solidFill>
                <a:latin typeface="Roboto"/>
              </a:rPr>
              <a:t> içeren) bağlayan ve bunları kandan ayıran LDL reseptörleri içerir. </a:t>
            </a:r>
          </a:p>
          <a:p>
            <a:pPr>
              <a:buFont typeface="Arial" panose="020B0604020202020204" pitchFamily="34" charset="0"/>
              <a:buChar char="•"/>
            </a:pPr>
            <a:r>
              <a:rPr lang="tr-TR" altLang="tr-TR" sz="1400">
                <a:solidFill>
                  <a:srgbClr val="4F5254"/>
                </a:solidFill>
                <a:latin typeface="Roboto"/>
              </a:rPr>
              <a:t>Hem LDL partikülleri hem de LDL reseptörleri daha sonra LDL partiküllerinin parçalandığı karaciğer hücrelerine taşınır. </a:t>
            </a:r>
          </a:p>
          <a:p>
            <a:pPr>
              <a:buFont typeface="Arial" panose="020B0604020202020204" pitchFamily="34" charset="0"/>
              <a:buChar char="•"/>
            </a:pPr>
            <a:r>
              <a:rPr lang="tr-TR" altLang="tr-TR" sz="1400">
                <a:solidFill>
                  <a:srgbClr val="4F5254"/>
                </a:solidFill>
                <a:latin typeface="Roboto"/>
              </a:rPr>
              <a:t>LDL reseptörleri LDL partiküllerini "yakalayabilecekleri" karaciğer hücrelerinin yüzeyine geri döner.</a:t>
            </a:r>
          </a:p>
          <a:p>
            <a:pPr>
              <a:buFont typeface="Arial" panose="020B0604020202020204" pitchFamily="34" charset="0"/>
              <a:buChar char="•"/>
            </a:pPr>
            <a:r>
              <a:rPr lang="tr-TR" altLang="tr-TR" sz="1400">
                <a:solidFill>
                  <a:srgbClr val="FF0000"/>
                </a:solidFill>
                <a:latin typeface="Roboto"/>
              </a:rPr>
              <a:t>PCSK9, LDL reseptörlerine de bağlanan düzenleyici bir proteindir</a:t>
            </a:r>
            <a:r>
              <a:rPr lang="tr-TR" altLang="tr-TR" sz="1400">
                <a:solidFill>
                  <a:srgbClr val="4F5254"/>
                </a:solidFill>
                <a:latin typeface="Roboto"/>
              </a:rPr>
              <a:t>. </a:t>
            </a:r>
          </a:p>
          <a:p>
            <a:pPr>
              <a:buFont typeface="Arial" panose="020B0604020202020204" pitchFamily="34" charset="0"/>
              <a:buChar char="•"/>
            </a:pPr>
            <a:r>
              <a:rPr lang="tr-TR" altLang="tr-TR" sz="1400">
                <a:solidFill>
                  <a:srgbClr val="4F5254"/>
                </a:solidFill>
                <a:latin typeface="Roboto"/>
              </a:rPr>
              <a:t>PCSK9 tarafından bağlanan LDL reseptörleri hücre yüzeyine geri dönüştürülmez, bunun yerine hücrenin içine ayrılır.</a:t>
            </a:r>
          </a:p>
          <a:p>
            <a:pPr>
              <a:buFont typeface="Arial" panose="020B0604020202020204" pitchFamily="34" charset="0"/>
              <a:buChar char="•"/>
            </a:pPr>
            <a:r>
              <a:rPr lang="tr-TR" altLang="tr-TR" sz="1400">
                <a:solidFill>
                  <a:srgbClr val="4F5254"/>
                </a:solidFill>
                <a:latin typeface="Roboto"/>
              </a:rPr>
              <a:t>Bu nedenle, PCSK9 karaciğerin LDL kolesterolü kan dolaşımından kaldırma yeteneğini sınırlar. </a:t>
            </a:r>
          </a:p>
          <a:p>
            <a:pPr>
              <a:buFont typeface="Arial" panose="020B0604020202020204" pitchFamily="34" charset="0"/>
              <a:buChar char="•"/>
            </a:pPr>
            <a:r>
              <a:rPr lang="tr-TR" altLang="tr-TR" sz="1400">
                <a:solidFill>
                  <a:srgbClr val="4F5254"/>
                </a:solidFill>
                <a:latin typeface="Roboto"/>
              </a:rPr>
              <a:t>PCSK9'u inhibe ederek, bu yeni ilaçlar karaciğerin LDL kolesterolü kaldırma ve LDL kan seviyelerini azaltma yeteneğini etkili bir şekilde geliştirir.</a:t>
            </a:r>
          </a:p>
          <a:p>
            <a:pPr>
              <a:buFont typeface="Arial" panose="020B0604020202020204" pitchFamily="34" charset="0"/>
              <a:buChar char="•"/>
            </a:pPr>
            <a:r>
              <a:rPr lang="tr-TR" altLang="tr-TR" sz="1400">
                <a:solidFill>
                  <a:srgbClr val="4F5254"/>
                </a:solidFill>
                <a:latin typeface="Roboto"/>
              </a:rPr>
              <a:t>Yüksek doz statin tedavisine bir PCSK9 inhibitörü eklendiğinde, LDL kolesterol seviyeleri rutin olarak 50 mg / dL'nin altında ve sıklıkla 25 mg / dL veya daha az sürülür.</a:t>
            </a:r>
          </a:p>
        </p:txBody>
      </p:sp>
      <p:pic>
        <p:nvPicPr>
          <p:cNvPr id="137219" name="Picture 2" descr="Mechanisms of action for proprotein convertase subtilisin/ kexin type 9...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101" y="4076700"/>
            <a:ext cx="4784725"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34457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Dikdörtgen 1"/>
          <p:cNvSpPr>
            <a:spLocks noChangeArrowheads="1"/>
          </p:cNvSpPr>
          <p:nvPr/>
        </p:nvSpPr>
        <p:spPr bwMode="auto">
          <a:xfrm>
            <a:off x="1703388" y="260350"/>
            <a:ext cx="8712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tr-TR" sz="1600" b="1">
                <a:solidFill>
                  <a:srgbClr val="FF0000"/>
                </a:solidFill>
                <a:latin typeface="Roboto"/>
              </a:rPr>
              <a:t>PCSK9 İnhibitörleri</a:t>
            </a:r>
          </a:p>
          <a:p>
            <a:pPr>
              <a:buFont typeface="Arial" panose="020B0604020202020204" pitchFamily="34" charset="0"/>
              <a:buChar char="•"/>
            </a:pPr>
            <a:r>
              <a:rPr lang="tr-TR" altLang="tr-TR" sz="1600">
                <a:solidFill>
                  <a:srgbClr val="4F5254"/>
                </a:solidFill>
                <a:latin typeface="Roboto"/>
              </a:rPr>
              <a:t>2000'li yılların başında PCSK9 düzenleyici protein keşfedildiğinde, bilim adamları bu proteini inhibe etmenin LDL kolesterol seviyelerinin önemli ölçüde azalmasıyla sonuçlanacağını hemen fark etmişlerdir. </a:t>
            </a:r>
          </a:p>
          <a:p>
            <a:pPr>
              <a:buFont typeface="Arial" panose="020B0604020202020204" pitchFamily="34" charset="0"/>
              <a:buChar char="•"/>
            </a:pPr>
            <a:r>
              <a:rPr lang="tr-TR" altLang="tr-TR" sz="1600">
                <a:solidFill>
                  <a:srgbClr val="4F5254"/>
                </a:solidFill>
                <a:latin typeface="Roboto"/>
              </a:rPr>
              <a:t>İlaç şirketleri PCSK9 inhibitörlerini geliştirmek için anında bir yarış başlattı.</a:t>
            </a:r>
          </a:p>
          <a:p>
            <a:pPr>
              <a:buFont typeface="Arial" panose="020B0604020202020204" pitchFamily="34" charset="0"/>
              <a:buChar char="•"/>
            </a:pPr>
            <a:r>
              <a:rPr lang="tr-TR" altLang="tr-TR" sz="1600">
                <a:solidFill>
                  <a:srgbClr val="4F5254"/>
                </a:solidFill>
                <a:latin typeface="Roboto"/>
              </a:rPr>
              <a:t>Dikkat çekici bir şekilde, bu ilaçlardan ikisi klinik çalışmalarda geliştirilmiştir ve test edilmiştir: </a:t>
            </a:r>
            <a:r>
              <a:rPr lang="tr-TR" altLang="tr-TR" sz="1600">
                <a:solidFill>
                  <a:srgbClr val="FF0000"/>
                </a:solidFill>
                <a:latin typeface="Roboto"/>
              </a:rPr>
              <a:t>Evolucumab</a:t>
            </a:r>
            <a:r>
              <a:rPr lang="tr-TR" altLang="tr-TR" sz="1600">
                <a:solidFill>
                  <a:srgbClr val="4F5254"/>
                </a:solidFill>
                <a:latin typeface="Roboto"/>
              </a:rPr>
              <a:t> (Amgen tarafından geliştirilen </a:t>
            </a:r>
            <a:r>
              <a:rPr lang="tr-TR" altLang="tr-TR" sz="1600">
                <a:solidFill>
                  <a:srgbClr val="FF0000"/>
                </a:solidFill>
                <a:latin typeface="Roboto"/>
              </a:rPr>
              <a:t>Repatha</a:t>
            </a:r>
            <a:r>
              <a:rPr lang="tr-TR" altLang="tr-TR" sz="1600">
                <a:solidFill>
                  <a:srgbClr val="4F5254"/>
                </a:solidFill>
                <a:latin typeface="Roboto"/>
              </a:rPr>
              <a:t>) ve </a:t>
            </a:r>
            <a:r>
              <a:rPr lang="tr-TR" altLang="tr-TR" sz="1600">
                <a:solidFill>
                  <a:srgbClr val="FF0000"/>
                </a:solidFill>
                <a:latin typeface="Roboto"/>
              </a:rPr>
              <a:t>alirocumab</a:t>
            </a:r>
            <a:r>
              <a:rPr lang="tr-TR" altLang="tr-TR" sz="1600">
                <a:solidFill>
                  <a:srgbClr val="4F5254"/>
                </a:solidFill>
                <a:latin typeface="Roboto"/>
              </a:rPr>
              <a:t> (Sanofi ve Regeneron tarafından geliştirilen </a:t>
            </a:r>
            <a:r>
              <a:rPr lang="tr-TR" altLang="tr-TR" sz="1600">
                <a:solidFill>
                  <a:srgbClr val="FF0000"/>
                </a:solidFill>
                <a:latin typeface="Roboto"/>
              </a:rPr>
              <a:t>Praluent</a:t>
            </a:r>
            <a:r>
              <a:rPr lang="tr-TR" altLang="tr-TR" sz="1600">
                <a:solidFill>
                  <a:srgbClr val="4F5254"/>
                </a:solidFill>
                <a:latin typeface="Roboto"/>
              </a:rPr>
              <a:t>).</a:t>
            </a:r>
          </a:p>
          <a:p>
            <a:pPr>
              <a:buFont typeface="Arial" panose="020B0604020202020204" pitchFamily="34" charset="0"/>
              <a:buChar char="•"/>
            </a:pPr>
            <a:r>
              <a:rPr lang="tr-TR" altLang="tr-TR" sz="1600">
                <a:solidFill>
                  <a:srgbClr val="4F5254"/>
                </a:solidFill>
                <a:latin typeface="Roboto"/>
              </a:rPr>
              <a:t>Bu ilaçların her ikisi de sadece PCSK9 üzerinde etkili olacak şekilde tasarlanan </a:t>
            </a:r>
            <a:r>
              <a:rPr lang="tr-TR" altLang="tr-TR" sz="1600">
                <a:solidFill>
                  <a:srgbClr val="1FB9FB"/>
                </a:solidFill>
                <a:latin typeface="Roboto"/>
                <a:hlinkClick r:id="rId2"/>
              </a:rPr>
              <a:t>monoklonal antikorlar</a:t>
            </a:r>
            <a:r>
              <a:rPr lang="tr-TR" altLang="tr-TR" sz="1600">
                <a:solidFill>
                  <a:srgbClr val="4F5254"/>
                </a:solidFill>
                <a:latin typeface="Roboto"/>
              </a:rPr>
              <a:t> ve (teorik olarak en azından) başka hiçbir yerde bulunmaz. </a:t>
            </a:r>
          </a:p>
          <a:p>
            <a:pPr>
              <a:buFont typeface="Arial" panose="020B0604020202020204" pitchFamily="34" charset="0"/>
              <a:buChar char="•"/>
            </a:pPr>
            <a:r>
              <a:rPr lang="tr-TR" altLang="tr-TR" sz="1600">
                <a:solidFill>
                  <a:srgbClr val="4F5254"/>
                </a:solidFill>
                <a:latin typeface="Roboto"/>
              </a:rPr>
              <a:t>Her ikisi de subkutan enjeksiyonla (insülin tedavisi gibi) uygulanır ve ayda bir veya iki kez verilir.</a:t>
            </a:r>
          </a:p>
        </p:txBody>
      </p:sp>
      <p:pic>
        <p:nvPicPr>
          <p:cNvPr id="138243" name="Picture 2" descr="Proprotein convertase subtilisin/kexin type 9 (PCSK9) inhibitors: Present  perspectives and future horizons - Nutrition, Metabolism and Cardiovascular  Disea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0239" y="3716338"/>
            <a:ext cx="3724275"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42454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Dikdörtgen 1"/>
          <p:cNvSpPr>
            <a:spLocks noChangeArrowheads="1"/>
          </p:cNvSpPr>
          <p:nvPr/>
        </p:nvSpPr>
        <p:spPr bwMode="auto">
          <a:xfrm>
            <a:off x="1774826" y="115889"/>
            <a:ext cx="85693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tr-TR" sz="1200">
                <a:solidFill>
                  <a:srgbClr val="4F5254"/>
                </a:solidFill>
                <a:latin typeface="Roboto"/>
              </a:rPr>
              <a:t>2016'nın sonlarında GLAGOV çalışması, </a:t>
            </a:r>
            <a:r>
              <a:rPr lang="tr-TR" altLang="tr-TR" sz="1200">
                <a:solidFill>
                  <a:srgbClr val="1FB9FB"/>
                </a:solidFill>
                <a:latin typeface="Roboto"/>
                <a:hlinkClick r:id="rId2"/>
              </a:rPr>
              <a:t>koroner arter hastalığı (KAH)</a:t>
            </a:r>
            <a:r>
              <a:rPr lang="tr-TR" altLang="tr-TR" sz="1200">
                <a:solidFill>
                  <a:srgbClr val="4F5254"/>
                </a:solidFill>
                <a:latin typeface="Roboto"/>
              </a:rPr>
              <a:t> olan ve evolocumab artı bir statin veya statin ile tek başına tedaviye randomize edilen 968 kişide,  </a:t>
            </a:r>
            <a:r>
              <a:rPr lang="tr-TR" altLang="tr-TR" sz="1200">
                <a:solidFill>
                  <a:srgbClr val="1FB9FB"/>
                </a:solidFill>
                <a:latin typeface="Roboto"/>
                <a:hlinkClick r:id="rId3"/>
              </a:rPr>
              <a:t>aterosklerotik plakların</a:t>
            </a:r>
            <a:r>
              <a:rPr lang="tr-TR" altLang="tr-TR" sz="1200">
                <a:solidFill>
                  <a:srgbClr val="4F5254"/>
                </a:solidFill>
                <a:latin typeface="Roboto"/>
              </a:rPr>
              <a:t> - oldukça olumlu sonuçlar elde edildi.</a:t>
            </a:r>
            <a:endParaRPr lang="tr-TR" altLang="tr-TR" sz="1200">
              <a:solidFill>
                <a:srgbClr val="282C2E"/>
              </a:solidFill>
              <a:latin typeface="Roboto"/>
            </a:endParaRPr>
          </a:p>
          <a:p>
            <a:pPr>
              <a:buFont typeface="Arial" panose="020B0604020202020204" pitchFamily="34" charset="0"/>
              <a:buChar char="•"/>
            </a:pPr>
            <a:endParaRPr lang="tr-TR" altLang="tr-TR" sz="1200">
              <a:solidFill>
                <a:srgbClr val="282C2E"/>
              </a:solidFill>
              <a:latin typeface="Roboto"/>
            </a:endParaRPr>
          </a:p>
          <a:p>
            <a:pPr>
              <a:buFont typeface="Arial" panose="020B0604020202020204" pitchFamily="34" charset="0"/>
              <a:buChar char="•"/>
            </a:pPr>
            <a:r>
              <a:rPr lang="tr-TR" altLang="tr-TR" sz="1200">
                <a:solidFill>
                  <a:srgbClr val="282C2E"/>
                </a:solidFill>
                <a:latin typeface="Roboto"/>
              </a:rPr>
              <a:t>Perspektifte PCSK9 İnhibitörleri</a:t>
            </a:r>
          </a:p>
          <a:p>
            <a:pPr>
              <a:buFont typeface="Arial" panose="020B0604020202020204" pitchFamily="34" charset="0"/>
              <a:buChar char="•"/>
            </a:pPr>
            <a:endParaRPr lang="tr-TR" altLang="tr-TR" sz="1200">
              <a:solidFill>
                <a:srgbClr val="282C2E"/>
              </a:solidFill>
              <a:latin typeface="Roboto"/>
            </a:endParaRPr>
          </a:p>
          <a:p>
            <a:pPr>
              <a:buFont typeface="Arial" panose="020B0604020202020204" pitchFamily="34" charset="0"/>
              <a:buChar char="•"/>
            </a:pPr>
            <a:r>
              <a:rPr lang="tr-TR" altLang="tr-TR" sz="1200">
                <a:solidFill>
                  <a:srgbClr val="4F5254"/>
                </a:solidFill>
                <a:latin typeface="Roboto"/>
              </a:rPr>
              <a:t>PCSK9 inhibitörleri gerçekten de kolesterolün tedavisinde ve kardiyovasküler riskin azaltılmasında büyük bir atılım olarak ortaya çıkabilir.  Ancak henüz bir takım bu ilaçlarla  ilgili olarak bir takım sorunlar vardır. </a:t>
            </a:r>
          </a:p>
          <a:p>
            <a:pPr>
              <a:buFont typeface="Arial" panose="020B0604020202020204" pitchFamily="34" charset="0"/>
              <a:buChar char="•"/>
            </a:pPr>
            <a:r>
              <a:rPr lang="tr-TR" altLang="tr-TR" sz="1200" b="1">
                <a:solidFill>
                  <a:srgbClr val="4F5254"/>
                </a:solidFill>
                <a:latin typeface="Roboto"/>
              </a:rPr>
              <a:t>Birincisi</a:t>
            </a:r>
            <a:r>
              <a:rPr lang="tr-TR" altLang="tr-TR" sz="1200">
                <a:solidFill>
                  <a:srgbClr val="4F5254"/>
                </a:solidFill>
                <a:latin typeface="Roboto"/>
              </a:rPr>
              <a:t> , bu yeni ilaçlarla yapılan kardiyovasküler sonuçlar önemli ölçüde iyileşmişken (nispeten kısa süreli çalışmalarda), şimdiye kadar elde edilen iyileşmenin büyüklüğü çok fazla değildir. </a:t>
            </a:r>
          </a:p>
          <a:p>
            <a:pPr>
              <a:buFont typeface="Arial" panose="020B0604020202020204" pitchFamily="34" charset="0"/>
              <a:buChar char="•"/>
            </a:pPr>
            <a:r>
              <a:rPr lang="tr-TR" altLang="tr-TR" sz="1200">
                <a:solidFill>
                  <a:srgbClr val="4F5254"/>
                </a:solidFill>
                <a:latin typeface="Roboto"/>
              </a:rPr>
              <a:t>Bu ilaçların ne kadar fayda sağladığını ve özellikle de sonunda uzun süreli bir mortalite avantajı sağlayıp sağlayamayacaklarını görmek için daha uzun süreli takip gereklidir.</a:t>
            </a:r>
          </a:p>
        </p:txBody>
      </p:sp>
      <p:sp>
        <p:nvSpPr>
          <p:cNvPr id="139267" name="Rectangle 3"/>
          <p:cNvSpPr>
            <a:spLocks noChangeArrowheads="1"/>
          </p:cNvSpPr>
          <p:nvPr/>
        </p:nvSpPr>
        <p:spPr bwMode="auto">
          <a:xfrm>
            <a:off x="1773238" y="5100639"/>
            <a:ext cx="8712200" cy="145097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171450" indent="-1714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tr-TR" sz="1200">
                <a:solidFill>
                  <a:srgbClr val="202124"/>
                </a:solidFill>
                <a:latin typeface="inherit"/>
              </a:rPr>
              <a:t>In late 2016, the GLAGOV study found very positive results in 968 people with coronary artery disease (CAD) who were randomized to treatment with evolocumab plus a statin or a statin alone - atherosclerotic plaques.</a:t>
            </a:r>
          </a:p>
          <a:p>
            <a:pPr>
              <a:buFont typeface="Arial" panose="020B0604020202020204" pitchFamily="34" charset="0"/>
              <a:buChar char="•"/>
            </a:pPr>
            <a:r>
              <a:rPr lang="tr-TR" altLang="tr-TR" sz="1200">
                <a:solidFill>
                  <a:srgbClr val="202124"/>
                </a:solidFill>
                <a:latin typeface="inherit"/>
              </a:rPr>
              <a:t> PCSK9 Inhibitors in Perspective PCSK9 inhibitors may indeed emerge as a major breakthrough in the treatment of cholesterol and reduction of cardiovascular risk. However, there are still some problems with some of these drugs.</a:t>
            </a:r>
          </a:p>
          <a:p>
            <a:pPr>
              <a:buFont typeface="Arial" panose="020B0604020202020204" pitchFamily="34" charset="0"/>
              <a:buChar char="•"/>
            </a:pPr>
            <a:r>
              <a:rPr lang="tr-TR" altLang="tr-TR" sz="1200">
                <a:solidFill>
                  <a:srgbClr val="202124"/>
                </a:solidFill>
                <a:latin typeface="inherit"/>
              </a:rPr>
              <a:t> First, while cardiovascular outcomes with these new drugs have improved significantly (in relatively short-term studies), the magnitude of the improvement achieved so far has been modest. </a:t>
            </a:r>
          </a:p>
          <a:p>
            <a:pPr>
              <a:buFont typeface="Arial" panose="020B0604020202020204" pitchFamily="34" charset="0"/>
              <a:buChar char="•"/>
            </a:pPr>
            <a:r>
              <a:rPr lang="tr-TR" altLang="tr-TR" sz="1200">
                <a:solidFill>
                  <a:srgbClr val="202124"/>
                </a:solidFill>
                <a:latin typeface="inherit"/>
              </a:rPr>
              <a:t>Longer follow-up is needed to see how much benefit these drugs provide and especially if they can eventually provide a long-term mortality advantage.</a:t>
            </a:r>
            <a:r>
              <a:rPr lang="en-US" altLang="tr-TR" sz="1200"/>
              <a:t> </a:t>
            </a:r>
          </a:p>
        </p:txBody>
      </p:sp>
      <p:pic>
        <p:nvPicPr>
          <p:cNvPr id="139268" name="Picture 5" descr="Glagovian Phenomenon : Why it is one of the vital concepts in cardiology ?  | Dr.S.Venkatesan M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9288" y="2446339"/>
            <a:ext cx="38925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9" name="Picture 7" descr="Diagrammatic representation of progression of atherosclerosis as... |  Download Scientific Diagr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3339" y="2565401"/>
            <a:ext cx="374967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06614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Dikdörtgen 1"/>
          <p:cNvSpPr>
            <a:spLocks noChangeArrowheads="1"/>
          </p:cNvSpPr>
          <p:nvPr/>
        </p:nvSpPr>
        <p:spPr bwMode="auto">
          <a:xfrm>
            <a:off x="1595438" y="22226"/>
            <a:ext cx="885666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tr-TR" sz="1200" b="1">
                <a:solidFill>
                  <a:srgbClr val="4F5254"/>
                </a:solidFill>
                <a:latin typeface="Roboto"/>
              </a:rPr>
              <a:t>İkincisi</a:t>
            </a:r>
            <a:r>
              <a:rPr lang="tr-TR" altLang="tr-TR" sz="1200">
                <a:solidFill>
                  <a:srgbClr val="4F5254"/>
                </a:solidFill>
                <a:latin typeface="Roboto"/>
              </a:rPr>
              <a:t> , tüm modern “tasarımcı ilaçlar” (spesifik bir moleküler hedef için özel olarak üretilmiş ilaçlar) gibi, PCSK9 inhibitörleri çok pahalıdır. </a:t>
            </a:r>
          </a:p>
          <a:p>
            <a:pPr>
              <a:buFont typeface="Arial" panose="020B0604020202020204" pitchFamily="34" charset="0"/>
              <a:buChar char="•"/>
            </a:pPr>
            <a:r>
              <a:rPr lang="tr-TR" altLang="tr-TR" sz="1200">
                <a:solidFill>
                  <a:srgbClr val="4F5254"/>
                </a:solidFill>
                <a:latin typeface="Roboto"/>
              </a:rPr>
              <a:t>En azından ilk yıllardaki kullanımları, kesinlikle çok yüksek risk altında olan ve </a:t>
            </a:r>
            <a:r>
              <a:rPr lang="tr-TR" altLang="tr-TR" sz="1200">
                <a:solidFill>
                  <a:srgbClr val="1FB9FB"/>
                </a:solidFill>
                <a:latin typeface="Roboto"/>
                <a:hlinkClick r:id="rId2"/>
              </a:rPr>
              <a:t>ailesel hiperkolesterolemisi olan</a:t>
            </a:r>
            <a:r>
              <a:rPr lang="tr-TR" altLang="tr-TR" sz="1200">
                <a:solidFill>
                  <a:srgbClr val="4F5254"/>
                </a:solidFill>
                <a:latin typeface="Roboto"/>
              </a:rPr>
              <a:t> insanlar gibi statinlerle riski önemli ölçüde azaltılamayan kişilerle sınırlı olacaktır.</a:t>
            </a:r>
          </a:p>
          <a:p>
            <a:pPr>
              <a:buFont typeface="Arial" panose="020B0604020202020204" pitchFamily="34" charset="0"/>
              <a:buChar char="•"/>
            </a:pPr>
            <a:r>
              <a:rPr lang="tr-TR" altLang="tr-TR" sz="1200" b="1">
                <a:solidFill>
                  <a:srgbClr val="4F5254"/>
                </a:solidFill>
                <a:latin typeface="Roboto"/>
              </a:rPr>
              <a:t>Üçüncüsü</a:t>
            </a:r>
            <a:r>
              <a:rPr lang="tr-TR" altLang="tr-TR" sz="1200">
                <a:solidFill>
                  <a:srgbClr val="4F5254"/>
                </a:solidFill>
                <a:latin typeface="Roboto"/>
              </a:rPr>
              <a:t> , bu ilaçlar statin tedavisinin bir alternatifi olarak düşünülürken, bugüne kadar yapılan klinik çalışmaların statinler yerine değil, statinlere </a:t>
            </a:r>
            <a:r>
              <a:rPr lang="tr-TR" altLang="tr-TR" sz="1200" i="1">
                <a:solidFill>
                  <a:srgbClr val="4F5254"/>
                </a:solidFill>
                <a:latin typeface="Roboto"/>
              </a:rPr>
              <a:t>ek olarak</a:t>
            </a:r>
            <a:r>
              <a:rPr lang="tr-TR" altLang="tr-TR" sz="1200">
                <a:solidFill>
                  <a:srgbClr val="4F5254"/>
                </a:solidFill>
                <a:latin typeface="Roboto"/>
              </a:rPr>
              <a:t> kullanıldığını dikkatle not etmeliyiz. </a:t>
            </a:r>
          </a:p>
          <a:p>
            <a:pPr>
              <a:buFont typeface="Arial" panose="020B0604020202020204" pitchFamily="34" charset="0"/>
              <a:buChar char="•"/>
            </a:pPr>
            <a:r>
              <a:rPr lang="tr-TR" altLang="tr-TR" sz="1200">
                <a:solidFill>
                  <a:srgbClr val="4F5254"/>
                </a:solidFill>
                <a:latin typeface="Roboto"/>
              </a:rPr>
              <a:t>Bu nedenle, bizler, gerçek statin yerine geçebilecek nitelikte olup olmadıklarını bize bildirecek hiçbir klinik veriler bulunmamaktadır.</a:t>
            </a:r>
          </a:p>
          <a:p>
            <a:pPr>
              <a:buFont typeface="Arial" panose="020B0604020202020204" pitchFamily="34" charset="0"/>
              <a:buChar char="•"/>
            </a:pPr>
            <a:r>
              <a:rPr lang="tr-TR" altLang="tr-TR" sz="1200" b="1">
                <a:solidFill>
                  <a:srgbClr val="4F5254"/>
                </a:solidFill>
                <a:latin typeface="Roboto"/>
              </a:rPr>
              <a:t>Dördüncüsü</a:t>
            </a:r>
            <a:r>
              <a:rPr lang="tr-TR" altLang="tr-TR" sz="1200">
                <a:solidFill>
                  <a:srgbClr val="4F5254"/>
                </a:solidFill>
                <a:latin typeface="Roboto"/>
              </a:rPr>
              <a:t> , PCSK9 ilaçlarının güvenlik profili şimdiye kadar umut verici görünüyor, ancak açık sorular var; özellikle kolesterolün uzun bir süre boyunca ultra-düşük seviyelere sürülmesinin özellikle bilişsel işlev açısından en azından bir ölçüde tersine dönebileceği hususu söz konusudur.</a:t>
            </a:r>
          </a:p>
        </p:txBody>
      </p:sp>
      <p:sp>
        <p:nvSpPr>
          <p:cNvPr id="140291" name="Rectangle 3"/>
          <p:cNvSpPr>
            <a:spLocks noChangeArrowheads="1"/>
          </p:cNvSpPr>
          <p:nvPr/>
        </p:nvSpPr>
        <p:spPr bwMode="auto">
          <a:xfrm>
            <a:off x="1774826" y="4868863"/>
            <a:ext cx="8353425" cy="182086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171450" indent="-1714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tr-TR" altLang="tr-TR" sz="1200">
                <a:solidFill>
                  <a:srgbClr val="202124"/>
                </a:solidFill>
                <a:latin typeface="inherit"/>
              </a:rPr>
              <a:t>Second, like all modern "designer drugs" (drugs that are tailor-made for a specific molecular target), PCSK9 inhibitors are very expensive. </a:t>
            </a:r>
          </a:p>
          <a:p>
            <a:pPr>
              <a:buFont typeface="Arial" panose="020B0604020202020204" pitchFamily="34" charset="0"/>
              <a:buChar char="•"/>
            </a:pPr>
            <a:r>
              <a:rPr lang="tr-TR" altLang="tr-TR" sz="1200">
                <a:solidFill>
                  <a:srgbClr val="202124"/>
                </a:solidFill>
                <a:latin typeface="inherit"/>
              </a:rPr>
              <a:t>Their use, at least in the early years, will certainly be limited to people who are at very high risk and whose risk cannot be significantly reduced with statins, such as people with familial hypercholesterolemia. </a:t>
            </a:r>
          </a:p>
          <a:p>
            <a:pPr>
              <a:buFont typeface="Arial" panose="020B0604020202020204" pitchFamily="34" charset="0"/>
              <a:buChar char="•"/>
            </a:pPr>
            <a:r>
              <a:rPr lang="tr-TR" altLang="tr-TR" sz="1200">
                <a:solidFill>
                  <a:srgbClr val="202124"/>
                </a:solidFill>
                <a:latin typeface="inherit"/>
              </a:rPr>
              <a:t>Third, while these drugs are considered as an alternative to statin therapy, we should carefully note that clinical studies conducted to date have been used in addition to statins, not instead of statins. Therefore, we have no clinical data to tell us whether they are real statin replacements. </a:t>
            </a:r>
          </a:p>
          <a:p>
            <a:pPr>
              <a:buFont typeface="Arial" panose="020B0604020202020204" pitchFamily="34" charset="0"/>
              <a:buChar char="•"/>
            </a:pPr>
            <a:r>
              <a:rPr lang="tr-TR" altLang="tr-TR" sz="1200">
                <a:solidFill>
                  <a:srgbClr val="202124"/>
                </a:solidFill>
                <a:latin typeface="inherit"/>
              </a:rPr>
              <a:t>Fourth, the safety profile of PCSK9 drugs looks promising so far, but there are open questions; In particular, there is the issue that driving cholesterol to ultra-low levels over a long period of time may be at least somewhat reversible, particularly in terms of cognitive function.</a:t>
            </a:r>
            <a:r>
              <a:rPr lang="en-US" altLang="tr-TR" sz="1200"/>
              <a:t> </a:t>
            </a:r>
          </a:p>
        </p:txBody>
      </p:sp>
      <p:pic>
        <p:nvPicPr>
          <p:cNvPr id="140292" name="Picture 5" descr="PCSK9 and its Inhibitors: A new approach in lipid lowering therapy |  BioVen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2147888"/>
            <a:ext cx="4491038"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3" name="Picture 7" descr="PCSK9 inhibitors in the prevention of cardiovascular disease | SpringerLi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3701" y="2206625"/>
            <a:ext cx="3065463"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80850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How to Eat if You Have High Cholesterol and Diabe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476251"/>
            <a:ext cx="8670925"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189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idx="1"/>
          </p:nvPr>
        </p:nvSpPr>
        <p:spPr>
          <a:xfrm>
            <a:off x="1774826" y="333376"/>
            <a:ext cx="8424863" cy="3179763"/>
          </a:xfrm>
        </p:spPr>
        <p:txBody>
          <a:bodyPr/>
          <a:lstStyle/>
          <a:p>
            <a:pPr eaLnBrk="1" hangingPunct="1">
              <a:lnSpc>
                <a:spcPct val="80000"/>
              </a:lnSpc>
            </a:pPr>
            <a:r>
              <a:rPr lang="tr-TR" altLang="tr-TR" sz="1700">
                <a:cs typeface="Calibri" panose="020F0502020204030204" pitchFamily="34" charset="0"/>
              </a:rPr>
              <a:t>i. Aterokleroza bağlı arter hastalığı özellikle koroner hastalığı olan, kendi yaş gruplarındaki hastalara oranla daha </a:t>
            </a:r>
            <a:r>
              <a:rPr lang="tr-TR" altLang="tr-TR" sz="1700">
                <a:solidFill>
                  <a:srgbClr val="FF0000"/>
                </a:solidFill>
                <a:cs typeface="Calibri" panose="020F0502020204030204" pitchFamily="34" charset="0"/>
              </a:rPr>
              <a:t>yüksek serum kolesterol düzeyi </a:t>
            </a:r>
            <a:r>
              <a:rPr lang="tr-TR" altLang="tr-TR" sz="1700">
                <a:cs typeface="Calibri" panose="020F0502020204030204" pitchFamily="34" charset="0"/>
              </a:rPr>
              <a:t>gösterirler.</a:t>
            </a:r>
          </a:p>
          <a:p>
            <a:pPr eaLnBrk="1" hangingPunct="1">
              <a:lnSpc>
                <a:spcPct val="80000"/>
              </a:lnSpc>
            </a:pPr>
            <a:r>
              <a:rPr lang="tr-TR" altLang="tr-TR" sz="1700">
                <a:cs typeface="Calibri" panose="020F0502020204030204" pitchFamily="34" charset="0"/>
              </a:rPr>
              <a:t>ii. Serum kolesterol düzeyi yüksek olan toplumlarda ateroskleroz ve komplikasyonları daha sık görülür.</a:t>
            </a:r>
          </a:p>
          <a:p>
            <a:pPr eaLnBrk="1" hangingPunct="1">
              <a:lnSpc>
                <a:spcPct val="80000"/>
              </a:lnSpc>
            </a:pPr>
            <a:r>
              <a:rPr lang="tr-TR" altLang="tr-TR" sz="1700">
                <a:cs typeface="Calibri" panose="020F0502020204030204" pitchFamily="34" charset="0"/>
              </a:rPr>
              <a:t>iii. Deney hayvanlarını kolesterolden zengin olan ve böylece </a:t>
            </a:r>
            <a:r>
              <a:rPr lang="tr-TR" altLang="tr-TR" sz="1700">
                <a:solidFill>
                  <a:srgbClr val="FF0000"/>
                </a:solidFill>
                <a:cs typeface="Calibri" panose="020F0502020204030204" pitchFamily="34" charset="0"/>
              </a:rPr>
              <a:t>serum kolesterol düzeyini </a:t>
            </a:r>
            <a:r>
              <a:rPr lang="tr-TR" altLang="tr-TR" sz="1700">
                <a:cs typeface="Calibri" panose="020F0502020204030204" pitchFamily="34" charset="0"/>
              </a:rPr>
              <a:t>yükselten diyetle beslemek suretiyle, onların arterlerinde aterosklerotik lezyonlar oluşturmak mümkündür.</a:t>
            </a:r>
          </a:p>
          <a:p>
            <a:pPr eaLnBrk="1" hangingPunct="1">
              <a:lnSpc>
                <a:spcPct val="80000"/>
              </a:lnSpc>
            </a:pPr>
            <a:r>
              <a:rPr lang="tr-TR" altLang="tr-TR" sz="1700">
                <a:cs typeface="Calibri" panose="020F0502020204030204" pitchFamily="34" charset="0"/>
              </a:rPr>
              <a:t>iv.  Aterosklerozlularda intima altında toplanan, </a:t>
            </a:r>
            <a:r>
              <a:rPr lang="tr-TR" altLang="tr-TR" sz="1700">
                <a:solidFill>
                  <a:srgbClr val="FF0000"/>
                </a:solidFill>
                <a:cs typeface="Calibri" panose="020F0502020204030204" pitchFamily="34" charset="0"/>
              </a:rPr>
              <a:t>kolesterolden zengin lipidlerin oluşturdukları aterom plaklarındaki lipid bileşimi, serumdaki lipidlerin bileşimine paralellik </a:t>
            </a:r>
            <a:r>
              <a:rPr lang="tr-TR" altLang="tr-TR" sz="1700">
                <a:cs typeface="Calibri" panose="020F0502020204030204" pitchFamily="34" charset="0"/>
              </a:rPr>
              <a:t>gösterir.</a:t>
            </a:r>
          </a:p>
          <a:p>
            <a:pPr eaLnBrk="1" hangingPunct="1">
              <a:lnSpc>
                <a:spcPct val="80000"/>
              </a:lnSpc>
            </a:pPr>
            <a:endParaRPr lang="tr-TR" altLang="tr-TR" smtClean="0"/>
          </a:p>
          <a:p>
            <a:pPr eaLnBrk="1" hangingPunct="1">
              <a:lnSpc>
                <a:spcPct val="80000"/>
              </a:lnSpc>
            </a:pPr>
            <a:endParaRPr lang="en-US" altLang="tr-TR" smtClean="0"/>
          </a:p>
        </p:txBody>
      </p:sp>
      <p:pic>
        <p:nvPicPr>
          <p:cNvPr id="68611" name="Picture 5" descr="Image result for atheroscler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7526" y="3860801"/>
            <a:ext cx="2314575"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5"/>
          <p:cNvSpPr>
            <a:spLocks noChangeArrowheads="1"/>
          </p:cNvSpPr>
          <p:nvPr/>
        </p:nvSpPr>
        <p:spPr bwMode="auto">
          <a:xfrm flipH="1">
            <a:off x="1720851" y="3681414"/>
            <a:ext cx="6246813" cy="2682875"/>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marL="400050" indent="-4000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Tx/>
              <a:buAutoNum type="romanUcPeriod"/>
            </a:pPr>
            <a:r>
              <a:rPr lang="tr-TR" altLang="tr-TR" sz="1600">
                <a:solidFill>
                  <a:srgbClr val="0070C0"/>
                </a:solidFill>
                <a:latin typeface="inherit"/>
                <a:cs typeface="Arial" panose="020B0604020202020204" pitchFamily="34" charset="0"/>
              </a:rPr>
              <a:t>Arterial disease due to atheroclerosis has a higher serum cholesterol level than patients in their age groups, especially those with coronary disease. </a:t>
            </a:r>
            <a:endParaRPr lang="en-US" altLang="tr-TR" sz="1600">
              <a:solidFill>
                <a:srgbClr val="0070C0"/>
              </a:solidFill>
              <a:latin typeface="inherit"/>
              <a:cs typeface="Arial" panose="020B0604020202020204" pitchFamily="34" charset="0"/>
            </a:endParaRPr>
          </a:p>
          <a:p>
            <a:pPr eaLnBrk="1" hangingPunct="1">
              <a:buFontTx/>
              <a:buAutoNum type="romanUcPeriod"/>
            </a:pPr>
            <a:r>
              <a:rPr lang="tr-TR" altLang="tr-TR" sz="1600">
                <a:solidFill>
                  <a:srgbClr val="0070C0"/>
                </a:solidFill>
                <a:latin typeface="inherit"/>
                <a:cs typeface="Arial" panose="020B0604020202020204" pitchFamily="34" charset="0"/>
              </a:rPr>
              <a:t>ii. Atherosclerosis and its complications are more common in populations with high serum cholesterol levels.</a:t>
            </a:r>
            <a:endParaRPr lang="en-US" altLang="tr-TR" sz="1600">
              <a:solidFill>
                <a:srgbClr val="0070C0"/>
              </a:solidFill>
              <a:latin typeface="inherit"/>
              <a:cs typeface="Arial" panose="020B0604020202020204" pitchFamily="34" charset="0"/>
            </a:endParaRPr>
          </a:p>
          <a:p>
            <a:pPr eaLnBrk="1" hangingPunct="1">
              <a:buFontTx/>
              <a:buAutoNum type="romanUcPeriod"/>
            </a:pPr>
            <a:r>
              <a:rPr lang="tr-TR" altLang="tr-TR" sz="1600">
                <a:solidFill>
                  <a:srgbClr val="0070C0"/>
                </a:solidFill>
                <a:latin typeface="inherit"/>
                <a:cs typeface="Arial" panose="020B0604020202020204" pitchFamily="34" charset="0"/>
              </a:rPr>
              <a:t> iii. It is possible to produce atherosclerotic lesions in their arteries by feeding the experimental animals with a diet rich in cholesterol, thereby increasing the serum cholesterol level.</a:t>
            </a:r>
            <a:endParaRPr lang="en-US" altLang="tr-TR" sz="1600">
              <a:solidFill>
                <a:srgbClr val="0070C0"/>
              </a:solidFill>
              <a:latin typeface="inherit"/>
              <a:cs typeface="Arial" panose="020B0604020202020204" pitchFamily="34" charset="0"/>
            </a:endParaRPr>
          </a:p>
          <a:p>
            <a:pPr eaLnBrk="1" hangingPunct="1">
              <a:buFontTx/>
              <a:buAutoNum type="romanUcPeriod"/>
            </a:pPr>
            <a:r>
              <a:rPr lang="tr-TR" altLang="tr-TR" sz="1600">
                <a:solidFill>
                  <a:srgbClr val="0070C0"/>
                </a:solidFill>
                <a:latin typeface="inherit"/>
                <a:cs typeface="Arial" panose="020B0604020202020204" pitchFamily="34" charset="0"/>
              </a:rPr>
              <a:t> iv. The lipid composition of atheroma plaques formed by cholesterol-rich lipids collected under intima in atherosclerosis is parallel to the composition of lipids in serum.</a:t>
            </a:r>
            <a:endParaRPr lang="tr-TR" altLang="tr-TR" sz="1600">
              <a:solidFill>
                <a:srgbClr val="0070C0"/>
              </a:solidFill>
              <a:latin typeface="Times New Roman" panose="02020603050405020304" pitchFamily="18" charset="0"/>
            </a:endParaRPr>
          </a:p>
        </p:txBody>
      </p:sp>
    </p:spTree>
    <p:extLst>
      <p:ext uri="{BB962C8B-B14F-4D97-AF65-F5344CB8AC3E}">
        <p14:creationId xmlns:p14="http://schemas.microsoft.com/office/powerpoint/2010/main" val="379661824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Pin on My daugh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538" y="836613"/>
            <a:ext cx="527685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151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1919289" y="365125"/>
            <a:ext cx="5113337" cy="4260850"/>
          </a:xfrm>
        </p:spPr>
        <p:txBody>
          <a:bodyPr rtlCol="0">
            <a:normAutofit fontScale="62500" lnSpcReduction="20000"/>
          </a:bodyPr>
          <a:lstStyle/>
          <a:p>
            <a:pPr>
              <a:defRPr/>
            </a:pPr>
            <a:r>
              <a:rPr lang="tr-TR" altLang="tr-TR" dirty="0" err="1" smtClean="0"/>
              <a:t>Ateroskleroz</a:t>
            </a:r>
            <a:r>
              <a:rPr lang="tr-TR" altLang="tr-TR" dirty="0" smtClean="0"/>
              <a:t> oluşmasında ilk basamağın </a:t>
            </a:r>
            <a:r>
              <a:rPr lang="tr-TR" altLang="tr-TR" dirty="0" err="1" smtClean="0">
                <a:solidFill>
                  <a:srgbClr val="FF0000"/>
                </a:solidFill>
              </a:rPr>
              <a:t>endotel</a:t>
            </a:r>
            <a:r>
              <a:rPr lang="tr-TR" altLang="tr-TR" dirty="0" smtClean="0">
                <a:solidFill>
                  <a:srgbClr val="FF0000"/>
                </a:solidFill>
              </a:rPr>
              <a:t> </a:t>
            </a:r>
            <a:r>
              <a:rPr lang="tr-TR" altLang="tr-TR" dirty="0" err="1" smtClean="0">
                <a:solidFill>
                  <a:srgbClr val="FF0000"/>
                </a:solidFill>
              </a:rPr>
              <a:t>disfonksiyonu</a:t>
            </a:r>
            <a:r>
              <a:rPr lang="tr-TR" altLang="tr-TR" dirty="0" smtClean="0">
                <a:solidFill>
                  <a:srgbClr val="FF0000"/>
                </a:solidFill>
              </a:rPr>
              <a:t> gelişmesi</a:t>
            </a:r>
            <a:r>
              <a:rPr lang="tr-TR" altLang="tr-TR" dirty="0" smtClean="0"/>
              <a:t> olduğunu gösteren deneysel kanıtlar elde edilmiştir.</a:t>
            </a:r>
            <a:endParaRPr lang="en-US" altLang="tr-TR" dirty="0" smtClean="0"/>
          </a:p>
          <a:p>
            <a:pPr>
              <a:defRPr/>
            </a:pPr>
            <a:endParaRPr lang="tr-TR" altLang="tr-TR" dirty="0" smtClean="0"/>
          </a:p>
          <a:p>
            <a:pPr>
              <a:defRPr/>
            </a:pPr>
            <a:r>
              <a:rPr lang="tr-TR" altLang="tr-TR" dirty="0" smtClean="0"/>
              <a:t>Nitrik </a:t>
            </a:r>
            <a:r>
              <a:rPr lang="tr-TR" altLang="tr-TR" dirty="0" err="1" smtClean="0"/>
              <a:t>okside’e</a:t>
            </a:r>
            <a:r>
              <a:rPr lang="tr-TR" altLang="tr-TR" dirty="0" smtClean="0"/>
              <a:t> bağlı </a:t>
            </a:r>
            <a:r>
              <a:rPr lang="tr-TR" altLang="tr-TR" dirty="0" err="1" smtClean="0"/>
              <a:t>vasküler</a:t>
            </a:r>
            <a:r>
              <a:rPr lang="tr-TR" altLang="tr-TR" dirty="0" smtClean="0"/>
              <a:t> düz kasın duyarlılığının azaldığı gösterilmiştir. </a:t>
            </a:r>
            <a:endParaRPr lang="en-US" altLang="tr-TR" dirty="0" smtClean="0"/>
          </a:p>
          <a:p>
            <a:pPr>
              <a:defRPr/>
            </a:pPr>
            <a:endParaRPr lang="tr-TR" altLang="tr-TR" dirty="0" smtClean="0"/>
          </a:p>
          <a:p>
            <a:pPr>
              <a:defRPr/>
            </a:pPr>
            <a:r>
              <a:rPr lang="tr-TR" altLang="tr-TR" dirty="0" smtClean="0"/>
              <a:t>Düz kas hücrelerinin </a:t>
            </a:r>
            <a:r>
              <a:rPr lang="tr-TR" altLang="tr-TR" dirty="0" err="1" smtClean="0"/>
              <a:t>mediadan</a:t>
            </a:r>
            <a:r>
              <a:rPr lang="tr-TR" altLang="tr-TR" dirty="0" smtClean="0"/>
              <a:t> </a:t>
            </a:r>
            <a:r>
              <a:rPr lang="tr-TR" altLang="tr-TR" dirty="0" err="1" smtClean="0"/>
              <a:t>intimaya</a:t>
            </a:r>
            <a:r>
              <a:rPr lang="tr-TR" altLang="tr-TR" dirty="0" smtClean="0"/>
              <a:t> göç etmeleri (</a:t>
            </a:r>
            <a:r>
              <a:rPr lang="tr-TR" altLang="tr-TR" dirty="0" err="1" smtClean="0"/>
              <a:t>migrasyonu</a:t>
            </a:r>
            <a:r>
              <a:rPr lang="tr-TR" altLang="tr-TR" dirty="0" smtClean="0"/>
              <a:t>), </a:t>
            </a:r>
            <a:r>
              <a:rPr lang="tr-TR" altLang="tr-TR" dirty="0" err="1" smtClean="0"/>
              <a:t>intimada</a:t>
            </a:r>
            <a:r>
              <a:rPr lang="tr-TR" altLang="tr-TR" dirty="0" smtClean="0"/>
              <a:t> </a:t>
            </a:r>
            <a:r>
              <a:rPr lang="tr-TR" altLang="tr-TR" dirty="0" err="1" smtClean="0"/>
              <a:t>proliferasyona</a:t>
            </a:r>
            <a:r>
              <a:rPr lang="tr-TR" altLang="tr-TR" dirty="0" smtClean="0"/>
              <a:t> uğramaları ve kandan damar çeperine </a:t>
            </a:r>
            <a:r>
              <a:rPr lang="tr-TR" altLang="tr-TR" dirty="0" err="1" smtClean="0"/>
              <a:t>monositlerin</a:t>
            </a:r>
            <a:r>
              <a:rPr lang="tr-TR" altLang="tr-TR" dirty="0" smtClean="0"/>
              <a:t> ve </a:t>
            </a:r>
            <a:r>
              <a:rPr lang="tr-TR" altLang="tr-TR" dirty="0" err="1" smtClean="0"/>
              <a:t>makrofajların</a:t>
            </a:r>
            <a:r>
              <a:rPr lang="tr-TR" altLang="tr-TR" dirty="0" smtClean="0"/>
              <a:t> </a:t>
            </a:r>
            <a:r>
              <a:rPr lang="tr-TR" altLang="tr-TR" dirty="0" err="1" smtClean="0"/>
              <a:t>infiltrasyonu</a:t>
            </a:r>
            <a:r>
              <a:rPr lang="tr-TR" altLang="tr-TR" dirty="0" smtClean="0"/>
              <a:t> gibi olaylar gelişir. </a:t>
            </a:r>
            <a:endParaRPr lang="en-US" altLang="tr-TR" dirty="0" smtClean="0"/>
          </a:p>
          <a:p>
            <a:pPr>
              <a:defRPr/>
            </a:pPr>
            <a:endParaRPr lang="tr-TR" altLang="tr-TR" dirty="0" smtClean="0"/>
          </a:p>
          <a:p>
            <a:pPr>
              <a:defRPr/>
            </a:pPr>
            <a:r>
              <a:rPr lang="tr-TR" altLang="tr-TR" dirty="0" smtClean="0"/>
              <a:t>Buna bazı araştırıcılarca </a:t>
            </a:r>
            <a:r>
              <a:rPr lang="tr-TR" altLang="tr-TR" b="1" dirty="0" smtClean="0">
                <a:solidFill>
                  <a:srgbClr val="FF0000"/>
                </a:solidFill>
              </a:rPr>
              <a:t>arterlerin kronik </a:t>
            </a:r>
            <a:r>
              <a:rPr lang="tr-TR" altLang="tr-TR" b="1" dirty="0" err="1" smtClean="0">
                <a:solidFill>
                  <a:srgbClr val="FF0000"/>
                </a:solidFill>
              </a:rPr>
              <a:t>inflamatuvar</a:t>
            </a:r>
            <a:r>
              <a:rPr lang="tr-TR" altLang="tr-TR" b="1" dirty="0" smtClean="0">
                <a:solidFill>
                  <a:srgbClr val="FF0000"/>
                </a:solidFill>
              </a:rPr>
              <a:t> bir hastalığı</a:t>
            </a:r>
            <a:r>
              <a:rPr lang="tr-TR" altLang="tr-TR" dirty="0" smtClean="0">
                <a:solidFill>
                  <a:srgbClr val="FF0000"/>
                </a:solidFill>
              </a:rPr>
              <a:t> </a:t>
            </a:r>
            <a:r>
              <a:rPr lang="tr-TR" altLang="tr-TR" dirty="0" smtClean="0"/>
              <a:t>olduğu ileri sürülmüştür. </a:t>
            </a:r>
          </a:p>
          <a:p>
            <a:pPr>
              <a:defRPr/>
            </a:pPr>
            <a:endParaRPr lang="tr-TR" altLang="tr-TR" dirty="0"/>
          </a:p>
          <a:p>
            <a:pPr marL="0" indent="0">
              <a:buNone/>
              <a:defRPr/>
            </a:pPr>
            <a:endParaRPr lang="en-US" altLang="tr-TR" dirty="0" smtClean="0"/>
          </a:p>
        </p:txBody>
      </p:sp>
      <p:pic>
        <p:nvPicPr>
          <p:cNvPr id="69635" name="Picture 5" descr="Image result for atheroscler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9963" y="368300"/>
            <a:ext cx="31369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6"/>
          <p:cNvSpPr>
            <a:spLocks noChangeArrowheads="1"/>
          </p:cNvSpPr>
          <p:nvPr/>
        </p:nvSpPr>
        <p:spPr bwMode="auto">
          <a:xfrm flipH="1">
            <a:off x="1631950" y="4868864"/>
            <a:ext cx="8680450" cy="1912937"/>
          </a:xfrm>
          <a:prstGeom prst="rect">
            <a:avLst/>
          </a:prstGeom>
          <a:solidFill>
            <a:srgbClr val="F8F9FA"/>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2696" rIns="0" bIns="-12696"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tr-TR" altLang="tr-TR" sz="1400">
                <a:solidFill>
                  <a:srgbClr val="222222"/>
                </a:solidFill>
                <a:latin typeface="inherit"/>
                <a:cs typeface="Arial" panose="020B0604020202020204" pitchFamily="34" charset="0"/>
              </a:rPr>
              <a:t>I. </a:t>
            </a:r>
            <a:r>
              <a:rPr lang="tr-TR" altLang="tr-TR" sz="1400">
                <a:solidFill>
                  <a:srgbClr val="0070C0"/>
                </a:solidFill>
                <a:latin typeface="inherit"/>
                <a:cs typeface="Arial" panose="020B0604020202020204" pitchFamily="34" charset="0"/>
              </a:rPr>
              <a:t>Arterial disease due to atheroclerosis has a higher serum cholesterol level than patients in their age groups, especially those with coronary disease. </a:t>
            </a:r>
            <a:endParaRPr lang="en-US" altLang="tr-TR" sz="1400">
              <a:solidFill>
                <a:srgbClr val="0070C0"/>
              </a:solidFill>
              <a:latin typeface="inherit"/>
              <a:cs typeface="Arial" panose="020B0604020202020204" pitchFamily="34" charset="0"/>
            </a:endParaRPr>
          </a:p>
          <a:p>
            <a:pPr eaLnBrk="1" hangingPunct="1"/>
            <a:r>
              <a:rPr lang="tr-TR" altLang="tr-TR" sz="1400">
                <a:solidFill>
                  <a:srgbClr val="0070C0"/>
                </a:solidFill>
                <a:latin typeface="inherit"/>
                <a:cs typeface="Arial" panose="020B0604020202020204" pitchFamily="34" charset="0"/>
              </a:rPr>
              <a:t>ii. Atherosclerosis and its complications are more common in populations with high serum cholesterol levels. </a:t>
            </a:r>
            <a:endParaRPr lang="en-US" altLang="tr-TR" sz="1400">
              <a:solidFill>
                <a:srgbClr val="0070C0"/>
              </a:solidFill>
              <a:latin typeface="inherit"/>
              <a:cs typeface="Arial" panose="020B0604020202020204" pitchFamily="34" charset="0"/>
            </a:endParaRPr>
          </a:p>
          <a:p>
            <a:pPr eaLnBrk="1" hangingPunct="1"/>
            <a:endParaRPr lang="en-US" altLang="tr-TR" sz="1400">
              <a:solidFill>
                <a:srgbClr val="0070C0"/>
              </a:solidFill>
              <a:latin typeface="inherit"/>
              <a:cs typeface="Arial" panose="020B0604020202020204" pitchFamily="34" charset="0"/>
            </a:endParaRPr>
          </a:p>
          <a:p>
            <a:pPr eaLnBrk="1" hangingPunct="1"/>
            <a:r>
              <a:rPr lang="tr-TR" altLang="tr-TR" sz="1400">
                <a:solidFill>
                  <a:srgbClr val="0070C0"/>
                </a:solidFill>
                <a:latin typeface="inherit"/>
                <a:cs typeface="Arial" panose="020B0604020202020204" pitchFamily="34" charset="0"/>
              </a:rPr>
              <a:t>ii. It is possible to produce atherosclerotic lesions in their arteries by feeding the experimental animals with a diet rich in cholesterol, thereby increasing the serum cholesterol level.</a:t>
            </a:r>
            <a:endParaRPr lang="en-US" altLang="tr-TR" sz="1400">
              <a:solidFill>
                <a:srgbClr val="0070C0"/>
              </a:solidFill>
              <a:latin typeface="inherit"/>
              <a:cs typeface="Arial" panose="020B0604020202020204" pitchFamily="34" charset="0"/>
            </a:endParaRPr>
          </a:p>
          <a:p>
            <a:pPr eaLnBrk="1" hangingPunct="1"/>
            <a:endParaRPr lang="en-US" altLang="tr-TR" sz="1400">
              <a:solidFill>
                <a:srgbClr val="0070C0"/>
              </a:solidFill>
              <a:latin typeface="inherit"/>
              <a:cs typeface="Arial" panose="020B0604020202020204" pitchFamily="34" charset="0"/>
            </a:endParaRPr>
          </a:p>
          <a:p>
            <a:pPr eaLnBrk="1" hangingPunct="1"/>
            <a:r>
              <a:rPr lang="tr-TR" altLang="tr-TR" sz="1400">
                <a:solidFill>
                  <a:srgbClr val="0070C0"/>
                </a:solidFill>
                <a:latin typeface="inherit"/>
                <a:cs typeface="Arial" panose="020B0604020202020204" pitchFamily="34" charset="0"/>
              </a:rPr>
              <a:t> iv. The lipid composition of atheroma plaques formed by cholesterol-rich lipids collected under intima in atherosclerosis is parallel to the composition of lipids in serum.</a:t>
            </a:r>
            <a:endParaRPr lang="tr-TR" altLang="tr-TR" sz="1400">
              <a:solidFill>
                <a:srgbClr val="0070C0"/>
              </a:solidFill>
              <a:latin typeface="Times New Roman" panose="02020603050405020304" pitchFamily="18" charset="0"/>
            </a:endParaRPr>
          </a:p>
        </p:txBody>
      </p:sp>
    </p:spTree>
    <p:extLst>
      <p:ext uri="{BB962C8B-B14F-4D97-AF65-F5344CB8AC3E}">
        <p14:creationId xmlns:p14="http://schemas.microsoft.com/office/powerpoint/2010/main" val="3165233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5584</Words>
  <Application>Microsoft Office PowerPoint</Application>
  <PresentationFormat>Geniş ekran</PresentationFormat>
  <Paragraphs>587</Paragraphs>
  <Slides>80</Slides>
  <Notes>0</Notes>
  <HiddenSlides>0</HiddenSlides>
  <MMClips>7</MMClips>
  <ScaleCrop>false</ScaleCrop>
  <HeadingPairs>
    <vt:vector size="6" baseType="variant">
      <vt:variant>
        <vt:lpstr>Kullanılan Yazı Tipleri</vt:lpstr>
      </vt:variant>
      <vt:variant>
        <vt:i4>13</vt:i4>
      </vt:variant>
      <vt:variant>
        <vt:lpstr>Tema</vt:lpstr>
      </vt:variant>
      <vt:variant>
        <vt:i4>1</vt:i4>
      </vt:variant>
      <vt:variant>
        <vt:lpstr>Slayt Başlıkları</vt:lpstr>
      </vt:variant>
      <vt:variant>
        <vt:i4>80</vt:i4>
      </vt:variant>
    </vt:vector>
  </HeadingPairs>
  <TitlesOfParts>
    <vt:vector size="94" baseType="lpstr">
      <vt:lpstr>Arial</vt:lpstr>
      <vt:lpstr>Calibri</vt:lpstr>
      <vt:lpstr>Calibri Light</vt:lpstr>
      <vt:lpstr>Cardo</vt:lpstr>
      <vt:lpstr>Corbel</vt:lpstr>
      <vt:lpstr>gemeli</vt:lpstr>
      <vt:lpstr>Georgia</vt:lpstr>
      <vt:lpstr>inherit</vt:lpstr>
      <vt:lpstr>Libre Franklin</vt:lpstr>
      <vt:lpstr>Proxima Nova</vt:lpstr>
      <vt:lpstr>Roboto</vt:lpstr>
      <vt:lpstr>Times New Roman</vt:lpstr>
      <vt:lpstr>Wingdings</vt:lpstr>
      <vt:lpstr>Office Teması</vt:lpstr>
      <vt:lpstr>PowerPoint Sunusu</vt:lpstr>
      <vt:lpstr>PowerPoint Sunusu</vt:lpstr>
      <vt:lpstr>PowerPoint Sunusu</vt:lpstr>
      <vt:lpstr>PowerPoint Sunusu</vt:lpstr>
      <vt:lpstr>PowerPoint Sunusu</vt:lpstr>
      <vt:lpstr>Hiperlipidemi ile Ateroskleroz arasındaki ilişki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A.Lipoprotein sentezini azaltan ilaçlar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 Fibratlar  B. Fibrates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Serap GÜR</dc:creator>
  <cp:lastModifiedBy>Serap GÜR</cp:lastModifiedBy>
  <cp:revision>2</cp:revision>
  <dcterms:created xsi:type="dcterms:W3CDTF">2021-12-17T08:54:10Z</dcterms:created>
  <dcterms:modified xsi:type="dcterms:W3CDTF">2021-12-17T08:56:09Z</dcterms:modified>
</cp:coreProperties>
</file>