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6" r:id="rId5"/>
    <p:sldId id="265" r:id="rId6"/>
    <p:sldId id="264" r:id="rId7"/>
    <p:sldId id="263" r:id="rId8"/>
    <p:sldId id="262" r:id="rId9"/>
    <p:sldId id="261" r:id="rId10"/>
    <p:sldId id="260" r:id="rId11"/>
    <p:sldId id="25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12940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20284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583595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835288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181765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039659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486238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554433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413670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427933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64011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546235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C43980D-AEB6-4D47-9B70-BE19A6E696C0}"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495706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C43980D-AEB6-4D47-9B70-BE19A6E696C0}"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2719855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3980D-AEB6-4D47-9B70-BE19A6E696C0}"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452848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2038076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566482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C43980D-AEB6-4D47-9B70-BE19A6E696C0}" type="datetimeFigureOut">
              <a:rPr lang="tr-TR" smtClean="0"/>
              <a:t>9.05.2020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D710C21-30E6-452D-816D-4ABB76F53E2A}" type="slidenum">
              <a:rPr lang="tr-TR" smtClean="0"/>
              <a:t>‹#›</a:t>
            </a:fld>
            <a:endParaRPr lang="tr-TR"/>
          </a:p>
        </p:txBody>
      </p:sp>
    </p:spTree>
    <p:extLst>
      <p:ext uri="{BB962C8B-B14F-4D97-AF65-F5344CB8AC3E}">
        <p14:creationId xmlns:p14="http://schemas.microsoft.com/office/powerpoint/2010/main" val="308563265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774055-7033-48FC-9FE4-96D7030E4CB0}"/>
              </a:ext>
            </a:extLst>
          </p:cNvPr>
          <p:cNvSpPr>
            <a:spLocks noGrp="1"/>
          </p:cNvSpPr>
          <p:nvPr>
            <p:ph type="ctrTitle"/>
          </p:nvPr>
        </p:nvSpPr>
        <p:spPr>
          <a:xfrm>
            <a:off x="1812022" y="1205346"/>
            <a:ext cx="9691001" cy="2790922"/>
          </a:xfrm>
        </p:spPr>
        <p:txBody>
          <a:bodyPr>
            <a:normAutofit fontScale="90000"/>
          </a:bodyPr>
          <a:lstStyle/>
          <a:p>
            <a:pPr algn="ctr"/>
            <a:r>
              <a:rPr lang="tr-TR" sz="2800" dirty="0">
                <a:solidFill>
                  <a:schemeClr val="accent2">
                    <a:lumMod val="50000"/>
                  </a:schemeClr>
                </a:solidFill>
                <a:latin typeface="Comic Sans MS" panose="030F0702030302020204" pitchFamily="66" charset="0"/>
                <a:ea typeface="BIZ UDMincho Medium" panose="02020500000000000000" pitchFamily="17" charset="-128"/>
              </a:rPr>
              <a:t>HİN 426 Hint Efsaneleri</a:t>
            </a:r>
            <a:br>
              <a:rPr lang="tr-TR" sz="2800" dirty="0">
                <a:solidFill>
                  <a:schemeClr val="accent2">
                    <a:lumMod val="50000"/>
                  </a:schemeClr>
                </a:solidFill>
                <a:latin typeface="Comic Sans MS" panose="030F0702030302020204" pitchFamily="66" charset="0"/>
                <a:ea typeface="BIZ UDMincho Medium" panose="02020500000000000000" pitchFamily="17" charset="-128"/>
              </a:rPr>
            </a:br>
            <a:br>
              <a:rPr lang="tr-TR" sz="2800" dirty="0">
                <a:solidFill>
                  <a:schemeClr val="accent2">
                    <a:lumMod val="50000"/>
                  </a:schemeClr>
                </a:solidFill>
                <a:latin typeface="Comic Sans MS" panose="030F0702030302020204" pitchFamily="66" charset="0"/>
                <a:ea typeface="BIZ UDMincho Medium" panose="02020500000000000000" pitchFamily="17" charset="-128"/>
              </a:rPr>
            </a:br>
            <a:r>
              <a:rPr lang="tr-TR" sz="2800" dirty="0" err="1">
                <a:solidFill>
                  <a:schemeClr val="accent2">
                    <a:lumMod val="50000"/>
                  </a:schemeClr>
                </a:solidFill>
                <a:latin typeface="Comic Sans MS" panose="030F0702030302020204" pitchFamily="66" charset="0"/>
                <a:cs typeface="Times New Roman" panose="02020603050405020304" pitchFamily="18" charset="0"/>
              </a:rPr>
              <a:t>Vāmana</a:t>
            </a:r>
            <a:r>
              <a:rPr lang="tr-TR" sz="2800" dirty="0">
                <a:solidFill>
                  <a:schemeClr val="accent2">
                    <a:lumMod val="50000"/>
                  </a:schemeClr>
                </a:solidFill>
                <a:latin typeface="Comic Sans MS" panose="030F0702030302020204" pitchFamily="66" charset="0"/>
                <a:cs typeface="Times New Roman" panose="02020603050405020304" pitchFamily="18" charset="0"/>
              </a:rPr>
              <a:t> Bedenlenmesinin Doğumu-Yaratılışı </a:t>
            </a:r>
            <a:r>
              <a:rPr lang="tr-TR" sz="2800" dirty="0">
                <a:solidFill>
                  <a:schemeClr val="accent2">
                    <a:lumMod val="50000"/>
                  </a:schemeClr>
                </a:solidFill>
                <a:latin typeface="Comic Sans MS" panose="030F0702030302020204" pitchFamily="66" charset="0"/>
                <a:ea typeface="BIZ UDMincho Medium" panose="02020500000000000000" pitchFamily="17" charset="-128"/>
              </a:rPr>
              <a:t>Efsanesinin Devamı</a:t>
            </a:r>
            <a:br>
              <a:rPr lang="tr-TR" sz="2800" dirty="0">
                <a:solidFill>
                  <a:schemeClr val="accent2">
                    <a:lumMod val="50000"/>
                  </a:schemeClr>
                </a:solidFill>
                <a:latin typeface="Comic Sans MS" panose="030F0702030302020204" pitchFamily="66" charset="0"/>
                <a:ea typeface="BIZ UDMincho Medium" panose="02020500000000000000" pitchFamily="17" charset="-128"/>
              </a:rPr>
            </a:br>
            <a:r>
              <a:rPr lang="tr-TR" sz="2800" dirty="0">
                <a:solidFill>
                  <a:schemeClr val="accent2">
                    <a:lumMod val="50000"/>
                  </a:schemeClr>
                </a:solidFill>
                <a:latin typeface="Comic Sans MS" panose="030F0702030302020204" pitchFamily="66" charset="0"/>
                <a:ea typeface="BIZ UDMincho Medium" panose="02020500000000000000" pitchFamily="17" charset="-128"/>
              </a:rPr>
              <a:t>(</a:t>
            </a:r>
            <a:r>
              <a:rPr lang="tr-TR" sz="2800" dirty="0" err="1">
                <a:solidFill>
                  <a:schemeClr val="accent2">
                    <a:lumMod val="50000"/>
                  </a:schemeClr>
                </a:solidFill>
                <a:latin typeface="Comic Sans MS" panose="030F0702030302020204" pitchFamily="66" charset="0"/>
                <a:ea typeface="BIZ UDMincho Medium" panose="02020500000000000000" pitchFamily="17" charset="-128"/>
              </a:rPr>
              <a:t>Vamana</a:t>
            </a:r>
            <a:r>
              <a:rPr lang="tr-TR" sz="2800" dirty="0">
                <a:solidFill>
                  <a:schemeClr val="accent2">
                    <a:lumMod val="50000"/>
                  </a:schemeClr>
                </a:solidFill>
                <a:latin typeface="Comic Sans MS" panose="030F0702030302020204" pitchFamily="66" charset="0"/>
                <a:ea typeface="BIZ UDMincho Medium" panose="02020500000000000000" pitchFamily="17" charset="-128"/>
              </a:rPr>
              <a:t> </a:t>
            </a:r>
            <a:r>
              <a:rPr lang="tr-TR" sz="2800" dirty="0" err="1">
                <a:solidFill>
                  <a:schemeClr val="accent2">
                    <a:lumMod val="50000"/>
                  </a:schemeClr>
                </a:solidFill>
                <a:latin typeface="Comic Sans MS" panose="030F0702030302020204" pitchFamily="66" charset="0"/>
                <a:ea typeface="BIZ UDMincho Medium" panose="02020500000000000000" pitchFamily="17" charset="-128"/>
              </a:rPr>
              <a:t>Purana</a:t>
            </a:r>
            <a:r>
              <a:rPr lang="tr-TR" sz="2800" dirty="0">
                <a:solidFill>
                  <a:schemeClr val="accent2">
                    <a:lumMod val="50000"/>
                  </a:schemeClr>
                </a:solidFill>
                <a:latin typeface="Comic Sans MS" panose="030F0702030302020204" pitchFamily="66" charset="0"/>
                <a:ea typeface="BIZ UDMincho Medium" panose="02020500000000000000" pitchFamily="17" charset="-128"/>
              </a:rPr>
              <a:t>)</a:t>
            </a:r>
            <a:br>
              <a:rPr lang="tr-TR" sz="2800" dirty="0">
                <a:solidFill>
                  <a:schemeClr val="accent2">
                    <a:lumMod val="50000"/>
                  </a:schemeClr>
                </a:solidFill>
                <a:latin typeface="Comic Sans MS" panose="030F0702030302020204" pitchFamily="66" charset="0"/>
                <a:ea typeface="BIZ UDMincho Medium" panose="02020500000000000000" pitchFamily="17" charset="-128"/>
              </a:rPr>
            </a:br>
            <a:br>
              <a:rPr lang="tr-TR" sz="2800">
                <a:solidFill>
                  <a:schemeClr val="accent2">
                    <a:lumMod val="50000"/>
                  </a:schemeClr>
                </a:solidFill>
                <a:latin typeface="Comic Sans MS" panose="030F0702030302020204" pitchFamily="66" charset="0"/>
                <a:ea typeface="BIZ UDMincho Medium" panose="02020500000000000000" pitchFamily="17" charset="-128"/>
              </a:rPr>
            </a:br>
            <a:r>
              <a:rPr lang="tr-TR" sz="2800">
                <a:solidFill>
                  <a:schemeClr val="accent2">
                    <a:lumMod val="50000"/>
                  </a:schemeClr>
                </a:solidFill>
                <a:latin typeface="Comic Sans MS" panose="030F0702030302020204" pitchFamily="66" charset="0"/>
                <a:ea typeface="BIZ UDMincho Medium" panose="02020500000000000000" pitchFamily="17" charset="-128"/>
              </a:rPr>
              <a:t>14. </a:t>
            </a:r>
            <a:r>
              <a:rPr lang="tr-TR" sz="2800" dirty="0">
                <a:solidFill>
                  <a:schemeClr val="accent2">
                    <a:lumMod val="50000"/>
                  </a:schemeClr>
                </a:solidFill>
                <a:latin typeface="Comic Sans MS" panose="030F0702030302020204" pitchFamily="66" charset="0"/>
                <a:ea typeface="BIZ UDMincho Medium" panose="02020500000000000000" pitchFamily="17" charset="-128"/>
              </a:rPr>
              <a:t>Hafta</a:t>
            </a:r>
            <a:endParaRPr lang="tr-TR" sz="2800" dirty="0">
              <a:solidFill>
                <a:schemeClr val="accent2">
                  <a:lumMod val="75000"/>
                </a:schemeClr>
              </a:solidFill>
              <a:latin typeface="Comic Sans MS" panose="030F0702030302020204" pitchFamily="66" charset="0"/>
            </a:endParaRPr>
          </a:p>
        </p:txBody>
      </p:sp>
      <p:sp>
        <p:nvSpPr>
          <p:cNvPr id="3" name="Alt Başlık 2">
            <a:extLst>
              <a:ext uri="{FF2B5EF4-FFF2-40B4-BE49-F238E27FC236}">
                <a16:creationId xmlns:a16="http://schemas.microsoft.com/office/drawing/2014/main" id="{FE8E16D8-8B4D-4DC0-9A84-8AE8E73B3389}"/>
              </a:ext>
            </a:extLst>
          </p:cNvPr>
          <p:cNvSpPr>
            <a:spLocks noGrp="1"/>
          </p:cNvSpPr>
          <p:nvPr>
            <p:ph type="subTitle" idx="1"/>
          </p:nvPr>
        </p:nvSpPr>
        <p:spPr>
          <a:xfrm>
            <a:off x="4515377" y="3996267"/>
            <a:ext cx="7247132" cy="1656388"/>
          </a:xfrm>
        </p:spPr>
        <p:txBody>
          <a:bodyPr>
            <a:normAutofit fontScale="77500" lnSpcReduction="20000"/>
          </a:bodyPr>
          <a:lstStyle/>
          <a:p>
            <a:r>
              <a:rPr lang="tr-TR" dirty="0">
                <a:solidFill>
                  <a:schemeClr val="accent2">
                    <a:lumMod val="50000"/>
                  </a:schemeClr>
                </a:solidFill>
                <a:latin typeface="Comic Sans MS" panose="030F0702030302020204" pitchFamily="66" charset="0"/>
              </a:rPr>
              <a:t>Prof. Dr. H. Derya CAN</a:t>
            </a:r>
          </a:p>
          <a:p>
            <a:r>
              <a:rPr lang="tr-TR" dirty="0">
                <a:solidFill>
                  <a:schemeClr val="accent2">
                    <a:lumMod val="50000"/>
                  </a:schemeClr>
                </a:solidFill>
                <a:latin typeface="Comic Sans MS" panose="030F0702030302020204" pitchFamily="66" charset="0"/>
              </a:rPr>
              <a:t>Ankara Üniversitesi</a:t>
            </a:r>
          </a:p>
          <a:p>
            <a:r>
              <a:rPr lang="tr-TR" dirty="0">
                <a:solidFill>
                  <a:schemeClr val="accent2">
                    <a:lumMod val="50000"/>
                  </a:schemeClr>
                </a:solidFill>
                <a:latin typeface="Comic Sans MS" panose="030F0702030302020204" pitchFamily="66" charset="0"/>
              </a:rPr>
              <a:t>Dil ve Tarih-Coğrafya Fakültesi</a:t>
            </a:r>
          </a:p>
          <a:p>
            <a:r>
              <a:rPr lang="tr-TR" dirty="0">
                <a:solidFill>
                  <a:schemeClr val="accent2">
                    <a:lumMod val="50000"/>
                  </a:schemeClr>
                </a:solidFill>
                <a:latin typeface="Comic Sans MS" panose="030F0702030302020204" pitchFamily="66" charset="0"/>
              </a:rPr>
              <a:t>Doğu Dilleri ve Edebiyatları Bölümü</a:t>
            </a:r>
          </a:p>
          <a:p>
            <a:r>
              <a:rPr lang="tr-TR" dirty="0">
                <a:solidFill>
                  <a:schemeClr val="accent2">
                    <a:lumMod val="50000"/>
                  </a:schemeClr>
                </a:solidFill>
                <a:latin typeface="Comic Sans MS" panose="030F0702030302020204" pitchFamily="66" charset="0"/>
              </a:rPr>
              <a:t>Hindoloji Anabilim Dalı</a:t>
            </a:r>
            <a:endParaRPr lang="tr-TR" dirty="0"/>
          </a:p>
        </p:txBody>
      </p:sp>
    </p:spTree>
    <p:extLst>
      <p:ext uri="{BB962C8B-B14F-4D97-AF65-F5344CB8AC3E}">
        <p14:creationId xmlns:p14="http://schemas.microsoft.com/office/powerpoint/2010/main" val="1099677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855677"/>
            <a:ext cx="10018713" cy="4935523"/>
          </a:xfrm>
        </p:spPr>
        <p:txBody>
          <a:bodyPr/>
          <a:lstStyle/>
          <a:p>
            <a:pPr marL="0" indent="0" algn="ctr">
              <a:lnSpc>
                <a:spcPct val="150000"/>
              </a:lnSpc>
              <a:buNone/>
            </a:pPr>
            <a:r>
              <a:rPr lang="tr-TR" dirty="0">
                <a:solidFill>
                  <a:schemeClr val="accent2">
                    <a:lumMod val="50000"/>
                  </a:schemeClr>
                </a:solidFill>
                <a:latin typeface="Comic Sans MS" panose="030F0702030302020204" pitchFamily="66" charset="0"/>
              </a:rPr>
              <a:t>Zaten diğer bütün tanrılar, ifritler, </a:t>
            </a:r>
            <a:r>
              <a:rPr lang="tr-TR" dirty="0" err="1">
                <a:solidFill>
                  <a:schemeClr val="accent2">
                    <a:lumMod val="50000"/>
                  </a:schemeClr>
                </a:solidFill>
                <a:latin typeface="Comic Sans MS" panose="030F0702030302020204" pitchFamily="66" charset="0"/>
              </a:rPr>
              <a:t>Gandharvalar</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Yakshalar</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Rakshasalar</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Pannagalar</a:t>
            </a:r>
            <a:r>
              <a:rPr lang="tr-TR" dirty="0">
                <a:solidFill>
                  <a:schemeClr val="accent2">
                    <a:lumMod val="50000"/>
                  </a:schemeClr>
                </a:solidFill>
                <a:latin typeface="Comic Sans MS" panose="030F0702030302020204" pitchFamily="66" charset="0"/>
              </a:rPr>
              <a:t>, dünya, su, ateş, rüzgar, gökyüzü, yani her şey onun tarafından yaratılmıştı. Her şeyi bir arada tutan ve taşıyan  </a:t>
            </a:r>
            <a:r>
              <a:rPr lang="tr-TR" dirty="0" err="1">
                <a:solidFill>
                  <a:schemeClr val="accent2">
                    <a:lumMod val="50000"/>
                  </a:schemeClr>
                </a:solidFill>
                <a:latin typeface="Comic Sans MS" panose="030F0702030302020204" pitchFamily="66" charset="0"/>
              </a:rPr>
              <a:t>Vishnu’dur</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Vāmana’dır</a:t>
            </a:r>
            <a:r>
              <a:rPr lang="tr-TR" dirty="0">
                <a:solidFill>
                  <a:schemeClr val="accent2">
                    <a:lumMod val="50000"/>
                  </a:schemeClr>
                </a:solidFill>
                <a:latin typeface="Comic Sans MS" panose="030F0702030302020204" pitchFamily="66" charset="0"/>
              </a:rPr>
              <a:t>.</a:t>
            </a:r>
          </a:p>
          <a:p>
            <a:pPr marL="0" indent="0" algn="ctr">
              <a:lnSpc>
                <a:spcPct val="150000"/>
              </a:lnSpc>
              <a:buNone/>
            </a:pPr>
            <a:r>
              <a:rPr lang="tr-TR" dirty="0">
                <a:solidFill>
                  <a:schemeClr val="accent2">
                    <a:lumMod val="50000"/>
                  </a:schemeClr>
                </a:solidFill>
                <a:latin typeface="Comic Sans MS" panose="030F0702030302020204" pitchFamily="66" charset="0"/>
              </a:rPr>
              <a:t>İfritler yani tanrıların düşmanları da aslında onun bu gösterişli yaratıcılığının bir eseriydi ve bu nedenle ateş, ifritlere ait bu adakları kabul etmek istemiyordu artık.</a:t>
            </a:r>
          </a:p>
          <a:p>
            <a:endParaRPr lang="tr-TR" dirty="0"/>
          </a:p>
        </p:txBody>
      </p:sp>
    </p:spTree>
    <p:extLst>
      <p:ext uri="{BB962C8B-B14F-4D97-AF65-F5344CB8AC3E}">
        <p14:creationId xmlns:p14="http://schemas.microsoft.com/office/powerpoint/2010/main" val="1414415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855677"/>
            <a:ext cx="10018713" cy="4935523"/>
          </a:xfrm>
        </p:spPr>
        <p:txBody>
          <a:bodyPr/>
          <a:lstStyle/>
          <a:p>
            <a:pPr marL="0" indent="0" algn="ctr">
              <a:lnSpc>
                <a:spcPct val="150000"/>
              </a:lnSpc>
              <a:buNone/>
            </a:pPr>
            <a:r>
              <a:rPr lang="tr-TR" dirty="0" err="1">
                <a:solidFill>
                  <a:schemeClr val="accent2">
                    <a:lumMod val="50000"/>
                  </a:schemeClr>
                </a:solidFill>
                <a:latin typeface="Comic Sans MS" panose="030F0702030302020204" pitchFamily="66" charset="0"/>
              </a:rPr>
              <a:t>Vāmana’nın</a:t>
            </a:r>
            <a:r>
              <a:rPr lang="tr-TR" dirty="0">
                <a:solidFill>
                  <a:schemeClr val="accent2">
                    <a:lumMod val="50000"/>
                  </a:schemeClr>
                </a:solidFill>
                <a:latin typeface="Comic Sans MS" panose="030F0702030302020204" pitchFamily="66" charset="0"/>
              </a:rPr>
              <a:t> gücü ve baş edilemez azameti karşısında ezilen Bali; «Ey </a:t>
            </a:r>
            <a:r>
              <a:rPr lang="tr-TR" dirty="0" err="1">
                <a:solidFill>
                  <a:schemeClr val="accent2">
                    <a:lumMod val="50000"/>
                  </a:schemeClr>
                </a:solidFill>
                <a:latin typeface="Comic Sans MS" panose="030F0702030302020204" pitchFamily="66" charset="0"/>
              </a:rPr>
              <a:t>Şukra</a:t>
            </a:r>
            <a:r>
              <a:rPr lang="tr-TR" dirty="0">
                <a:solidFill>
                  <a:schemeClr val="accent2">
                    <a:lumMod val="50000"/>
                  </a:schemeClr>
                </a:solidFill>
                <a:latin typeface="Comic Sans MS" panose="030F0702030302020204" pitchFamily="66" charset="0"/>
              </a:rPr>
              <a:t>! Ulu ve ebedi tanrıyı görmek için ne yapmam gerektiğini lütfen bana söyler misiniz?» dedi.</a:t>
            </a:r>
          </a:p>
          <a:p>
            <a:pPr marL="0" indent="0" algn="ctr">
              <a:lnSpc>
                <a:spcPct val="150000"/>
              </a:lnSpc>
              <a:buNone/>
            </a:pPr>
            <a:r>
              <a:rPr lang="tr-TR">
                <a:solidFill>
                  <a:schemeClr val="accent2">
                    <a:lumMod val="50000"/>
                  </a:schemeClr>
                </a:solidFill>
                <a:latin typeface="Comic Sans MS" panose="030F0702030302020204" pitchFamily="66" charset="0"/>
              </a:rPr>
              <a:t>Şukra</a:t>
            </a:r>
            <a:r>
              <a:rPr lang="tr-TR" dirty="0">
                <a:solidFill>
                  <a:schemeClr val="accent2">
                    <a:lumMod val="50000"/>
                  </a:schemeClr>
                </a:solidFill>
                <a:latin typeface="Comic Sans MS" panose="030F0702030302020204" pitchFamily="66" charset="0"/>
              </a:rPr>
              <a:t>; «Ey ifrit! </a:t>
            </a:r>
            <a:r>
              <a:rPr lang="tr-TR" dirty="0" err="1">
                <a:solidFill>
                  <a:schemeClr val="accent2">
                    <a:lumMod val="50000"/>
                  </a:schemeClr>
                </a:solidFill>
                <a:latin typeface="Comic Sans MS" panose="030F0702030302020204" pitchFamily="66" charset="0"/>
              </a:rPr>
              <a:t>Vedik</a:t>
            </a:r>
            <a:r>
              <a:rPr lang="tr-TR" dirty="0">
                <a:solidFill>
                  <a:schemeClr val="accent2">
                    <a:lumMod val="50000"/>
                  </a:schemeClr>
                </a:solidFill>
                <a:latin typeface="Comic Sans MS" panose="030F0702030302020204" pitchFamily="66" charset="0"/>
              </a:rPr>
              <a:t> bilgilerde de bahsedildiği gibi Tanrılar, kendilerine kurban sunulmasından çok hoşlanır.» dedi. </a:t>
            </a:r>
          </a:p>
        </p:txBody>
      </p:sp>
    </p:spTree>
    <p:extLst>
      <p:ext uri="{BB962C8B-B14F-4D97-AF65-F5344CB8AC3E}">
        <p14:creationId xmlns:p14="http://schemas.microsoft.com/office/powerpoint/2010/main" val="625292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1568741"/>
            <a:ext cx="10018713" cy="4353887"/>
          </a:xfrm>
        </p:spPr>
        <p:txBody>
          <a:bodyPr>
            <a:normAutofit/>
          </a:bodyPr>
          <a:lstStyle/>
          <a:p>
            <a:pPr marL="0" indent="0" algn="ctr">
              <a:lnSpc>
                <a:spcPct val="150000"/>
              </a:lnSpc>
              <a:buNone/>
            </a:pPr>
            <a:r>
              <a:rPr lang="tr-TR" dirty="0" err="1">
                <a:solidFill>
                  <a:schemeClr val="accent2">
                    <a:lumMod val="50000"/>
                  </a:schemeClr>
                </a:solidFill>
                <a:latin typeface="Comic Sans MS" panose="030F0702030302020204" pitchFamily="66" charset="0"/>
              </a:rPr>
              <a:t>Brahmā</a:t>
            </a:r>
            <a:r>
              <a:rPr lang="tr-TR" dirty="0">
                <a:solidFill>
                  <a:schemeClr val="accent2">
                    <a:lumMod val="50000"/>
                  </a:schemeClr>
                </a:solidFill>
                <a:latin typeface="Comic Sans MS" panose="030F0702030302020204" pitchFamily="66" charset="0"/>
              </a:rPr>
              <a:t> onlara </a:t>
            </a:r>
            <a:r>
              <a:rPr lang="tr-TR" dirty="0" err="1">
                <a:solidFill>
                  <a:schemeClr val="accent2">
                    <a:lumMod val="50000"/>
                  </a:schemeClr>
                </a:solidFill>
                <a:latin typeface="Comic Sans MS" panose="030F0702030302020204" pitchFamily="66" charset="0"/>
              </a:rPr>
              <a:t>Amrita</a:t>
            </a:r>
            <a:r>
              <a:rPr lang="tr-TR" dirty="0">
                <a:solidFill>
                  <a:schemeClr val="accent2">
                    <a:lumMod val="50000"/>
                  </a:schemeClr>
                </a:solidFill>
                <a:latin typeface="Comic Sans MS" panose="030F0702030302020204" pitchFamily="66" charset="0"/>
              </a:rPr>
              <a:t> olarak bilinen </a:t>
            </a:r>
            <a:r>
              <a:rPr lang="tr-TR" dirty="0" err="1">
                <a:solidFill>
                  <a:schemeClr val="accent2">
                    <a:lumMod val="50000"/>
                  </a:schemeClr>
                </a:solidFill>
                <a:latin typeface="Comic Sans MS" panose="030F0702030302020204" pitchFamily="66" charset="0"/>
              </a:rPr>
              <a:t>tirtha</a:t>
            </a:r>
            <a:r>
              <a:rPr lang="tr-TR" dirty="0">
                <a:solidFill>
                  <a:schemeClr val="accent2">
                    <a:lumMod val="50000"/>
                  </a:schemeClr>
                </a:solidFill>
                <a:latin typeface="Comic Sans MS" panose="030F0702030302020204" pitchFamily="66" charset="0"/>
              </a:rPr>
              <a:t> yani kutsal hac yerine gitmelerini ve orada inzivaya çekilerek tanrıların düşmanı Bali’yi yok etmelerini sağlayacak nimet için çile çekmeleri gerektiğini söyledi.</a:t>
            </a:r>
          </a:p>
          <a:p>
            <a:pPr marL="0" indent="0" algn="ctr">
              <a:lnSpc>
                <a:spcPct val="150000"/>
              </a:lnSpc>
              <a:buNone/>
            </a:pPr>
            <a:r>
              <a:rPr lang="tr-TR" dirty="0" err="1">
                <a:solidFill>
                  <a:schemeClr val="accent2">
                    <a:lumMod val="50000"/>
                  </a:schemeClr>
                </a:solidFill>
                <a:latin typeface="Comic Sans MS" panose="030F0702030302020204" pitchFamily="66" charset="0"/>
              </a:rPr>
              <a:t>Kaşyapa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Amrita’ya</a:t>
            </a:r>
            <a:r>
              <a:rPr lang="tr-TR" dirty="0">
                <a:solidFill>
                  <a:schemeClr val="accent2">
                    <a:lumMod val="50000"/>
                  </a:schemeClr>
                </a:solidFill>
                <a:latin typeface="Comic Sans MS" panose="030F0702030302020204" pitchFamily="66" charset="0"/>
              </a:rPr>
              <a:t> ulaştığında şöyle dua etti: “Bali’yi yenebilecek, tanrıları düşmanın elinden kurtarabilecek olan güce yalnız sen sahipsin. Lütfen bize bu yüce lütfu bağışla.”</a:t>
            </a:r>
          </a:p>
          <a:p>
            <a:pPr algn="ctr">
              <a:lnSpc>
                <a:spcPct val="150000"/>
              </a:lnSpc>
            </a:pPr>
            <a:endParaRPr lang="tr-TR" dirty="0">
              <a:solidFill>
                <a:schemeClr val="accent1">
                  <a:lumMod val="50000"/>
                </a:schemeClr>
              </a:solidFill>
              <a:latin typeface="Comic Sans MS" panose="030F0702030302020204" pitchFamily="66" charset="0"/>
            </a:endParaRPr>
          </a:p>
          <a:p>
            <a:endParaRPr lang="tr-TR" dirty="0"/>
          </a:p>
        </p:txBody>
      </p:sp>
    </p:spTree>
    <p:extLst>
      <p:ext uri="{BB962C8B-B14F-4D97-AF65-F5344CB8AC3E}">
        <p14:creationId xmlns:p14="http://schemas.microsoft.com/office/powerpoint/2010/main" val="8618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509477" y="1325461"/>
            <a:ext cx="10018713" cy="4935523"/>
          </a:xfrm>
        </p:spPr>
        <p:txBody>
          <a:bodyPr/>
          <a:lstStyle/>
          <a:p>
            <a:pPr marL="0" indent="0" algn="ctr">
              <a:lnSpc>
                <a:spcPct val="150000"/>
              </a:lnSpc>
              <a:buNone/>
            </a:pPr>
            <a:r>
              <a:rPr lang="tr-TR" dirty="0">
                <a:solidFill>
                  <a:schemeClr val="accent2">
                    <a:lumMod val="50000"/>
                  </a:schemeClr>
                </a:solidFill>
                <a:latin typeface="Comic Sans MS" panose="030F0702030302020204" pitchFamily="66" charset="0"/>
              </a:rPr>
              <a:t>En üstün görüş ve yeteneğe sahip olan ve bütün her şeyin yaratıcısı, doğmamış ve değişmeyen, doğum ve ölümün hâkimi </a:t>
            </a:r>
            <a:r>
              <a:rPr lang="tr-TR" dirty="0" err="1">
                <a:solidFill>
                  <a:schemeClr val="accent2">
                    <a:lumMod val="50000"/>
                  </a:schemeClr>
                </a:solidFill>
                <a:latin typeface="Comic Sans MS" panose="030F0702030302020204" pitchFamily="66" charset="0"/>
              </a:rPr>
              <a:t>Vishnu’yu</a:t>
            </a:r>
            <a:r>
              <a:rPr lang="tr-TR" dirty="0">
                <a:solidFill>
                  <a:schemeClr val="accent2">
                    <a:lumMod val="50000"/>
                  </a:schemeClr>
                </a:solidFill>
                <a:latin typeface="Comic Sans MS" panose="030F0702030302020204" pitchFamily="66" charset="0"/>
              </a:rPr>
              <a:t> selamlıyorum. Böylece o (</a:t>
            </a:r>
            <a:r>
              <a:rPr lang="tr-TR" dirty="0" err="1">
                <a:solidFill>
                  <a:schemeClr val="accent2">
                    <a:lumMod val="50000"/>
                  </a:schemeClr>
                </a:solidFill>
                <a:latin typeface="Comic Sans MS" panose="030F0702030302020204" pitchFamily="66" charset="0"/>
              </a:rPr>
              <a:t>Vishnu</a:t>
            </a:r>
            <a:r>
              <a:rPr lang="tr-TR" dirty="0">
                <a:solidFill>
                  <a:schemeClr val="accent2">
                    <a:lumMod val="50000"/>
                  </a:schemeClr>
                </a:solidFill>
                <a:latin typeface="Comic Sans MS" panose="030F0702030302020204" pitchFamily="66" charset="0"/>
              </a:rPr>
              <a:t>) teskin edildi ve </a:t>
            </a:r>
            <a:r>
              <a:rPr lang="tr-TR" dirty="0" err="1">
                <a:solidFill>
                  <a:schemeClr val="accent2">
                    <a:lumMod val="50000"/>
                  </a:schemeClr>
                </a:solidFill>
                <a:latin typeface="Comic Sans MS" panose="030F0702030302020204" pitchFamily="66" charset="0"/>
              </a:rPr>
              <a:t>Aditi</a:t>
            </a:r>
            <a:r>
              <a:rPr lang="tr-TR" dirty="0">
                <a:solidFill>
                  <a:schemeClr val="accent2">
                    <a:lumMod val="50000"/>
                  </a:schemeClr>
                </a:solidFill>
                <a:latin typeface="Comic Sans MS" panose="030F0702030302020204" pitchFamily="66" charset="0"/>
              </a:rPr>
              <a:t> hamile kaldı. Bütün dünya, yerküre titredi. Artık </a:t>
            </a:r>
            <a:r>
              <a:rPr lang="tr-TR" dirty="0" err="1">
                <a:solidFill>
                  <a:schemeClr val="accent2">
                    <a:lumMod val="50000"/>
                  </a:schemeClr>
                </a:solidFill>
                <a:latin typeface="Comic Sans MS" panose="030F0702030302020204" pitchFamily="66" charset="0"/>
              </a:rPr>
              <a:t>Krishna</a:t>
            </a:r>
            <a:r>
              <a:rPr lang="tr-TR" dirty="0">
                <a:solidFill>
                  <a:schemeClr val="accent2">
                    <a:lumMod val="50000"/>
                  </a:schemeClr>
                </a:solidFill>
                <a:latin typeface="Comic Sans MS" panose="030F0702030302020204" pitchFamily="66" charset="0"/>
              </a:rPr>
              <a:t> rahimde oturuyordu. Yüce yüksek dağlar çalkalandı, büyük okyanuslar alt üst oldu. </a:t>
            </a:r>
            <a:r>
              <a:rPr lang="tr-TR" dirty="0" err="1">
                <a:solidFill>
                  <a:schemeClr val="accent2">
                    <a:lumMod val="50000"/>
                  </a:schemeClr>
                </a:solidFill>
                <a:latin typeface="Comic Sans MS" panose="030F0702030302020204" pitchFamily="66" charset="0"/>
              </a:rPr>
              <a:t>Vishnu</a:t>
            </a:r>
            <a:r>
              <a:rPr lang="tr-TR" dirty="0">
                <a:solidFill>
                  <a:schemeClr val="accent2">
                    <a:lumMod val="50000"/>
                  </a:schemeClr>
                </a:solidFill>
                <a:latin typeface="Comic Sans MS" panose="030F0702030302020204" pitchFamily="66" charset="0"/>
              </a:rPr>
              <a:t> rahmin içindeydi ve ifritlerin huzursuz hareketleri </a:t>
            </a:r>
            <a:r>
              <a:rPr lang="tr-TR" dirty="0" err="1">
                <a:solidFill>
                  <a:schemeClr val="accent2">
                    <a:lumMod val="50000"/>
                  </a:schemeClr>
                </a:solidFill>
                <a:latin typeface="Comic Sans MS" panose="030F0702030302020204" pitchFamily="66" charset="0"/>
              </a:rPr>
              <a:t>Brahmā</a:t>
            </a:r>
            <a:r>
              <a:rPr lang="tr-TR" dirty="0">
                <a:solidFill>
                  <a:schemeClr val="accent2">
                    <a:lumMod val="50000"/>
                  </a:schemeClr>
                </a:solidFill>
                <a:latin typeface="Comic Sans MS" panose="030F0702030302020204" pitchFamily="66" charset="0"/>
              </a:rPr>
              <a:t> tarafından bastırılmıştı.</a:t>
            </a:r>
          </a:p>
          <a:p>
            <a:pPr marL="0" indent="0">
              <a:buNone/>
            </a:pPr>
            <a:endParaRPr lang="tr-TR" dirty="0"/>
          </a:p>
          <a:p>
            <a:endParaRPr lang="tr-TR" dirty="0"/>
          </a:p>
        </p:txBody>
      </p:sp>
    </p:spTree>
    <p:extLst>
      <p:ext uri="{BB962C8B-B14F-4D97-AF65-F5344CB8AC3E}">
        <p14:creationId xmlns:p14="http://schemas.microsoft.com/office/powerpoint/2010/main" val="1670225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855677"/>
            <a:ext cx="10018713" cy="4935523"/>
          </a:xfrm>
        </p:spPr>
        <p:txBody>
          <a:bodyPr/>
          <a:lstStyle/>
          <a:p>
            <a:pPr algn="ctr">
              <a:lnSpc>
                <a:spcPct val="150000"/>
              </a:lnSpc>
            </a:pPr>
            <a:r>
              <a:rPr lang="tr-TR" dirty="0" err="1">
                <a:solidFill>
                  <a:schemeClr val="accent2">
                    <a:lumMod val="50000"/>
                  </a:schemeClr>
                </a:solidFill>
                <a:latin typeface="Comic Sans MS" panose="030F0702030302020204" pitchFamily="66" charset="0"/>
              </a:rPr>
              <a:t>Lomaharshana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Aditi’ye</a:t>
            </a:r>
            <a:r>
              <a:rPr lang="tr-TR" dirty="0">
                <a:solidFill>
                  <a:schemeClr val="accent2">
                    <a:lumMod val="50000"/>
                  </a:schemeClr>
                </a:solidFill>
                <a:latin typeface="Comic Sans MS" panose="030F0702030302020204" pitchFamily="66" charset="0"/>
              </a:rPr>
              <a:t> dedi ki: “Bugünden itibaren yalnızca büyük ve sonsuz </a:t>
            </a:r>
            <a:r>
              <a:rPr lang="tr-TR" dirty="0" err="1">
                <a:solidFill>
                  <a:schemeClr val="accent2">
                    <a:lumMod val="50000"/>
                  </a:schemeClr>
                </a:solidFill>
                <a:latin typeface="Comic Sans MS" panose="030F0702030302020204" pitchFamily="66" charset="0"/>
              </a:rPr>
              <a:t>Hari’ye</a:t>
            </a:r>
            <a:r>
              <a:rPr lang="tr-TR" dirty="0">
                <a:solidFill>
                  <a:schemeClr val="accent2">
                    <a:lumMod val="50000"/>
                  </a:schemeClr>
                </a:solidFill>
                <a:latin typeface="Comic Sans MS" panose="030F0702030302020204" pitchFamily="66" charset="0"/>
              </a:rPr>
              <a:t> adanmalısın; ancak o senin kurtarıcın olabilir.” “Arzu ettiğimiz nimet bahşedildi ve görkemli tanrımız, başka bir forma bürünerek rahimde hızla akarak oluştu.” </a:t>
            </a:r>
          </a:p>
        </p:txBody>
      </p:sp>
    </p:spTree>
    <p:extLst>
      <p:ext uri="{BB962C8B-B14F-4D97-AF65-F5344CB8AC3E}">
        <p14:creationId xmlns:p14="http://schemas.microsoft.com/office/powerpoint/2010/main" val="3267657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855677"/>
            <a:ext cx="10018713" cy="4935523"/>
          </a:xfrm>
        </p:spPr>
        <p:txBody>
          <a:bodyPr/>
          <a:lstStyle/>
          <a:p>
            <a:pPr algn="ctr">
              <a:lnSpc>
                <a:spcPct val="150000"/>
              </a:lnSpc>
            </a:pPr>
            <a:r>
              <a:rPr lang="tr-TR" dirty="0" err="1">
                <a:solidFill>
                  <a:schemeClr val="accent2">
                    <a:lumMod val="50000"/>
                  </a:schemeClr>
                </a:solidFill>
                <a:latin typeface="Comic Sans MS" panose="030F0702030302020204" pitchFamily="66" charset="0"/>
              </a:rPr>
              <a:t>Brahmā</a:t>
            </a:r>
            <a:r>
              <a:rPr lang="tr-TR" dirty="0">
                <a:solidFill>
                  <a:schemeClr val="accent2">
                    <a:lumMod val="50000"/>
                  </a:schemeClr>
                </a:solidFill>
                <a:latin typeface="Comic Sans MS" panose="030F0702030302020204" pitchFamily="66" charset="0"/>
              </a:rPr>
              <a:t> dedi ki: “Selam sana yenilmez, sınırsız olan değişmeyen, sabit olan, kâinatın yol göstericisi. Selam her şeyin tamamlayıcısı olan, sonsuz tanrı, hepimizin kalbinde uyuyan ve oturan. Selam sana ustaların ustası, meditasyonun bütün sihirli gücünü içine hapsetmiş ve duyguların hepsine sahip olan…”</a:t>
            </a:r>
          </a:p>
          <a:p>
            <a:endParaRPr lang="tr-TR" dirty="0"/>
          </a:p>
        </p:txBody>
      </p:sp>
    </p:spTree>
    <p:extLst>
      <p:ext uri="{BB962C8B-B14F-4D97-AF65-F5344CB8AC3E}">
        <p14:creationId xmlns:p14="http://schemas.microsoft.com/office/powerpoint/2010/main" val="3517039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855677"/>
            <a:ext cx="10018713" cy="4935523"/>
          </a:xfrm>
        </p:spPr>
        <p:txBody>
          <a:bodyPr/>
          <a:lstStyle/>
          <a:p>
            <a:pPr marL="0" indent="0" algn="ctr">
              <a:lnSpc>
                <a:spcPct val="150000"/>
              </a:lnSpc>
              <a:buNone/>
            </a:pPr>
            <a:r>
              <a:rPr lang="tr-TR" dirty="0">
                <a:solidFill>
                  <a:schemeClr val="accent2">
                    <a:lumMod val="50000"/>
                  </a:schemeClr>
                </a:solidFill>
                <a:latin typeface="Comic Sans MS" panose="030F0702030302020204" pitchFamily="66" charset="0"/>
              </a:rPr>
              <a:t>“On aylık bir süreden sonra tanrı </a:t>
            </a:r>
            <a:r>
              <a:rPr lang="tr-TR" dirty="0" err="1">
                <a:solidFill>
                  <a:schemeClr val="accent2">
                    <a:lumMod val="50000"/>
                  </a:schemeClr>
                </a:solidFill>
                <a:latin typeface="Comic Sans MS" panose="030F0702030302020204" pitchFamily="66" charset="0"/>
              </a:rPr>
              <a:t>Govinda’nın</a:t>
            </a:r>
            <a:r>
              <a:rPr lang="tr-TR" dirty="0">
                <a:solidFill>
                  <a:schemeClr val="accent2">
                    <a:lumMod val="50000"/>
                  </a:schemeClr>
                </a:solidFill>
                <a:latin typeface="Comic Sans MS" panose="030F0702030302020204" pitchFamily="66" charset="0"/>
              </a:rPr>
              <a:t> doğma zamanı gelmişti ve </a:t>
            </a:r>
            <a:r>
              <a:rPr lang="tr-TR" dirty="0" err="1">
                <a:solidFill>
                  <a:schemeClr val="accent2">
                    <a:lumMod val="50000"/>
                  </a:schemeClr>
                </a:solidFill>
                <a:latin typeface="Comic Sans MS" panose="030F0702030302020204" pitchFamily="66" charset="0"/>
              </a:rPr>
              <a:t>Vāmana</a:t>
            </a:r>
            <a:r>
              <a:rPr lang="tr-TR" dirty="0">
                <a:solidFill>
                  <a:schemeClr val="accent2">
                    <a:lumMod val="50000"/>
                  </a:schemeClr>
                </a:solidFill>
                <a:latin typeface="Comic Sans MS" panose="030F0702030302020204" pitchFamily="66" charset="0"/>
              </a:rPr>
              <a:t> biçiminde dünyaya geldi.” “O tanrıların tanrısı </a:t>
            </a:r>
            <a:r>
              <a:rPr lang="tr-TR" dirty="0" err="1">
                <a:solidFill>
                  <a:schemeClr val="accent2">
                    <a:lumMod val="50000"/>
                  </a:schemeClr>
                </a:solidFill>
                <a:latin typeface="Comic Sans MS" panose="030F0702030302020204" pitchFamily="66" charset="0"/>
              </a:rPr>
              <a:t>Vishnu</a:t>
            </a:r>
            <a:r>
              <a:rPr lang="tr-TR" dirty="0">
                <a:solidFill>
                  <a:schemeClr val="accent2">
                    <a:lumMod val="50000"/>
                  </a:schemeClr>
                </a:solidFill>
                <a:latin typeface="Comic Sans MS" panose="030F0702030302020204" pitchFamily="66" charset="0"/>
              </a:rPr>
              <a:t> tarafından </a:t>
            </a:r>
            <a:r>
              <a:rPr lang="tr-TR" dirty="0" err="1">
                <a:solidFill>
                  <a:schemeClr val="accent2">
                    <a:lumMod val="50000"/>
                  </a:schemeClr>
                </a:solidFill>
                <a:latin typeface="Comic Sans MS" panose="030F0702030302020204" pitchFamily="66" charset="0"/>
              </a:rPr>
              <a:t>bedenlendirilmiş</a:t>
            </a:r>
            <a:r>
              <a:rPr lang="tr-TR" dirty="0">
                <a:solidFill>
                  <a:schemeClr val="accent2">
                    <a:lumMod val="50000"/>
                  </a:schemeClr>
                </a:solidFill>
                <a:latin typeface="Comic Sans MS" panose="030F0702030302020204" pitchFamily="66" charset="0"/>
              </a:rPr>
              <a:t> ve tanrıların annesi olan </a:t>
            </a:r>
            <a:r>
              <a:rPr lang="tr-TR" dirty="0" err="1">
                <a:solidFill>
                  <a:schemeClr val="accent2">
                    <a:lumMod val="50000"/>
                  </a:schemeClr>
                </a:solidFill>
                <a:latin typeface="Comic Sans MS" panose="030F0702030302020204" pitchFamily="66" charset="0"/>
              </a:rPr>
              <a:t>Aditi</a:t>
            </a:r>
            <a:r>
              <a:rPr lang="tr-TR" dirty="0">
                <a:solidFill>
                  <a:schemeClr val="accent2">
                    <a:lumMod val="50000"/>
                  </a:schemeClr>
                </a:solidFill>
                <a:latin typeface="Comic Sans MS" panose="030F0702030302020204" pitchFamily="66" charset="0"/>
              </a:rPr>
              <a:t> tarafından dünyaya getirilmişti.”</a:t>
            </a:r>
          </a:p>
          <a:p>
            <a:pPr marL="0" indent="0">
              <a:buNone/>
            </a:pPr>
            <a:r>
              <a:rPr lang="tr-TR" dirty="0"/>
              <a:t>	</a:t>
            </a:r>
          </a:p>
          <a:p>
            <a:endParaRPr lang="tr-TR" dirty="0"/>
          </a:p>
        </p:txBody>
      </p:sp>
    </p:spTree>
    <p:extLst>
      <p:ext uri="{BB962C8B-B14F-4D97-AF65-F5344CB8AC3E}">
        <p14:creationId xmlns:p14="http://schemas.microsoft.com/office/powerpoint/2010/main" val="3577514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855677"/>
            <a:ext cx="10018713" cy="4935523"/>
          </a:xfrm>
        </p:spPr>
        <p:txBody>
          <a:bodyPr/>
          <a:lstStyle/>
          <a:p>
            <a:pPr algn="ctr">
              <a:lnSpc>
                <a:spcPct val="150000"/>
              </a:lnSpc>
            </a:pPr>
            <a:r>
              <a:rPr lang="tr-TR" dirty="0">
                <a:solidFill>
                  <a:schemeClr val="accent2">
                    <a:lumMod val="50000"/>
                  </a:schemeClr>
                </a:solidFill>
                <a:latin typeface="Comic Sans MS" panose="030F0702030302020204" pitchFamily="66" charset="0"/>
              </a:rPr>
              <a:t>Her türlü bilgi ile bezeli Vedalar, </a:t>
            </a:r>
            <a:r>
              <a:rPr lang="tr-TR" dirty="0" err="1">
                <a:solidFill>
                  <a:schemeClr val="accent2">
                    <a:lumMod val="50000"/>
                  </a:schemeClr>
                </a:solidFill>
                <a:latin typeface="Comic Sans MS" panose="030F0702030302020204" pitchFamily="66" charset="0"/>
              </a:rPr>
              <a:t>Şastralar</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Samkhya</a:t>
            </a:r>
            <a:r>
              <a:rPr lang="tr-TR" dirty="0">
                <a:solidFill>
                  <a:schemeClr val="accent2">
                    <a:lumMod val="50000"/>
                  </a:schemeClr>
                </a:solidFill>
                <a:latin typeface="Comic Sans MS" panose="030F0702030302020204" pitchFamily="66" charset="0"/>
              </a:rPr>
              <a:t> ve yoga sistemi tamamen ona (</a:t>
            </a:r>
            <a:r>
              <a:rPr lang="tr-TR" dirty="0" err="1">
                <a:solidFill>
                  <a:schemeClr val="accent2">
                    <a:lumMod val="50000"/>
                  </a:schemeClr>
                </a:solidFill>
                <a:latin typeface="Comic Sans MS" panose="030F0702030302020204" pitchFamily="66" charset="0"/>
              </a:rPr>
              <a:t>Vishnu</a:t>
            </a:r>
            <a:r>
              <a:rPr lang="tr-TR" dirty="0">
                <a:solidFill>
                  <a:schemeClr val="accent2">
                    <a:lumMod val="50000"/>
                  </a:schemeClr>
                </a:solidFill>
                <a:latin typeface="Comic Sans MS" panose="030F0702030302020204" pitchFamily="66" charset="0"/>
              </a:rPr>
              <a:t>) dayanır. Birbirine dolanmış saçlarıyla, asası, şemsiye ve Kama ile doğan </a:t>
            </a:r>
            <a:r>
              <a:rPr lang="tr-TR" dirty="0" err="1">
                <a:solidFill>
                  <a:schemeClr val="accent2">
                    <a:lumMod val="50000"/>
                  </a:schemeClr>
                </a:solidFill>
                <a:latin typeface="Comic Sans MS" panose="030F0702030302020204" pitchFamily="66" charset="0"/>
              </a:rPr>
              <a:t>Vāmana</a:t>
            </a:r>
            <a:r>
              <a:rPr lang="tr-TR" dirty="0">
                <a:solidFill>
                  <a:schemeClr val="accent2">
                    <a:lumMod val="50000"/>
                  </a:schemeClr>
                </a:solidFill>
                <a:latin typeface="Comic Sans MS" panose="030F0702030302020204" pitchFamily="66" charset="0"/>
              </a:rPr>
              <a:t> ondan (</a:t>
            </a:r>
            <a:r>
              <a:rPr lang="tr-TR" dirty="0" err="1">
                <a:solidFill>
                  <a:schemeClr val="accent2">
                    <a:lumMod val="50000"/>
                  </a:schemeClr>
                </a:solidFill>
                <a:latin typeface="Comic Sans MS" panose="030F0702030302020204" pitchFamily="66" charset="0"/>
              </a:rPr>
              <a:t>Vishnu</a:t>
            </a:r>
            <a:r>
              <a:rPr lang="tr-TR" dirty="0">
                <a:solidFill>
                  <a:schemeClr val="accent2">
                    <a:lumMod val="50000"/>
                  </a:schemeClr>
                </a:solidFill>
                <a:latin typeface="Comic Sans MS" panose="030F0702030302020204" pitchFamily="66" charset="0"/>
              </a:rPr>
              <a:t>) yaratılmıştır. </a:t>
            </a:r>
            <a:r>
              <a:rPr lang="tr-TR" dirty="0" err="1">
                <a:solidFill>
                  <a:schemeClr val="accent2">
                    <a:lumMod val="50000"/>
                  </a:schemeClr>
                </a:solidFill>
                <a:latin typeface="Comic Sans MS" panose="030F0702030302020204" pitchFamily="66" charset="0"/>
              </a:rPr>
              <a:t>Vāmana</a:t>
            </a:r>
            <a:r>
              <a:rPr lang="tr-TR" dirty="0">
                <a:solidFill>
                  <a:schemeClr val="accent2">
                    <a:lumMod val="50000"/>
                  </a:schemeClr>
                </a:solidFill>
                <a:latin typeface="Comic Sans MS" panose="030F0702030302020204" pitchFamily="66" charset="0"/>
              </a:rPr>
              <a:t>, yavaşça küçük adımlarla yürüdüğü zaman bütün dünya, dağlar, okyanuslar ve adalar sarsıldı; </a:t>
            </a:r>
            <a:r>
              <a:rPr lang="tr-TR" dirty="0" err="1">
                <a:solidFill>
                  <a:schemeClr val="accent2">
                    <a:lumMod val="50000"/>
                  </a:schemeClr>
                </a:solidFill>
                <a:latin typeface="Comic Sans MS" panose="030F0702030302020204" pitchFamily="66" charset="0"/>
              </a:rPr>
              <a:t>Brihaspati</a:t>
            </a:r>
            <a:r>
              <a:rPr lang="tr-TR" dirty="0">
                <a:solidFill>
                  <a:schemeClr val="accent2">
                    <a:lumMod val="50000"/>
                  </a:schemeClr>
                </a:solidFill>
                <a:latin typeface="Comic Sans MS" panose="030F0702030302020204" pitchFamily="66" charset="0"/>
              </a:rPr>
              <a:t>, ona sevinmesi ve eğlenmesi için kutsal yolu gösterdi.</a:t>
            </a:r>
          </a:p>
          <a:p>
            <a:r>
              <a:rPr lang="tr-TR" dirty="0"/>
              <a:t> </a:t>
            </a:r>
          </a:p>
          <a:p>
            <a:endParaRPr lang="tr-TR" dirty="0"/>
          </a:p>
        </p:txBody>
      </p:sp>
    </p:spTree>
    <p:extLst>
      <p:ext uri="{BB962C8B-B14F-4D97-AF65-F5344CB8AC3E}">
        <p14:creationId xmlns:p14="http://schemas.microsoft.com/office/powerpoint/2010/main" val="2888211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855677"/>
            <a:ext cx="10018713" cy="4935523"/>
          </a:xfrm>
        </p:spPr>
        <p:txBody>
          <a:bodyPr/>
          <a:lstStyle/>
          <a:p>
            <a:pPr algn="ctr">
              <a:lnSpc>
                <a:spcPct val="150000"/>
              </a:lnSpc>
            </a:pPr>
            <a:r>
              <a:rPr lang="tr-TR" dirty="0"/>
              <a:t>“</a:t>
            </a:r>
            <a:r>
              <a:rPr lang="tr-TR" dirty="0">
                <a:solidFill>
                  <a:schemeClr val="accent2">
                    <a:lumMod val="50000"/>
                  </a:schemeClr>
                </a:solidFill>
                <a:latin typeface="Comic Sans MS" panose="030F0702030302020204" pitchFamily="66" charset="0"/>
              </a:rPr>
              <a:t>Bali, dünyada dağların ve ormanların alt üst edildiğini görünce büyük bir saygıyla </a:t>
            </a:r>
            <a:r>
              <a:rPr lang="tr-TR" dirty="0" err="1">
                <a:solidFill>
                  <a:schemeClr val="accent2">
                    <a:lumMod val="50000"/>
                  </a:schemeClr>
                </a:solidFill>
                <a:latin typeface="Comic Sans MS" panose="030F0702030302020204" pitchFamily="66" charset="0"/>
              </a:rPr>
              <a:t>Şukra’nın</a:t>
            </a:r>
            <a:r>
              <a:rPr lang="tr-TR" dirty="0">
                <a:solidFill>
                  <a:schemeClr val="accent2">
                    <a:lumMod val="50000"/>
                  </a:schemeClr>
                </a:solidFill>
                <a:latin typeface="Comic Sans MS" panose="030F0702030302020204" pitchFamily="66" charset="0"/>
              </a:rPr>
              <a:t> önünde eğilerek okyanusların, dağların ve ormanların neden bu hale getirildiğini ve </a:t>
            </a:r>
            <a:r>
              <a:rPr lang="tr-TR" dirty="0" err="1">
                <a:solidFill>
                  <a:schemeClr val="accent2">
                    <a:lumMod val="50000"/>
                  </a:schemeClr>
                </a:solidFill>
                <a:latin typeface="Comic Sans MS" panose="030F0702030302020204" pitchFamily="66" charset="0"/>
              </a:rPr>
              <a:t>Asuralar</a:t>
            </a:r>
            <a:r>
              <a:rPr lang="tr-TR" dirty="0">
                <a:solidFill>
                  <a:schemeClr val="accent2">
                    <a:lumMod val="50000"/>
                  </a:schemeClr>
                </a:solidFill>
                <a:latin typeface="Comic Sans MS" panose="030F0702030302020204" pitchFamily="66" charset="0"/>
              </a:rPr>
              <a:t> tarafından sunulan kurbanın kutsal ateş tarafından niçin kabul edilmediğini sordu?”</a:t>
            </a:r>
          </a:p>
          <a:p>
            <a:endParaRPr lang="tr-TR" dirty="0"/>
          </a:p>
        </p:txBody>
      </p:sp>
    </p:spTree>
    <p:extLst>
      <p:ext uri="{BB962C8B-B14F-4D97-AF65-F5344CB8AC3E}">
        <p14:creationId xmlns:p14="http://schemas.microsoft.com/office/powerpoint/2010/main" val="4201630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855677"/>
            <a:ext cx="10018713" cy="4935523"/>
          </a:xfrm>
        </p:spPr>
        <p:txBody>
          <a:bodyPr/>
          <a:lstStyle/>
          <a:p>
            <a:pPr algn="ctr">
              <a:lnSpc>
                <a:spcPct val="150000"/>
              </a:lnSpc>
            </a:pPr>
            <a:r>
              <a:rPr lang="tr-TR" dirty="0">
                <a:solidFill>
                  <a:schemeClr val="accent2">
                    <a:lumMod val="50000"/>
                  </a:schemeClr>
                </a:solidFill>
                <a:latin typeface="Comic Sans MS" panose="030F0702030302020204" pitchFamily="66" charset="0"/>
              </a:rPr>
              <a:t>Vedaların bütün bilgisine sahip olan </a:t>
            </a:r>
            <a:r>
              <a:rPr lang="tr-TR" dirty="0" err="1">
                <a:solidFill>
                  <a:schemeClr val="accent2">
                    <a:lumMod val="50000"/>
                  </a:schemeClr>
                </a:solidFill>
                <a:latin typeface="Comic Sans MS" panose="030F0702030302020204" pitchFamily="66" charset="0"/>
              </a:rPr>
              <a:t>Şukra</a:t>
            </a:r>
            <a:r>
              <a:rPr lang="tr-TR" dirty="0">
                <a:solidFill>
                  <a:schemeClr val="accent2">
                    <a:lumMod val="50000"/>
                  </a:schemeClr>
                </a:solidFill>
                <a:latin typeface="Comic Sans MS" panose="030F0702030302020204" pitchFamily="66" charset="0"/>
              </a:rPr>
              <a:t>, Bali’nin bu sorusunu şöyle cevapladı: “Ey büyük ifrit! Bir gün kainatın kaynağı </a:t>
            </a:r>
            <a:r>
              <a:rPr lang="tr-TR" dirty="0" err="1">
                <a:solidFill>
                  <a:schemeClr val="accent2">
                    <a:lumMod val="50000"/>
                  </a:schemeClr>
                </a:solidFill>
                <a:latin typeface="Comic Sans MS" panose="030F0702030302020204" pitchFamily="66" charset="0"/>
              </a:rPr>
              <a:t>Hari</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Kaşyapa’nın</a:t>
            </a:r>
            <a:r>
              <a:rPr lang="tr-TR" dirty="0">
                <a:solidFill>
                  <a:schemeClr val="accent2">
                    <a:lumMod val="50000"/>
                  </a:schemeClr>
                </a:solidFill>
                <a:latin typeface="Comic Sans MS" panose="030F0702030302020204" pitchFamily="66" charset="0"/>
              </a:rPr>
              <a:t> evinde cüce formuna bürünmüştü ve kurban vermeye gidiyordu. Ancak o kadar güçlüydü ki attığı her adım dünya üzerindeki okyanusların çalkalanmasına ve bütün dağların alt üst olmasına neden olmuştu. </a:t>
            </a:r>
          </a:p>
        </p:txBody>
      </p:sp>
    </p:spTree>
    <p:extLst>
      <p:ext uri="{BB962C8B-B14F-4D97-AF65-F5344CB8AC3E}">
        <p14:creationId xmlns:p14="http://schemas.microsoft.com/office/powerpoint/2010/main" val="30495738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Paralaks</Template>
  <TotalTime>49</TotalTime>
  <Words>574</Words>
  <Application>Microsoft Office PowerPoint</Application>
  <PresentationFormat>Geniş ekran</PresentationFormat>
  <Paragraphs>21</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Comic Sans MS</vt:lpstr>
      <vt:lpstr>Corbel</vt:lpstr>
      <vt:lpstr>Paralaks</vt:lpstr>
      <vt:lpstr>HİN 426 Hint Efsaneleri  Vāmana Bedenlenmesinin Doğumu-Yaratılışı Efsanesinin Devamı (Vamana Purana)  14.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426 Hint Efsaneleri  Efsanesi (Vamana Purana)  . Hafta</dc:title>
  <dc:creator>Casper</dc:creator>
  <cp:lastModifiedBy>Casper</cp:lastModifiedBy>
  <cp:revision>9</cp:revision>
  <dcterms:created xsi:type="dcterms:W3CDTF">2020-05-08T08:50:58Z</dcterms:created>
  <dcterms:modified xsi:type="dcterms:W3CDTF">2020-05-09T05:27:48Z</dcterms:modified>
</cp:coreProperties>
</file>