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61" r:id="rId5"/>
    <p:sldId id="262" r:id="rId6"/>
    <p:sldId id="260" r:id="rId7"/>
    <p:sldId id="259"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A2CDD5D-E959-4921-9397-786B763E25B6}">
          <p14:sldIdLst>
            <p14:sldId id="256"/>
            <p14:sldId id="257"/>
            <p14:sldId id="258"/>
            <p14:sldId id="261"/>
            <p14:sldId id="262"/>
            <p14:sldId id="260"/>
            <p14:sldId id="25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23.12.2018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23.12.2018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5.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Akrabalık</a:t>
            </a:r>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10.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9. ve 10. haftalar, sosyal antropolojinin en temel alt disiplinlerinden birisi olan akrabalığa ayrıldı. Bu kapsamda iki hafta boyunca konunun temel kavramlarını sizlere sunmayı ve ileride karşılaşılacak olan akrabalık tartışmalarına bir ön hazırlık yaratmayı amaçlıyorum.</a:t>
            </a:r>
          </a:p>
          <a:p>
            <a:r>
              <a:rPr lang="tr-TR" sz="2400" dirty="0">
                <a:latin typeface="Bell MT" pitchFamily="18" charset="0"/>
              </a:rPr>
              <a:t>Bu doğrultuda ikinci hafta babalık ve annelik türlerine ve evlilik tiplerine odaklanıyorum. </a:t>
            </a:r>
          </a:p>
          <a:p>
            <a:pPr>
              <a:buNone/>
            </a:pP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10.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Kadının gebeliğinin toplumsal olarak gözlemlenebilmesi yani annenin kim olduğunun sarih olmasına kıyasla babanın kim olduğunun kesin bilinmemesi, antropolojik toplulukların babalık tiplerine göre sınıflanmasını sağlamıştır.</a:t>
            </a:r>
          </a:p>
          <a:p>
            <a:r>
              <a:rPr lang="tr-TR" sz="2400" dirty="0" err="1">
                <a:latin typeface="Bell MT" pitchFamily="18" charset="0"/>
              </a:rPr>
              <a:t>Genitor</a:t>
            </a:r>
            <a:r>
              <a:rPr lang="tr-TR" sz="2400" dirty="0">
                <a:latin typeface="Bell MT" pitchFamily="18" charset="0"/>
              </a:rPr>
              <a:t>, topluluk tarafından anneyi hamile bıraktığı düşünülen kişi ile </a:t>
            </a:r>
            <a:r>
              <a:rPr lang="tr-TR" sz="2400" dirty="0" err="1">
                <a:latin typeface="Bell MT" pitchFamily="18" charset="0"/>
              </a:rPr>
              <a:t>pater</a:t>
            </a:r>
            <a:r>
              <a:rPr lang="tr-TR" sz="2400" dirty="0">
                <a:latin typeface="Bell MT" pitchFamily="18" charset="0"/>
              </a:rPr>
              <a:t>, yani toplumsal olarak çocuğun babası kabul edilen kişi arasında yapılan ayrım kritiktir. Kimi topluluklar, </a:t>
            </a:r>
            <a:r>
              <a:rPr lang="tr-TR" sz="2400" dirty="0" err="1">
                <a:latin typeface="Bell MT" pitchFamily="18" charset="0"/>
              </a:rPr>
              <a:t>genitora</a:t>
            </a:r>
            <a:r>
              <a:rPr lang="tr-TR" sz="2400" dirty="0">
                <a:latin typeface="Bell MT" pitchFamily="18" charset="0"/>
              </a:rPr>
              <a:t> hiç önem vermezken kimisi çok değerli bulur. Burada </a:t>
            </a:r>
            <a:r>
              <a:rPr lang="tr-TR" sz="2400" dirty="0" err="1">
                <a:latin typeface="Bell MT" pitchFamily="18" charset="0"/>
              </a:rPr>
              <a:t>Malinowski’nin</a:t>
            </a:r>
            <a:r>
              <a:rPr lang="tr-TR" sz="2400" dirty="0">
                <a:latin typeface="Bell MT" pitchFamily="18" charset="0"/>
              </a:rPr>
              <a:t> </a:t>
            </a:r>
            <a:r>
              <a:rPr lang="tr-TR" sz="2400" dirty="0" err="1">
                <a:latin typeface="Bell MT" pitchFamily="18" charset="0"/>
              </a:rPr>
              <a:t>etnografisinde</a:t>
            </a:r>
            <a:r>
              <a:rPr lang="tr-TR" sz="2400" dirty="0">
                <a:latin typeface="Bell MT" pitchFamily="18" charset="0"/>
              </a:rPr>
              <a:t> de tekrarlanan fiziksel babalığın bilinmemesi tartışmasının da önemli bir zemin sunduğu söylenmelidir.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10.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Batılı topluluklar, </a:t>
            </a:r>
            <a:r>
              <a:rPr lang="tr-TR" sz="2400" dirty="0" err="1">
                <a:latin typeface="Bell MT" pitchFamily="18" charset="0"/>
              </a:rPr>
              <a:t>genitor</a:t>
            </a:r>
            <a:r>
              <a:rPr lang="tr-TR" sz="2400" dirty="0">
                <a:latin typeface="Bell MT" pitchFamily="18" charset="0"/>
              </a:rPr>
              <a:t> ile </a:t>
            </a:r>
            <a:r>
              <a:rPr lang="tr-TR" sz="2400" dirty="0" err="1">
                <a:latin typeface="Bell MT" pitchFamily="18" charset="0"/>
              </a:rPr>
              <a:t>pateri</a:t>
            </a:r>
            <a:r>
              <a:rPr lang="tr-TR" sz="2400" dirty="0">
                <a:latin typeface="Bell MT" pitchFamily="18" charset="0"/>
              </a:rPr>
              <a:t> eşleştirmeye dönük bir toplumsal düzenlemeyi önemli bulurlar. Evlilik akdi, babalığın bilinebilir bir sınır içerisine alınması olarak okunabilir.</a:t>
            </a:r>
          </a:p>
          <a:p>
            <a:r>
              <a:rPr lang="tr-TR" sz="2400" dirty="0">
                <a:latin typeface="Bell MT" pitchFamily="18" charset="0"/>
              </a:rPr>
              <a:t>Feminist kuram, hamileliğin gözlemlenebilmesi sebebiyle annelik tiplerine antropoloji literatüründe fazla yer ayrılmamasını eleştirir. Bu gerçek, bir yanıyla literatürün erkek temelli bir çerçeve içerisinde kurgulanmasını sağlamıştır onlara göre. Ayrıca yeni üreme teknolojileri de annelik tipleri üzerinde daha fazla düşünülmesini gerektirecek biçimde yeni hamile kalma imkanları sunmaktadır.</a:t>
            </a:r>
          </a:p>
        </p:txBody>
      </p:sp>
    </p:spTree>
    <p:extLst>
      <p:ext uri="{BB962C8B-B14F-4D97-AF65-F5344CB8AC3E}">
        <p14:creationId xmlns:p14="http://schemas.microsoft.com/office/powerpoint/2010/main" val="1214289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10.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Monogami ve poligami, yani tekeşlilik ve çokeşlilik, de antropolojik toplulukların sınıflanması için değerli bulunmuştur. Özellikle poligaminin </a:t>
            </a:r>
            <a:r>
              <a:rPr lang="tr-TR" sz="2400" dirty="0" err="1">
                <a:latin typeface="Bell MT" pitchFamily="18" charset="0"/>
              </a:rPr>
              <a:t>poliandrik</a:t>
            </a:r>
            <a:r>
              <a:rPr lang="tr-TR" sz="2400" dirty="0">
                <a:latin typeface="Bell MT" pitchFamily="18" charset="0"/>
              </a:rPr>
              <a:t> (bir kadının birden fazla erkekle evlenmesi) ve </a:t>
            </a:r>
            <a:r>
              <a:rPr lang="tr-TR" sz="2400" dirty="0" err="1">
                <a:latin typeface="Bell MT" pitchFamily="18" charset="0"/>
              </a:rPr>
              <a:t>polijinik</a:t>
            </a:r>
            <a:r>
              <a:rPr lang="tr-TR" sz="2400" dirty="0">
                <a:latin typeface="Bell MT" pitchFamily="18" charset="0"/>
              </a:rPr>
              <a:t> (bir erkeğin birden fazla kadınla evlenmesi) türleri, evlilikle ekonominin ve siyasetin bağlantısını kurar.</a:t>
            </a:r>
          </a:p>
        </p:txBody>
      </p:sp>
    </p:spTree>
    <p:extLst>
      <p:ext uri="{BB962C8B-B14F-4D97-AF65-F5344CB8AC3E}">
        <p14:creationId xmlns:p14="http://schemas.microsoft.com/office/powerpoint/2010/main" val="3421177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10.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Onuncu hafta </a:t>
            </a:r>
            <a:r>
              <a:rPr lang="tr-TR" sz="2400" dirty="0" err="1">
                <a:latin typeface="Bell MT" pitchFamily="18" charset="0"/>
              </a:rPr>
              <a:t>Malinowski’nin</a:t>
            </a:r>
            <a:r>
              <a:rPr lang="tr-TR" sz="2400" dirty="0">
                <a:latin typeface="Bell MT" pitchFamily="18" charset="0"/>
              </a:rPr>
              <a:t> </a:t>
            </a:r>
            <a:r>
              <a:rPr lang="tr-TR" sz="2400" dirty="0" err="1">
                <a:latin typeface="Bell MT" pitchFamily="18" charset="0"/>
              </a:rPr>
              <a:t>etnografisinin</a:t>
            </a:r>
            <a:r>
              <a:rPr lang="tr-TR" sz="2400" dirty="0">
                <a:latin typeface="Bell MT" pitchFamily="18" charset="0"/>
              </a:rPr>
              <a:t> Aşk Yaşamı ve Cinselliğin Psikolojisi ve Aşk ve Güzellik Büyüleri bölümlerini okuyoruz.</a:t>
            </a:r>
          </a:p>
          <a:p>
            <a:r>
              <a:rPr lang="tr-TR" sz="2400" dirty="0">
                <a:latin typeface="Bell MT" pitchFamily="18" charset="0"/>
              </a:rPr>
              <a:t>Bu bölümlerde </a:t>
            </a:r>
            <a:r>
              <a:rPr lang="tr-TR" sz="2400" dirty="0" err="1">
                <a:latin typeface="Bell MT" pitchFamily="18" charset="0"/>
              </a:rPr>
              <a:t>Malinowski</a:t>
            </a:r>
            <a:r>
              <a:rPr lang="tr-TR" sz="2400" dirty="0">
                <a:latin typeface="Bell MT" pitchFamily="18" charset="0"/>
              </a:rPr>
              <a:t>, aşk yaşamının aşamalarını detaylandırırken aşka uzanan büyüleri ve karşı büyüleri ele alıyor.</a:t>
            </a:r>
          </a:p>
        </p:txBody>
      </p:sp>
    </p:spTree>
    <p:extLst>
      <p:ext uri="{BB962C8B-B14F-4D97-AF65-F5344CB8AC3E}">
        <p14:creationId xmlns:p14="http://schemas.microsoft.com/office/powerpoint/2010/main" val="610406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10.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a:t>
            </a:r>
            <a:r>
              <a:rPr lang="tr-TR" sz="2400" dirty="0">
                <a:latin typeface="Bell MT" pitchFamily="18" charset="0"/>
              </a:rPr>
              <a:t>:</a:t>
            </a:r>
          </a:p>
          <a:p>
            <a:r>
              <a:rPr lang="tr-TR" sz="2400" dirty="0" err="1">
                <a:latin typeface="Bell MT" pitchFamily="18" charset="0"/>
              </a:rPr>
              <a:t>Bronislaw</a:t>
            </a:r>
            <a:r>
              <a:rPr lang="tr-TR" sz="2400" dirty="0">
                <a:latin typeface="Bell MT" pitchFamily="18" charset="0"/>
              </a:rPr>
              <a:t> </a:t>
            </a:r>
            <a:r>
              <a:rPr lang="tr-TR" sz="2400" dirty="0" err="1">
                <a:latin typeface="Bell MT" pitchFamily="18" charset="0"/>
              </a:rPr>
              <a:t>Malinowski</a:t>
            </a:r>
            <a:r>
              <a:rPr lang="tr-TR" sz="2400" dirty="0">
                <a:latin typeface="Bell MT" pitchFamily="18" charset="0"/>
              </a:rPr>
              <a:t>. </a:t>
            </a:r>
            <a:r>
              <a:rPr lang="tr-TR" sz="2400" i="1" dirty="0">
                <a:latin typeface="Bell MT" pitchFamily="18" charset="0"/>
              </a:rPr>
              <a:t>Vahşilerin Cinsel Yaşamı. </a:t>
            </a:r>
            <a:r>
              <a:rPr lang="tr-TR" sz="2400" dirty="0">
                <a:latin typeface="Bell MT" pitchFamily="18" charset="0"/>
              </a:rPr>
              <a:t>İstanbul: </a:t>
            </a:r>
            <a:r>
              <a:rPr lang="tr-TR" sz="2400" dirty="0" err="1">
                <a:latin typeface="Bell MT" pitchFamily="18" charset="0"/>
              </a:rPr>
              <a:t>Kabalcı</a:t>
            </a:r>
            <a:r>
              <a:rPr lang="tr-TR" sz="2400" dirty="0">
                <a:latin typeface="Bell MT" pitchFamily="18" charset="0"/>
              </a:rPr>
              <a:t> Yayınları. (Aşk Yaşamı ve Cinselliğin Psikolojisi ve Aşk ve Güzellik Büyüleri bölümleri)</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486</TotalTime>
  <Words>340</Words>
  <Application>Microsoft Office PowerPoint</Application>
  <PresentationFormat>On-screen Show (4:3)</PresentationFormat>
  <Paragraphs>20</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Aldhabi</vt:lpstr>
      <vt:lpstr>Andalus</vt:lpstr>
      <vt:lpstr>Arial</vt:lpstr>
      <vt:lpstr>Bell MT</vt:lpstr>
      <vt:lpstr>Calibri</vt:lpstr>
      <vt:lpstr>Ofis Teması</vt:lpstr>
      <vt:lpstr>5. konu</vt:lpstr>
      <vt:lpstr>10. hafta</vt:lpstr>
      <vt:lpstr>10. hafta</vt:lpstr>
      <vt:lpstr>10. hafta</vt:lpstr>
      <vt:lpstr>10. hafta</vt:lpstr>
      <vt:lpstr>10. hafta</vt:lpstr>
      <vt:lpstr>10.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50</cp:revision>
  <dcterms:created xsi:type="dcterms:W3CDTF">2018-05-08T13:48:36Z</dcterms:created>
  <dcterms:modified xsi:type="dcterms:W3CDTF">2018-12-23T12:44:51Z</dcterms:modified>
</cp:coreProperties>
</file>