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6"/>
  </p:notesMasterIdLst>
  <p:sldIdLst>
    <p:sldId id="604" r:id="rId4"/>
    <p:sldId id="1089" r:id="rId5"/>
    <p:sldId id="1090" r:id="rId6"/>
    <p:sldId id="1091" r:id="rId7"/>
    <p:sldId id="1092" r:id="rId8"/>
    <p:sldId id="1093" r:id="rId9"/>
    <p:sldId id="1094" r:id="rId10"/>
    <p:sldId id="1095" r:id="rId11"/>
    <p:sldId id="1096" r:id="rId12"/>
    <p:sldId id="1097" r:id="rId13"/>
    <p:sldId id="1098" r:id="rId14"/>
    <p:sldId id="1099" r:id="rId1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84" d="100"/>
          <a:sy n="84" d="100"/>
        </p:scale>
        <p:origin x="1056"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2/26/2020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2/26/2020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2/26/2020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4953001" y="1676400"/>
            <a:ext cx="2819399" cy="599440"/>
          </a:xfrm>
          <a:prstGeom prst="rect">
            <a:avLst/>
          </a:prstGeom>
        </p:spPr>
        <p:txBody>
          <a:bodyPr>
            <a:noAutofit/>
          </a:bodyPr>
          <a:lstStyle>
            <a:lvl1pPr algn="ctr">
              <a:defRPr sz="1700" b="1" cap="all" spc="0" baseline="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953001" y="2275840"/>
            <a:ext cx="2819399" cy="2905760"/>
          </a:xfrm>
          <a:prstGeom prst="rect">
            <a:avLst/>
          </a:prstGeom>
        </p:spPr>
        <p:txBody>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Content Placeholder 8"/>
          <p:cNvSpPr>
            <a:spLocks noGrp="1"/>
          </p:cNvSpPr>
          <p:nvPr>
            <p:ph sz="quarter" idx="13"/>
          </p:nvPr>
        </p:nvSpPr>
        <p:spPr>
          <a:xfrm>
            <a:off x="1371600" y="1676400"/>
            <a:ext cx="3276600" cy="3505200"/>
          </a:xfrm>
          <a:prstGeom prst="rect">
            <a:avLst/>
          </a:prstGeo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4"/>
          </p:nvPr>
        </p:nvSpPr>
        <p:spPr>
          <a:xfrm>
            <a:off x="304800" y="6356350"/>
            <a:ext cx="2133600" cy="365125"/>
          </a:xfrm>
          <a:prstGeom prst="rect">
            <a:avLst/>
          </a:prstGeom>
          <a:ln/>
        </p:spPr>
        <p:txBody>
          <a:bodyPr/>
          <a:lstStyle>
            <a:lvl1pPr>
              <a:defRPr/>
            </a:lvl1pPr>
          </a:lstStyle>
          <a:p>
            <a:pPr>
              <a:defRPr/>
            </a:pPr>
            <a:fld id="{34116E26-4035-4B16-B570-773210EBBD39}" type="datetimeFigureOut">
              <a:rPr lang="en-US"/>
              <a:pPr>
                <a:defRPr/>
              </a:pPr>
              <a:t>2/26/2020</a:t>
            </a:fld>
            <a:endParaRPr lang="en-US"/>
          </a:p>
        </p:txBody>
      </p:sp>
      <p:sp>
        <p:nvSpPr>
          <p:cNvPr id="6" name="Footer Placeholder 4"/>
          <p:cNvSpPr>
            <a:spLocks noGrp="1"/>
          </p:cNvSpPr>
          <p:nvPr>
            <p:ph type="ftr" sz="quarter" idx="15"/>
          </p:nvPr>
        </p:nvSpPr>
        <p:spPr>
          <a:xfrm>
            <a:off x="2971800" y="6356350"/>
            <a:ext cx="3200400" cy="365125"/>
          </a:xfrm>
          <a:prstGeom prst="rect">
            <a:avLst/>
          </a:prstGeom>
        </p:spPr>
        <p:txBody>
          <a:bodyPr/>
          <a:lstStyle>
            <a:lvl1pPr>
              <a:defRPr/>
            </a:lvl1pPr>
          </a:lstStyle>
          <a:p>
            <a:pPr>
              <a:defRPr/>
            </a:pPr>
            <a:endParaRPr lang="en-US"/>
          </a:p>
        </p:txBody>
      </p:sp>
      <p:sp>
        <p:nvSpPr>
          <p:cNvPr id="7" name="Slide Number Placeholder 5"/>
          <p:cNvSpPr>
            <a:spLocks noGrp="1"/>
          </p:cNvSpPr>
          <p:nvPr>
            <p:ph type="sldNum" sz="quarter" idx="16"/>
          </p:nvPr>
        </p:nvSpPr>
        <p:spPr>
          <a:xfrm>
            <a:off x="6675438" y="6364288"/>
            <a:ext cx="2133600" cy="365125"/>
          </a:xfrm>
          <a:prstGeom prst="rect">
            <a:avLst/>
          </a:prstGeom>
        </p:spPr>
        <p:txBody>
          <a:bodyPr/>
          <a:lstStyle>
            <a:lvl1pPr>
              <a:defRPr/>
            </a:lvl1pPr>
          </a:lstStyle>
          <a:p>
            <a:fld id="{9BD73F9A-1ED8-4059-A87A-12732C58356D}" type="slidenum">
              <a:rPr lang="en-US" altLang="tr-TR"/>
              <a:pPr/>
              <a:t>‹#›</a:t>
            </a:fld>
            <a:endParaRPr lang="en-US" altLang="tr-TR"/>
          </a:p>
        </p:txBody>
      </p:sp>
    </p:spTree>
    <p:extLst>
      <p:ext uri="{BB962C8B-B14F-4D97-AF65-F5344CB8AC3E}">
        <p14:creationId xmlns:p14="http://schemas.microsoft.com/office/powerpoint/2010/main" val="298402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2/26/2020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2/26/2020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2/26/2020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2074414"/>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8. HAFTA</a:t>
            </a: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Finansal Yönetime Giriş</a:t>
            </a:r>
            <a:endParaRPr lang="tr-T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047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58140" y="655320"/>
            <a:ext cx="7010400" cy="685800"/>
          </a:xfrm>
        </p:spPr>
        <p:txBody>
          <a:bodyPr/>
          <a:lstStyle/>
          <a:p>
            <a:pPr fontAlgn="auto">
              <a:spcAft>
                <a:spcPts val="0"/>
              </a:spcAft>
              <a:defRPr/>
            </a:pPr>
            <a:r>
              <a:rPr lang="tr-TR" b="1" dirty="0" err="1" smtClean="0"/>
              <a:t>Finanslama</a:t>
            </a:r>
            <a:r>
              <a:rPr lang="en-US" b="1" dirty="0" smtClean="0"/>
              <a:t> </a:t>
            </a:r>
            <a:r>
              <a:rPr lang="tr-TR" b="1" cap="none" dirty="0" smtClean="0"/>
              <a:t>Politikaları</a:t>
            </a:r>
            <a:endParaRPr lang="en-US" cap="none" dirty="0"/>
          </a:p>
        </p:txBody>
      </p:sp>
      <p:sp>
        <p:nvSpPr>
          <p:cNvPr id="3" name="Dikdörtgen 2"/>
          <p:cNvSpPr/>
          <p:nvPr/>
        </p:nvSpPr>
        <p:spPr>
          <a:xfrm>
            <a:off x="358140" y="2633186"/>
            <a:ext cx="8340090" cy="923330"/>
          </a:xfrm>
          <a:prstGeom prst="rect">
            <a:avLst/>
          </a:prstGeom>
        </p:spPr>
        <p:txBody>
          <a:bodyPr wrap="square">
            <a:spAutoFit/>
          </a:bodyPr>
          <a:lstStyle/>
          <a:p>
            <a:pPr marL="285750" indent="-285750" algn="just">
              <a:lnSpc>
                <a:spcPct val="90000"/>
              </a:lnSpc>
              <a:spcBef>
                <a:spcPts val="1000"/>
              </a:spcBef>
              <a:buClr>
                <a:srgbClr val="000099"/>
              </a:buClr>
              <a:buFont typeface="Wingdings" panose="05000000000000000000" pitchFamily="2" charset="2"/>
              <a:buChar char="q"/>
              <a:defRPr/>
            </a:pPr>
            <a:r>
              <a:rPr lang="tr-TR" sz="2000" dirty="0">
                <a:latin typeface="Arial" panose="020B0604020202020204" pitchFamily="34" charset="0"/>
                <a:cs typeface="Arial" panose="020B0604020202020204" pitchFamily="34" charset="0"/>
              </a:rPr>
              <a:t>İşletmenin yatırım ve faaliyet döneminde yapacağı yatırımların özellikle reel varlıklara yapacağı yatırımların finansmanında kullanılacak nakdin nasıl sağlanacağı ile ilgili kararlar bütünüdür. </a:t>
            </a:r>
          </a:p>
        </p:txBody>
      </p:sp>
    </p:spTree>
    <p:extLst>
      <p:ext uri="{BB962C8B-B14F-4D97-AF65-F5344CB8AC3E}">
        <p14:creationId xmlns:p14="http://schemas.microsoft.com/office/powerpoint/2010/main" val="31923194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58140" y="575310"/>
            <a:ext cx="7010400" cy="685800"/>
          </a:xfrm>
        </p:spPr>
        <p:txBody>
          <a:bodyPr/>
          <a:lstStyle/>
          <a:p>
            <a:pPr fontAlgn="auto">
              <a:spcAft>
                <a:spcPts val="0"/>
              </a:spcAft>
              <a:defRPr/>
            </a:pPr>
            <a:r>
              <a:rPr lang="tr-TR" b="1" cap="none" dirty="0" smtClean="0"/>
              <a:t>Yatırım Politikaları</a:t>
            </a:r>
            <a:endParaRPr lang="tr-TR" dirty="0"/>
          </a:p>
        </p:txBody>
      </p:sp>
      <p:sp>
        <p:nvSpPr>
          <p:cNvPr id="3" name="Dikdörtgen 2"/>
          <p:cNvSpPr/>
          <p:nvPr/>
        </p:nvSpPr>
        <p:spPr>
          <a:xfrm>
            <a:off x="358140" y="2748826"/>
            <a:ext cx="8214360" cy="923330"/>
          </a:xfrm>
          <a:prstGeom prst="rect">
            <a:avLst/>
          </a:prstGeom>
        </p:spPr>
        <p:txBody>
          <a:bodyPr wrap="square">
            <a:spAutoFit/>
          </a:bodyPr>
          <a:lstStyle/>
          <a:p>
            <a:pPr marL="285750" indent="-285750" algn="just">
              <a:lnSpc>
                <a:spcPct val="90000"/>
              </a:lnSpc>
              <a:spcBef>
                <a:spcPts val="1000"/>
              </a:spcBef>
              <a:buClr>
                <a:srgbClr val="000099"/>
              </a:buClr>
              <a:buFont typeface="Wingdings" panose="05000000000000000000" pitchFamily="2" charset="2"/>
              <a:buChar char="q"/>
              <a:defRPr/>
            </a:pPr>
            <a:r>
              <a:rPr lang="tr-TR" sz="2000" dirty="0">
                <a:latin typeface="Arial" panose="020B0604020202020204" pitchFamily="34" charset="0"/>
                <a:cs typeface="Arial" panose="020B0604020202020204" pitchFamily="34" charset="0"/>
              </a:rPr>
              <a:t>İşletmenin yatırım ve faaliyet döneminde yapacağı yatırımların özellikle reel varlık  yatırımlarının belirlenmesi ile ilgili kararlar bütünüdür. </a:t>
            </a:r>
          </a:p>
        </p:txBody>
      </p:sp>
    </p:spTree>
    <p:extLst>
      <p:ext uri="{BB962C8B-B14F-4D97-AF65-F5344CB8AC3E}">
        <p14:creationId xmlns:p14="http://schemas.microsoft.com/office/powerpoint/2010/main" val="18245024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89560" y="689610"/>
            <a:ext cx="7010400" cy="396240"/>
          </a:xfrm>
        </p:spPr>
        <p:txBody>
          <a:bodyPr/>
          <a:lstStyle/>
          <a:p>
            <a:pPr fontAlgn="auto">
              <a:spcAft>
                <a:spcPts val="0"/>
              </a:spcAft>
              <a:defRPr/>
            </a:pPr>
            <a:r>
              <a:rPr lang="tr-TR" b="1" cap="none" dirty="0" smtClean="0"/>
              <a:t>Temettü Politikaları</a:t>
            </a:r>
            <a:endParaRPr lang="tr-TR" cap="none" dirty="0"/>
          </a:p>
        </p:txBody>
      </p:sp>
      <p:sp>
        <p:nvSpPr>
          <p:cNvPr id="3" name="Dikdörtgen 2"/>
          <p:cNvSpPr/>
          <p:nvPr/>
        </p:nvSpPr>
        <p:spPr>
          <a:xfrm>
            <a:off x="582930" y="2690336"/>
            <a:ext cx="7989570" cy="1200329"/>
          </a:xfrm>
          <a:prstGeom prst="rect">
            <a:avLst/>
          </a:prstGeom>
        </p:spPr>
        <p:txBody>
          <a:bodyPr wrap="square">
            <a:spAutoFit/>
          </a:bodyPr>
          <a:lstStyle/>
          <a:p>
            <a:pPr marL="285750" indent="-285750" algn="just">
              <a:lnSpc>
                <a:spcPct val="90000"/>
              </a:lnSpc>
              <a:spcBef>
                <a:spcPts val="1000"/>
              </a:spcBef>
              <a:buClr>
                <a:srgbClr val="000099"/>
              </a:buClr>
              <a:buFont typeface="Wingdings" panose="05000000000000000000" pitchFamily="2" charset="2"/>
              <a:buChar char="q"/>
              <a:defRPr/>
            </a:pPr>
            <a:r>
              <a:rPr lang="tr-TR" sz="2000" dirty="0" err="1">
                <a:latin typeface="Arial" panose="020B0604020202020204" pitchFamily="34" charset="0"/>
                <a:cs typeface="Arial" panose="020B0604020202020204" pitchFamily="34" charset="0"/>
              </a:rPr>
              <a:t>Finanslama</a:t>
            </a:r>
            <a:r>
              <a:rPr lang="tr-TR" sz="2000" dirty="0">
                <a:latin typeface="Arial" panose="020B0604020202020204" pitchFamily="34" charset="0"/>
                <a:cs typeface="Arial" panose="020B0604020202020204" pitchFamily="34" charset="0"/>
              </a:rPr>
              <a:t> politikaları doğrultusunda sağlanan fonlar ile yatırım politikaları doğrultusunda gerçekleştirilen yatırımların işletme amaçları gereği ortaya çıkan faaliyet dönemi karlarının kullanımı ile ilgili kararlar bütünüdür. </a:t>
            </a:r>
          </a:p>
        </p:txBody>
      </p:sp>
    </p:spTree>
    <p:extLst>
      <p:ext uri="{BB962C8B-B14F-4D97-AF65-F5344CB8AC3E}">
        <p14:creationId xmlns:p14="http://schemas.microsoft.com/office/powerpoint/2010/main" val="34401837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pPr fontAlgn="auto">
              <a:spcAft>
                <a:spcPts val="0"/>
              </a:spcAft>
              <a:defRPr/>
            </a:pPr>
            <a:r>
              <a:rPr lang="tr-TR" cap="none" dirty="0" smtClean="0">
                <a:latin typeface="Arial" panose="020B0604020202020204" pitchFamily="34" charset="0"/>
                <a:cs typeface="Arial" panose="020B0604020202020204" pitchFamily="34" charset="0"/>
              </a:rPr>
              <a:t/>
            </a:r>
            <a:br>
              <a:rPr lang="tr-TR" cap="none" dirty="0" smtClean="0">
                <a:latin typeface="Arial" panose="020B0604020202020204" pitchFamily="34" charset="0"/>
                <a:cs typeface="Arial" panose="020B0604020202020204" pitchFamily="34" charset="0"/>
              </a:rPr>
            </a:br>
            <a:r>
              <a:rPr lang="tr-TR" dirty="0">
                <a:latin typeface="Arial" panose="020B0604020202020204" pitchFamily="34" charset="0"/>
                <a:cs typeface="Arial" panose="020B0604020202020204" pitchFamily="34" charset="0"/>
              </a:rPr>
              <a:t/>
            </a:r>
            <a:br>
              <a:rPr lang="tr-TR" dirty="0">
                <a:latin typeface="Arial" panose="020B0604020202020204" pitchFamily="34" charset="0"/>
                <a:cs typeface="Arial" panose="020B0604020202020204" pitchFamily="34" charset="0"/>
              </a:rPr>
            </a:br>
            <a:r>
              <a:rPr lang="tr-TR" dirty="0" smtClean="0">
                <a:latin typeface="Arial" panose="020B0604020202020204" pitchFamily="34" charset="0"/>
                <a:cs typeface="Arial" panose="020B0604020202020204" pitchFamily="34" charset="0"/>
              </a:rPr>
              <a:t>     </a:t>
            </a:r>
            <a:r>
              <a:rPr lang="tr-TR" cap="none" dirty="0" smtClean="0">
                <a:latin typeface="Arial" panose="020B0604020202020204" pitchFamily="34" charset="0"/>
                <a:cs typeface="Arial" panose="020B0604020202020204" pitchFamily="34" charset="0"/>
              </a:rPr>
              <a:t>Finans ve Finansal Yönetim</a:t>
            </a:r>
            <a:endParaRPr lang="en-US" cap="none"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293370" y="1234440"/>
            <a:ext cx="7162800" cy="3352800"/>
          </a:xfrm>
        </p:spPr>
        <p:txBody>
          <a:bodyPr rtlCol="0">
            <a:normAutofit/>
          </a:bodyPr>
          <a:lstStyle/>
          <a:p>
            <a:pPr marL="571500" indent="-342900" fontAlgn="auto">
              <a:spcAft>
                <a:spcPts val="0"/>
              </a:spcAft>
              <a:defRPr/>
            </a:pPr>
            <a:r>
              <a:rPr lang="tr-TR" dirty="0" smtClean="0"/>
              <a:t>Finans bilim dalı veya disiplini üç alt bilim dalından veya disiplinden oluşmaktadır. Bunlar;</a:t>
            </a:r>
          </a:p>
          <a:p>
            <a:pPr indent="0" fontAlgn="auto">
              <a:spcAft>
                <a:spcPts val="0"/>
              </a:spcAft>
              <a:buFont typeface="Wingdings" panose="05000000000000000000" pitchFamily="2" charset="2"/>
              <a:buNone/>
              <a:defRPr/>
            </a:pPr>
            <a:endParaRPr lang="tr-TR" dirty="0" smtClean="0"/>
          </a:p>
          <a:p>
            <a:pPr marL="285750" indent="-285750" fontAlgn="auto">
              <a:spcAft>
                <a:spcPts val="0"/>
              </a:spcAft>
              <a:defRPr/>
            </a:pPr>
            <a:r>
              <a:rPr lang="tr-TR" dirty="0" smtClean="0"/>
              <a:t>Finansal Yönetim, </a:t>
            </a:r>
          </a:p>
          <a:p>
            <a:pPr marL="285750" indent="-285750" fontAlgn="auto">
              <a:spcAft>
                <a:spcPts val="0"/>
              </a:spcAft>
              <a:defRPr/>
            </a:pPr>
            <a:r>
              <a:rPr lang="tr-TR" dirty="0" smtClean="0"/>
              <a:t>Yatırımlar </a:t>
            </a:r>
          </a:p>
          <a:p>
            <a:pPr marL="285750" indent="-285750" fontAlgn="auto">
              <a:spcAft>
                <a:spcPts val="0"/>
              </a:spcAft>
              <a:defRPr/>
            </a:pPr>
            <a:r>
              <a:rPr lang="tr-TR" dirty="0" smtClean="0"/>
              <a:t>Finansal Piyasalar (Kurumlar)’</a:t>
            </a:r>
            <a:r>
              <a:rPr lang="tr-TR" dirty="0" err="1" smtClean="0"/>
              <a:t>dır</a:t>
            </a:r>
            <a:r>
              <a:rPr lang="en-US" dirty="0" smtClean="0"/>
              <a:t>. </a:t>
            </a:r>
            <a:endParaRPr lang="en-US" dirty="0"/>
          </a:p>
          <a:p>
            <a:pPr marL="285750" indent="-285750" fontAlgn="auto">
              <a:spcAft>
                <a:spcPts val="0"/>
              </a:spcAft>
              <a:defRPr/>
            </a:pPr>
            <a:endParaRPr lang="en-US" b="1" dirty="0"/>
          </a:p>
        </p:txBody>
      </p:sp>
      <p:pic>
        <p:nvPicPr>
          <p:cNvPr id="10244" name="Picture 4" descr="C:\Program Files\Microsoft Office\MEDIA\CAGCAT10\j0283209.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6625590" y="3618071"/>
            <a:ext cx="19812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66347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Yuvarlatılmış Dikdörtgen 6"/>
          <p:cNvSpPr/>
          <p:nvPr/>
        </p:nvSpPr>
        <p:spPr>
          <a:xfrm>
            <a:off x="1066800" y="1447800"/>
            <a:ext cx="6934200" cy="914400"/>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fontAlgn="auto">
              <a:spcBef>
                <a:spcPts val="0"/>
              </a:spcBef>
              <a:spcAft>
                <a:spcPts val="0"/>
              </a:spcAft>
              <a:defRPr/>
            </a:pPr>
            <a:r>
              <a:rPr lang="tr-TR" b="1" u="sng" dirty="0">
                <a:solidFill>
                  <a:schemeClr val="tx1"/>
                </a:solidFill>
                <a:latin typeface="Arial" panose="020B0604020202020204" pitchFamily="34" charset="0"/>
                <a:cs typeface="Arial" panose="020B0604020202020204" pitchFamily="34" charset="0"/>
              </a:rPr>
              <a:t>Finans</a:t>
            </a:r>
            <a:r>
              <a:rPr lang="tr-TR" b="1" dirty="0">
                <a:solidFill>
                  <a:schemeClr val="tx1"/>
                </a:solidFill>
                <a:latin typeface="Arial" panose="020B0604020202020204" pitchFamily="34" charset="0"/>
                <a:cs typeface="Arial" panose="020B0604020202020204" pitchFamily="34" charset="0"/>
              </a:rPr>
              <a:t>, işletmelerin yatırım ve faaliyet dönmelerindeki tüm ekonomik faaliyetlerin parasal boyutunu yani hem kaynak hem de kullanım boyutunu kapsayan bir kavramdır. </a:t>
            </a:r>
          </a:p>
        </p:txBody>
      </p:sp>
      <p:sp>
        <p:nvSpPr>
          <p:cNvPr id="8" name="Yuvarlatılmış Dikdörtgen 7"/>
          <p:cNvSpPr/>
          <p:nvPr/>
        </p:nvSpPr>
        <p:spPr>
          <a:xfrm>
            <a:off x="1066800" y="2667000"/>
            <a:ext cx="6934200" cy="914400"/>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fontAlgn="auto">
              <a:spcBef>
                <a:spcPts val="0"/>
              </a:spcBef>
              <a:spcAft>
                <a:spcPts val="0"/>
              </a:spcAft>
              <a:defRPr/>
            </a:pPr>
            <a:r>
              <a:rPr lang="tr-TR" sz="1600" b="1" u="sng" dirty="0">
                <a:solidFill>
                  <a:schemeClr val="tx1"/>
                </a:solidFill>
                <a:latin typeface="Arial" panose="020B0604020202020204" pitchFamily="34" charset="0"/>
                <a:cs typeface="Arial" panose="020B0604020202020204" pitchFamily="34" charset="0"/>
              </a:rPr>
              <a:t>Finansal yönetim, </a:t>
            </a:r>
            <a:r>
              <a:rPr lang="tr-TR" sz="1600" b="1" dirty="0">
                <a:solidFill>
                  <a:schemeClr val="tx1"/>
                </a:solidFill>
                <a:latin typeface="Arial" panose="020B0604020202020204" pitchFamily="34" charset="0"/>
                <a:cs typeface="Arial" panose="020B0604020202020204" pitchFamily="34" charset="0"/>
              </a:rPr>
              <a:t>işletmelerin yatırım ve faaliyet dönemlerindeki ekonomik faaliyetlerinin fonlaması ve kullanımı boyutunu özellikle de kaynak tedarikini kapsamaktadır.</a:t>
            </a:r>
            <a:endParaRPr lang="tr-TR" sz="1600" b="1" dirty="0">
              <a:latin typeface="Arial" panose="020B0604020202020204" pitchFamily="34" charset="0"/>
              <a:cs typeface="Arial" panose="020B0604020202020204" pitchFamily="34" charset="0"/>
            </a:endParaRPr>
          </a:p>
        </p:txBody>
      </p:sp>
      <p:sp>
        <p:nvSpPr>
          <p:cNvPr id="11268" name="İçerik Yer Tutucusu 2"/>
          <p:cNvSpPr>
            <a:spLocks noGrp="1"/>
          </p:cNvSpPr>
          <p:nvPr>
            <p:ph idx="4294967295"/>
          </p:nvPr>
        </p:nvSpPr>
        <p:spPr>
          <a:xfrm>
            <a:off x="556260" y="3787140"/>
            <a:ext cx="8221980" cy="1828800"/>
          </a:xfrm>
          <a:prstGeom prst="rect">
            <a:avLst/>
          </a:prstGeom>
        </p:spPr>
        <p:txBody>
          <a:bodyPr/>
          <a:lstStyle/>
          <a:p>
            <a:pPr marL="285750" indent="-285750" fontAlgn="auto">
              <a:spcAft>
                <a:spcPts val="0"/>
              </a:spcAft>
              <a:buClr>
                <a:srgbClr val="000099"/>
              </a:buClr>
              <a:buFont typeface="Wingdings" panose="05000000000000000000" pitchFamily="2" charset="2"/>
              <a:buChar char="q"/>
              <a:defRPr/>
            </a:pPr>
            <a:r>
              <a:rPr lang="tr-TR" altLang="tr-TR" sz="2000" dirty="0">
                <a:latin typeface="Arial" panose="020B0604020202020204" pitchFamily="34" charset="0"/>
                <a:cs typeface="Arial" panose="020B0604020202020204" pitchFamily="34" charset="0"/>
              </a:rPr>
              <a:t>Bu tanımlama ile finans bilim dalı ve finansal yönetim disiplini sadece işletme faaliyetleri ile ilgili şeklinde bir sınırlamaya tabi tutulmaktadır. Oysa ki, finans ekonomik faaliyetlerin yani para tedarik ve kullanımın söz konusu olduğu her kurum, kuruluş, işletme ve birey ile ilgilenir.</a:t>
            </a:r>
          </a:p>
        </p:txBody>
      </p:sp>
      <p:sp>
        <p:nvSpPr>
          <p:cNvPr id="2" name="Dikdörtgen 1"/>
          <p:cNvSpPr/>
          <p:nvPr/>
        </p:nvSpPr>
        <p:spPr>
          <a:xfrm>
            <a:off x="0" y="132695"/>
            <a:ext cx="4572000" cy="1015663"/>
          </a:xfrm>
          <a:prstGeom prst="rect">
            <a:avLst/>
          </a:prstGeom>
        </p:spPr>
        <p:txBody>
          <a:bodyPr>
            <a:spAutoFit/>
          </a:bodyPr>
          <a:lstStyle/>
          <a:p>
            <a:r>
              <a:rPr lang="tr-TR" dirty="0">
                <a:latin typeface="Arial" panose="020B0604020202020204" pitchFamily="34" charset="0"/>
                <a:cs typeface="Arial" panose="020B0604020202020204" pitchFamily="34" charset="0"/>
              </a:rPr>
              <a:t/>
            </a:r>
            <a:br>
              <a:rPr lang="tr-TR" dirty="0">
                <a:latin typeface="Arial" panose="020B0604020202020204" pitchFamily="34" charset="0"/>
                <a:cs typeface="Arial" panose="020B0604020202020204" pitchFamily="34" charset="0"/>
              </a:rPr>
            </a:br>
            <a:r>
              <a:rPr lang="tr-TR" dirty="0">
                <a:latin typeface="Arial" panose="020B0604020202020204" pitchFamily="34" charset="0"/>
                <a:cs typeface="Arial" panose="020B0604020202020204" pitchFamily="34" charset="0"/>
              </a:rPr>
              <a:t/>
            </a:r>
            <a:br>
              <a:rPr lang="tr-TR" dirty="0">
                <a:latin typeface="Arial" panose="020B0604020202020204" pitchFamily="34" charset="0"/>
                <a:cs typeface="Arial" panose="020B0604020202020204" pitchFamily="34" charset="0"/>
              </a:rPr>
            </a:br>
            <a:r>
              <a:rPr lang="tr-TR" dirty="0">
                <a:latin typeface="Arial" panose="020B0604020202020204" pitchFamily="34" charset="0"/>
                <a:cs typeface="Arial" panose="020B0604020202020204" pitchFamily="34" charset="0"/>
              </a:rPr>
              <a:t>     </a:t>
            </a:r>
            <a:r>
              <a:rPr lang="tr-TR" sz="2400" b="1" dirty="0">
                <a:solidFill>
                  <a:srgbClr val="160093"/>
                </a:solidFill>
                <a:latin typeface="Arial" panose="020B0604020202020204" pitchFamily="34" charset="0"/>
                <a:ea typeface="ＭＳ Ｐゴシック" charset="0"/>
                <a:cs typeface="Arial" panose="020B0604020202020204" pitchFamily="34" charset="0"/>
              </a:rPr>
              <a:t>Finans ve Finansal Yönetim</a:t>
            </a:r>
          </a:p>
        </p:txBody>
      </p:sp>
    </p:spTree>
    <p:extLst>
      <p:ext uri="{BB962C8B-B14F-4D97-AF65-F5344CB8AC3E}">
        <p14:creationId xmlns:p14="http://schemas.microsoft.com/office/powerpoint/2010/main" val="4947795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2"/>
          <p:cNvSpPr>
            <a:spLocks noGrp="1"/>
          </p:cNvSpPr>
          <p:nvPr>
            <p:ph idx="4294967295"/>
          </p:nvPr>
        </p:nvSpPr>
        <p:spPr>
          <a:xfrm>
            <a:off x="468630" y="1447800"/>
            <a:ext cx="8435340" cy="4038600"/>
          </a:xfrm>
          <a:prstGeom prst="rect">
            <a:avLst/>
          </a:prstGeom>
        </p:spPr>
        <p:txBody>
          <a:bodyPr>
            <a:normAutofit/>
          </a:bodyPr>
          <a:lstStyle/>
          <a:p>
            <a:pPr marL="0" indent="0" fontAlgn="auto">
              <a:spcAft>
                <a:spcPts val="0"/>
              </a:spcAft>
              <a:buClr>
                <a:srgbClr val="000099"/>
              </a:buClr>
              <a:buNone/>
              <a:defRPr/>
            </a:pPr>
            <a:r>
              <a:rPr lang="tr-TR" altLang="tr-TR" sz="2000" dirty="0">
                <a:latin typeface="Arial" panose="020B0604020202020204" pitchFamily="34" charset="0"/>
                <a:cs typeface="Arial" panose="020B0604020202020204" pitchFamily="34" charset="0"/>
              </a:rPr>
              <a:t>Bu kapsamda finans uygulamalarına bakıldığında;</a:t>
            </a:r>
          </a:p>
          <a:p>
            <a:pPr marL="285750" indent="-285750" fontAlgn="auto">
              <a:spcAft>
                <a:spcPts val="0"/>
              </a:spcAft>
              <a:buClr>
                <a:srgbClr val="000099"/>
              </a:buClr>
              <a:buFont typeface="Wingdings" panose="05000000000000000000" pitchFamily="2" charset="2"/>
              <a:buChar char="q"/>
              <a:defRPr/>
            </a:pPr>
            <a:r>
              <a:rPr lang="tr-TR" altLang="tr-TR" sz="2000" dirty="0">
                <a:latin typeface="Arial" panose="020B0604020202020204" pitchFamily="34" charset="0"/>
                <a:cs typeface="Arial" panose="020B0604020202020204" pitchFamily="34" charset="0"/>
              </a:rPr>
              <a:t>İşletme Finansı</a:t>
            </a:r>
          </a:p>
          <a:p>
            <a:pPr marL="285750" indent="-285750" fontAlgn="auto">
              <a:spcAft>
                <a:spcPts val="0"/>
              </a:spcAft>
              <a:buClr>
                <a:srgbClr val="000099"/>
              </a:buClr>
              <a:buFont typeface="Wingdings" panose="05000000000000000000" pitchFamily="2" charset="2"/>
              <a:buChar char="q"/>
              <a:defRPr/>
            </a:pPr>
            <a:r>
              <a:rPr lang="tr-TR" altLang="tr-TR" sz="2000" dirty="0">
                <a:latin typeface="Arial" panose="020B0604020202020204" pitchFamily="34" charset="0"/>
                <a:cs typeface="Arial" panose="020B0604020202020204" pitchFamily="34" charset="0"/>
              </a:rPr>
              <a:t>Kamu Finansı</a:t>
            </a:r>
          </a:p>
          <a:p>
            <a:pPr marL="285750" indent="-285750" fontAlgn="auto">
              <a:spcAft>
                <a:spcPts val="0"/>
              </a:spcAft>
              <a:buClr>
                <a:srgbClr val="000099"/>
              </a:buClr>
              <a:buFont typeface="Wingdings" panose="05000000000000000000" pitchFamily="2" charset="2"/>
              <a:buChar char="q"/>
              <a:defRPr/>
            </a:pPr>
            <a:r>
              <a:rPr lang="tr-TR" altLang="tr-TR" sz="2000" dirty="0">
                <a:latin typeface="Arial" panose="020B0604020202020204" pitchFamily="34" charset="0"/>
                <a:cs typeface="Arial" panose="020B0604020202020204" pitchFamily="34" charset="0"/>
              </a:rPr>
              <a:t>Birey Finansı </a:t>
            </a:r>
          </a:p>
          <a:p>
            <a:pPr marL="0" indent="0" fontAlgn="auto">
              <a:spcAft>
                <a:spcPts val="0"/>
              </a:spcAft>
              <a:buClr>
                <a:srgbClr val="000099"/>
              </a:buClr>
              <a:buNone/>
              <a:defRPr/>
            </a:pPr>
            <a:r>
              <a:rPr lang="tr-TR" altLang="tr-TR" sz="2000" dirty="0">
                <a:latin typeface="Arial" panose="020B0604020202020204" pitchFamily="34" charset="0"/>
                <a:cs typeface="Arial" panose="020B0604020202020204" pitchFamily="34" charset="0"/>
              </a:rPr>
              <a:t>şeklinde bir uzmanlaşma görülmektedir. </a:t>
            </a:r>
          </a:p>
          <a:p>
            <a:pPr indent="0">
              <a:buFont typeface="Wingdings" panose="05000000000000000000" pitchFamily="2" charset="2"/>
              <a:buNone/>
            </a:pPr>
            <a:endParaRPr lang="en-US" altLang="tr-TR" b="1" dirty="0" smtClean="0"/>
          </a:p>
          <a:p>
            <a:pPr indent="0">
              <a:buFont typeface="Wingdings" panose="05000000000000000000" pitchFamily="2" charset="2"/>
              <a:buNone/>
            </a:pPr>
            <a:endParaRPr lang="en-US" altLang="tr-TR" dirty="0" smtClean="0"/>
          </a:p>
          <a:p>
            <a:pPr indent="0">
              <a:buFont typeface="Wingdings" panose="05000000000000000000" pitchFamily="2" charset="2"/>
              <a:buNone/>
            </a:pPr>
            <a:endParaRPr lang="en-US" altLang="tr-TR" b="1" dirty="0" smtClean="0"/>
          </a:p>
        </p:txBody>
      </p:sp>
      <p:sp>
        <p:nvSpPr>
          <p:cNvPr id="2" name="Dikdörtgen 1"/>
          <p:cNvSpPr/>
          <p:nvPr/>
        </p:nvSpPr>
        <p:spPr>
          <a:xfrm>
            <a:off x="285750" y="224135"/>
            <a:ext cx="5337810" cy="830997"/>
          </a:xfrm>
          <a:prstGeom prst="rect">
            <a:avLst/>
          </a:prstGeom>
        </p:spPr>
        <p:txBody>
          <a:bodyPr wrap="square">
            <a:spAutoFit/>
          </a:bodyPr>
          <a:lstStyle/>
          <a:p>
            <a:r>
              <a:rPr lang="tr-TR" sz="2400" dirty="0">
                <a:latin typeface="Arial" panose="020B0604020202020204" pitchFamily="34" charset="0"/>
                <a:cs typeface="Arial" panose="020B0604020202020204" pitchFamily="34" charset="0"/>
              </a:rPr>
              <a:t/>
            </a:r>
            <a:br>
              <a:rPr lang="tr-TR" sz="2400" dirty="0">
                <a:latin typeface="Arial" panose="020B0604020202020204" pitchFamily="34" charset="0"/>
                <a:cs typeface="Arial" panose="020B0604020202020204" pitchFamily="34" charset="0"/>
              </a:rPr>
            </a:br>
            <a:r>
              <a:rPr lang="tr-TR" sz="2400" dirty="0" smtClean="0">
                <a:latin typeface="Arial" panose="020B0604020202020204" pitchFamily="34" charset="0"/>
                <a:cs typeface="Arial" panose="020B0604020202020204" pitchFamily="34" charset="0"/>
              </a:rPr>
              <a:t> </a:t>
            </a:r>
            <a:r>
              <a:rPr lang="tr-TR" sz="2400" b="1" dirty="0" smtClean="0">
                <a:solidFill>
                  <a:srgbClr val="160093"/>
                </a:solidFill>
                <a:latin typeface="Arial" panose="020B0604020202020204" pitchFamily="34" charset="0"/>
                <a:ea typeface="ＭＳ Ｐゴシック" charset="0"/>
                <a:cs typeface="Arial" panose="020B0604020202020204" pitchFamily="34" charset="0"/>
              </a:rPr>
              <a:t>Finans </a:t>
            </a:r>
            <a:r>
              <a:rPr lang="tr-TR" sz="2400" b="1" dirty="0">
                <a:solidFill>
                  <a:srgbClr val="160093"/>
                </a:solidFill>
                <a:latin typeface="Arial" panose="020B0604020202020204" pitchFamily="34" charset="0"/>
                <a:ea typeface="ＭＳ Ｐゴシック" charset="0"/>
                <a:cs typeface="Arial" panose="020B0604020202020204" pitchFamily="34" charset="0"/>
              </a:rPr>
              <a:t>ve Finansal Yönetim</a:t>
            </a:r>
          </a:p>
        </p:txBody>
      </p:sp>
    </p:spTree>
    <p:extLst>
      <p:ext uri="{BB962C8B-B14F-4D97-AF65-F5344CB8AC3E}">
        <p14:creationId xmlns:p14="http://schemas.microsoft.com/office/powerpoint/2010/main" val="13893404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2"/>
          <p:cNvSpPr>
            <a:spLocks noGrp="1"/>
          </p:cNvSpPr>
          <p:nvPr>
            <p:ph idx="4294967295"/>
          </p:nvPr>
        </p:nvSpPr>
        <p:spPr>
          <a:xfrm>
            <a:off x="445770" y="1264920"/>
            <a:ext cx="6934200" cy="4343400"/>
          </a:xfrm>
          <a:prstGeom prst="rect">
            <a:avLst/>
          </a:prstGeom>
        </p:spPr>
        <p:txBody>
          <a:bodyPr>
            <a:noAutofit/>
          </a:bodyPr>
          <a:lstStyle/>
          <a:p>
            <a:pPr marL="285750" indent="-285750" fontAlgn="auto">
              <a:spcAft>
                <a:spcPts val="0"/>
              </a:spcAft>
              <a:buClr>
                <a:srgbClr val="000099"/>
              </a:buClr>
              <a:buFont typeface="Wingdings" panose="05000000000000000000" pitchFamily="2" charset="2"/>
              <a:buChar char="q"/>
              <a:defRPr/>
            </a:pPr>
            <a:r>
              <a:rPr lang="tr-TR" altLang="tr-TR" sz="2000" dirty="0" smtClean="0">
                <a:solidFill>
                  <a:srgbClr val="FF0000"/>
                </a:solidFill>
                <a:latin typeface="Arial" panose="020B0604020202020204" pitchFamily="34" charset="0"/>
                <a:cs typeface="Arial" panose="020B0604020202020204" pitchFamily="34" charset="0"/>
              </a:rPr>
              <a:t>İşletmelerde </a:t>
            </a:r>
            <a:r>
              <a:rPr lang="tr-TR" altLang="tr-TR" sz="2000" dirty="0">
                <a:solidFill>
                  <a:srgbClr val="FF0000"/>
                </a:solidFill>
                <a:latin typeface="Arial" panose="020B0604020202020204" pitchFamily="34" charset="0"/>
                <a:cs typeface="Arial" panose="020B0604020202020204" pitchFamily="34" charset="0"/>
              </a:rPr>
              <a:t>Finansal Yönetim</a:t>
            </a:r>
          </a:p>
          <a:p>
            <a:pPr fontAlgn="auto">
              <a:spcAft>
                <a:spcPts val="0"/>
              </a:spcAft>
              <a:buClr>
                <a:srgbClr val="000099"/>
              </a:buClr>
              <a:buFont typeface="Wingdings" panose="05000000000000000000" pitchFamily="2" charset="2"/>
              <a:buChar char="ü"/>
              <a:defRPr/>
            </a:pPr>
            <a:r>
              <a:rPr lang="tr-TR" altLang="tr-TR" sz="2000" dirty="0">
                <a:latin typeface="Arial" panose="020B0604020202020204" pitchFamily="34" charset="0"/>
                <a:cs typeface="Arial" panose="020B0604020202020204" pitchFamily="34" charset="0"/>
              </a:rPr>
              <a:t>Kamuda Finansal Yönetim</a:t>
            </a:r>
          </a:p>
          <a:p>
            <a:pPr fontAlgn="auto">
              <a:spcAft>
                <a:spcPts val="0"/>
              </a:spcAft>
              <a:buClr>
                <a:srgbClr val="000099"/>
              </a:buClr>
              <a:buFont typeface="Wingdings" panose="05000000000000000000" pitchFamily="2" charset="2"/>
              <a:buChar char="ü"/>
              <a:defRPr/>
            </a:pPr>
            <a:r>
              <a:rPr lang="tr-TR" altLang="tr-TR" sz="2000" dirty="0">
                <a:latin typeface="Arial" panose="020B0604020202020204" pitchFamily="34" charset="0"/>
                <a:cs typeface="Arial" panose="020B0604020202020204" pitchFamily="34" charset="0"/>
              </a:rPr>
              <a:t>Birey Finansal Yönetimi</a:t>
            </a:r>
          </a:p>
          <a:p>
            <a:pPr fontAlgn="auto">
              <a:spcAft>
                <a:spcPts val="0"/>
              </a:spcAft>
              <a:buClr>
                <a:srgbClr val="000099"/>
              </a:buClr>
              <a:buFont typeface="Wingdings" panose="05000000000000000000" pitchFamily="2" charset="2"/>
              <a:buChar char="ü"/>
              <a:defRPr/>
            </a:pPr>
            <a:r>
              <a:rPr lang="tr-TR" altLang="tr-TR" sz="2000" dirty="0">
                <a:latin typeface="Arial" panose="020B0604020202020204" pitchFamily="34" charset="0"/>
                <a:cs typeface="Arial" panose="020B0604020202020204" pitchFamily="34" charset="0"/>
              </a:rPr>
              <a:t>İşletme Yatırımları</a:t>
            </a:r>
          </a:p>
          <a:p>
            <a:pPr fontAlgn="auto">
              <a:spcAft>
                <a:spcPts val="0"/>
              </a:spcAft>
              <a:buClr>
                <a:srgbClr val="000099"/>
              </a:buClr>
              <a:buFont typeface="Wingdings" panose="05000000000000000000" pitchFamily="2" charset="2"/>
              <a:buChar char="ü"/>
              <a:defRPr/>
            </a:pPr>
            <a:r>
              <a:rPr lang="tr-TR" altLang="tr-TR" sz="2000" dirty="0">
                <a:latin typeface="Arial" panose="020B0604020202020204" pitchFamily="34" charset="0"/>
                <a:cs typeface="Arial" panose="020B0604020202020204" pitchFamily="34" charset="0"/>
              </a:rPr>
              <a:t>Kamu Yatırımları</a:t>
            </a:r>
          </a:p>
          <a:p>
            <a:pPr fontAlgn="auto">
              <a:spcAft>
                <a:spcPts val="0"/>
              </a:spcAft>
              <a:buClr>
                <a:srgbClr val="000099"/>
              </a:buClr>
              <a:buFont typeface="Wingdings" panose="05000000000000000000" pitchFamily="2" charset="2"/>
              <a:buChar char="ü"/>
              <a:defRPr/>
            </a:pPr>
            <a:r>
              <a:rPr lang="tr-TR" altLang="tr-TR" sz="2000" dirty="0">
                <a:latin typeface="Arial" panose="020B0604020202020204" pitchFamily="34" charset="0"/>
                <a:cs typeface="Arial" panose="020B0604020202020204" pitchFamily="34" charset="0"/>
              </a:rPr>
              <a:t>Birey Yatırımları </a:t>
            </a:r>
          </a:p>
          <a:p>
            <a:pPr marL="0" indent="0" fontAlgn="auto">
              <a:spcAft>
                <a:spcPts val="0"/>
              </a:spcAft>
              <a:buClr>
                <a:srgbClr val="000099"/>
              </a:buClr>
              <a:buNone/>
              <a:defRPr/>
            </a:pPr>
            <a:r>
              <a:rPr lang="tr-TR" altLang="tr-TR" sz="2000" dirty="0" smtClean="0">
                <a:latin typeface="Arial" panose="020B0604020202020204" pitchFamily="34" charset="0"/>
                <a:cs typeface="Arial" panose="020B0604020202020204" pitchFamily="34" charset="0"/>
              </a:rPr>
              <a:t>gibi </a:t>
            </a:r>
            <a:r>
              <a:rPr lang="tr-TR" altLang="tr-TR" sz="2000" dirty="0">
                <a:latin typeface="Arial" panose="020B0604020202020204" pitchFamily="34" charset="0"/>
                <a:cs typeface="Arial" panose="020B0604020202020204" pitchFamily="34" charset="0"/>
              </a:rPr>
              <a:t>sınıflandırmaları ve uzmanlaşmaları da getirmektedir.</a:t>
            </a:r>
          </a:p>
          <a:p>
            <a:pPr indent="0">
              <a:buFont typeface="Wingdings" panose="05000000000000000000" pitchFamily="2" charset="2"/>
              <a:buNone/>
            </a:pPr>
            <a:r>
              <a:rPr lang="tr-TR" altLang="tr-TR" b="1" dirty="0" smtClean="0"/>
              <a:t>	</a:t>
            </a:r>
            <a:endParaRPr lang="tr-TR" altLang="tr-TR" sz="2400" b="1" dirty="0" smtClean="0"/>
          </a:p>
          <a:p>
            <a:pPr indent="0">
              <a:buFont typeface="Wingdings" panose="05000000000000000000" pitchFamily="2" charset="2"/>
              <a:buNone/>
            </a:pPr>
            <a:endParaRPr lang="en-US" altLang="tr-TR" sz="1600" b="1" dirty="0" smtClean="0"/>
          </a:p>
          <a:p>
            <a:pPr indent="0">
              <a:buFont typeface="Wingdings" panose="05000000000000000000" pitchFamily="2" charset="2"/>
              <a:buNone/>
            </a:pPr>
            <a:endParaRPr lang="en-US" altLang="tr-TR" sz="1600" dirty="0" smtClean="0"/>
          </a:p>
          <a:p>
            <a:pPr indent="0">
              <a:buFont typeface="Wingdings" panose="05000000000000000000" pitchFamily="2" charset="2"/>
              <a:buNone/>
            </a:pPr>
            <a:endParaRPr lang="en-US" altLang="tr-TR" sz="1600" b="1" dirty="0" smtClean="0"/>
          </a:p>
        </p:txBody>
      </p:sp>
      <p:pic>
        <p:nvPicPr>
          <p:cNvPr id="13315" name="Picture 3" descr="C:\Program Files\Microsoft Office\MEDIA\CAGCAT10\j0205462.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77965" y="1577340"/>
            <a:ext cx="2058988" cy="204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ikdörtgen 3"/>
          <p:cNvSpPr/>
          <p:nvPr/>
        </p:nvSpPr>
        <p:spPr>
          <a:xfrm>
            <a:off x="240030" y="270302"/>
            <a:ext cx="5337810" cy="830997"/>
          </a:xfrm>
          <a:prstGeom prst="rect">
            <a:avLst/>
          </a:prstGeom>
        </p:spPr>
        <p:txBody>
          <a:bodyPr wrap="square">
            <a:spAutoFit/>
          </a:bodyPr>
          <a:lstStyle/>
          <a:p>
            <a:r>
              <a:rPr lang="tr-TR" sz="2400" dirty="0">
                <a:latin typeface="Arial" panose="020B0604020202020204" pitchFamily="34" charset="0"/>
                <a:cs typeface="Arial" panose="020B0604020202020204" pitchFamily="34" charset="0"/>
              </a:rPr>
              <a:t/>
            </a:r>
            <a:br>
              <a:rPr lang="tr-TR" sz="2400" dirty="0">
                <a:latin typeface="Arial" panose="020B0604020202020204" pitchFamily="34" charset="0"/>
                <a:cs typeface="Arial" panose="020B0604020202020204" pitchFamily="34" charset="0"/>
              </a:rPr>
            </a:br>
            <a:r>
              <a:rPr lang="tr-TR" sz="2400" dirty="0" smtClean="0">
                <a:latin typeface="Arial" panose="020B0604020202020204" pitchFamily="34" charset="0"/>
                <a:cs typeface="Arial" panose="020B0604020202020204" pitchFamily="34" charset="0"/>
              </a:rPr>
              <a:t> </a:t>
            </a:r>
            <a:r>
              <a:rPr lang="tr-TR" sz="2400" b="1" dirty="0" smtClean="0">
                <a:solidFill>
                  <a:srgbClr val="160093"/>
                </a:solidFill>
                <a:latin typeface="Arial" panose="020B0604020202020204" pitchFamily="34" charset="0"/>
                <a:ea typeface="ＭＳ Ｐゴシック" charset="0"/>
                <a:cs typeface="Arial" panose="020B0604020202020204" pitchFamily="34" charset="0"/>
              </a:rPr>
              <a:t>Finans </a:t>
            </a:r>
            <a:r>
              <a:rPr lang="tr-TR" sz="2400" b="1" dirty="0">
                <a:solidFill>
                  <a:srgbClr val="160093"/>
                </a:solidFill>
                <a:latin typeface="Arial" panose="020B0604020202020204" pitchFamily="34" charset="0"/>
                <a:ea typeface="ＭＳ Ｐゴシック" charset="0"/>
                <a:cs typeface="Arial" panose="020B0604020202020204" pitchFamily="34" charset="0"/>
              </a:rPr>
              <a:t>ve Finansal Yönetim</a:t>
            </a:r>
          </a:p>
        </p:txBody>
      </p:sp>
    </p:spTree>
    <p:extLst>
      <p:ext uri="{BB962C8B-B14F-4D97-AF65-F5344CB8AC3E}">
        <p14:creationId xmlns:p14="http://schemas.microsoft.com/office/powerpoint/2010/main" val="1422698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pPr fontAlgn="auto">
              <a:spcAft>
                <a:spcPts val="0"/>
              </a:spcAft>
              <a:defRPr/>
            </a:pPr>
            <a:r>
              <a:rPr lang="tr-TR" b="1" dirty="0" smtClean="0"/>
              <a:t/>
            </a:r>
            <a:br>
              <a:rPr lang="tr-TR" b="1" dirty="0" smtClean="0"/>
            </a:br>
            <a:r>
              <a:rPr lang="tr-TR" dirty="0"/>
              <a:t/>
            </a:r>
            <a:br>
              <a:rPr lang="tr-TR" dirty="0"/>
            </a:br>
            <a:r>
              <a:rPr lang="tr-TR" dirty="0"/>
              <a:t> </a:t>
            </a:r>
            <a:r>
              <a:rPr lang="tr-TR" dirty="0" smtClean="0"/>
              <a:t>    </a:t>
            </a:r>
            <a:r>
              <a:rPr lang="tr-TR" b="1" dirty="0" smtClean="0"/>
              <a:t>Finansal Amaç</a:t>
            </a:r>
            <a:endParaRPr lang="tr-TR" dirty="0"/>
          </a:p>
        </p:txBody>
      </p:sp>
      <p:sp>
        <p:nvSpPr>
          <p:cNvPr id="14339" name="İçerik Yer Tutucusu 2"/>
          <p:cNvSpPr>
            <a:spLocks noGrp="1"/>
          </p:cNvSpPr>
          <p:nvPr>
            <p:ph idx="1"/>
          </p:nvPr>
        </p:nvSpPr>
        <p:spPr>
          <a:xfrm>
            <a:off x="331470" y="1291590"/>
            <a:ext cx="8366760" cy="3691890"/>
          </a:xfrm>
        </p:spPr>
        <p:txBody>
          <a:bodyPr/>
          <a:lstStyle/>
          <a:p>
            <a:pPr marL="285750" indent="-285750" algn="just" fontAlgn="auto">
              <a:spcAft>
                <a:spcPts val="0"/>
              </a:spcAft>
              <a:defRPr/>
            </a:pPr>
            <a:r>
              <a:rPr lang="tr-TR" altLang="tr-TR" dirty="0"/>
              <a:t>İşletme, başkalarının ihtiyaçlarını karşılamak üzere, üretim faktörlerini bir araya getirerek, mal ve hizmet üreten, kar amacı güden ekonomik ve teknik birimdir şeklinde tanımlandığında; üretim faktörlerinden birisi olan müteşebbisin kar sağlamak amacıyla diğer üretim faktörlerini de bir araya getirdiği </a:t>
            </a:r>
            <a:r>
              <a:rPr lang="tr-TR" altLang="tr-TR" dirty="0" smtClean="0"/>
              <a:t>tespiti </a:t>
            </a:r>
            <a:r>
              <a:rPr lang="tr-TR" altLang="tr-TR" dirty="0"/>
              <a:t>ortaya çıkmaktadır. Müteşebbis, nihai amacı olan servet maksimizasyonuna ulaşabilmek için öncelikle satışlarını yani cirosunu maksimize etmek için çalışacaktır. Nitekim, ciro maksimizasyonu işletme kar ve karlılığının da, işletme piyasa değerinin de ve hisse senetlerinin piyasa/borsa değerinin de maksimizasyonunu getirecektir. Hisse senetlerinin piyasa/borsa değerinin maksimizasyonu da müteşebbisin servetini maksimize edecektir. </a:t>
            </a:r>
          </a:p>
        </p:txBody>
      </p:sp>
    </p:spTree>
    <p:extLst>
      <p:ext uri="{BB962C8B-B14F-4D97-AF65-F5344CB8AC3E}">
        <p14:creationId xmlns:p14="http://schemas.microsoft.com/office/powerpoint/2010/main" val="23825536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42900" y="685800"/>
            <a:ext cx="6400800" cy="491490"/>
          </a:xfrm>
        </p:spPr>
        <p:txBody>
          <a:bodyPr>
            <a:noAutofit/>
          </a:bodyPr>
          <a:lstStyle/>
          <a:p>
            <a:pPr fontAlgn="auto">
              <a:spcAft>
                <a:spcPts val="0"/>
              </a:spcAft>
              <a:defRPr/>
            </a:pPr>
            <a:r>
              <a:rPr lang="tr-TR" b="1" dirty="0" smtClean="0"/>
              <a:t>Finans Fonksiyonu </a:t>
            </a:r>
            <a:endParaRPr lang="tr-TR" dirty="0"/>
          </a:p>
        </p:txBody>
      </p:sp>
      <p:sp>
        <p:nvSpPr>
          <p:cNvPr id="15363" name="İçerik Yer Tutucusu 2"/>
          <p:cNvSpPr>
            <a:spLocks noGrp="1"/>
          </p:cNvSpPr>
          <p:nvPr>
            <p:ph idx="1"/>
          </p:nvPr>
        </p:nvSpPr>
        <p:spPr>
          <a:xfrm>
            <a:off x="521970" y="1314450"/>
            <a:ext cx="8301990" cy="3352800"/>
          </a:xfrm>
        </p:spPr>
        <p:txBody>
          <a:bodyPr/>
          <a:lstStyle/>
          <a:p>
            <a:pPr marL="285750" indent="-285750" algn="just" fontAlgn="auto">
              <a:spcAft>
                <a:spcPts val="0"/>
              </a:spcAft>
              <a:defRPr/>
            </a:pPr>
            <a:r>
              <a:rPr lang="tr-TR" altLang="tr-TR" dirty="0"/>
              <a:t>İşletmecilik ekonomik ve teknik boyutları olan dolayısıyla belli konularda bilgi, tecrübe ve uzmanlık ve zaman gerektiren bir faaliyettir. Müteşebbisin hem ekonomik hem de teknik konularda gerekli bilgi, tecrübe ve uzmanlığa sahip olması mümkün olmayabileceği gibi; gerekli bilgi, tecrübe ve uzmanlığa sahip olsa bile büyük ölçekli bir işletme için tek başına yeterli gelmeyebilir. Nitekim, bu durum işletme fonksiyonlarının geliştirilmesini sağlamıştır. Bu kapsamda, işletme yatırım ve faaliyet döneminde söz konusu kaynak tedariki ve kullanımı ile işletme faaliyetlerinin parasal sonuçları süreci de bir fonksiyon olarak değerlendirilmiş ve finans fonksiyonu dolayısıyla finansal amaç ve finansal yönetici kavramları ortaya çıkmıştır.</a:t>
            </a:r>
          </a:p>
        </p:txBody>
      </p:sp>
    </p:spTree>
    <p:extLst>
      <p:ext uri="{BB962C8B-B14F-4D97-AF65-F5344CB8AC3E}">
        <p14:creationId xmlns:p14="http://schemas.microsoft.com/office/powerpoint/2010/main" val="31558634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pPr fontAlgn="auto">
              <a:spcAft>
                <a:spcPts val="0"/>
              </a:spcAft>
              <a:defRPr/>
            </a:pPr>
            <a:r>
              <a:rPr lang="tr-TR" b="1" dirty="0" smtClean="0"/>
              <a:t/>
            </a:r>
            <a:br>
              <a:rPr lang="tr-TR" b="1" dirty="0" smtClean="0"/>
            </a:br>
            <a:r>
              <a:rPr lang="tr-TR" dirty="0"/>
              <a:t/>
            </a:r>
            <a:br>
              <a:rPr lang="tr-TR" dirty="0"/>
            </a:br>
            <a:r>
              <a:rPr lang="tr-TR" dirty="0" smtClean="0"/>
              <a:t>     </a:t>
            </a:r>
            <a:r>
              <a:rPr lang="tr-TR" b="1" dirty="0" smtClean="0"/>
              <a:t>Finansal Amaç ve Finans Fonksiyonu</a:t>
            </a:r>
            <a:endParaRPr lang="en-US" dirty="0"/>
          </a:p>
        </p:txBody>
      </p:sp>
      <p:sp>
        <p:nvSpPr>
          <p:cNvPr id="16387" name="İçerik Yer Tutucusu 2"/>
          <p:cNvSpPr>
            <a:spLocks noGrp="1"/>
          </p:cNvSpPr>
          <p:nvPr>
            <p:ph idx="1"/>
          </p:nvPr>
        </p:nvSpPr>
        <p:spPr>
          <a:xfrm>
            <a:off x="419100" y="1234440"/>
            <a:ext cx="8290560" cy="3352800"/>
          </a:xfrm>
        </p:spPr>
        <p:txBody>
          <a:bodyPr/>
          <a:lstStyle/>
          <a:p>
            <a:pPr marL="285750" indent="-285750" algn="just" fontAlgn="auto">
              <a:spcAft>
                <a:spcPts val="0"/>
              </a:spcAft>
              <a:defRPr/>
            </a:pPr>
            <a:r>
              <a:rPr lang="tr-TR" altLang="tr-TR" dirty="0"/>
              <a:t>Finansal amaç genel olarak değerlendirildiğinde; yatırım ve faaliyet dönemlerinde verilen kararlarda müteşebbisin amacı yani hisse senetlerinin piyasa/borsa değerini maksimize etmek kriter veya hedef olacağından; kaynak tedarikinde maliyet </a:t>
            </a:r>
            <a:r>
              <a:rPr lang="tr-TR" altLang="tr-TR" dirty="0" err="1"/>
              <a:t>minimizasyonu</a:t>
            </a:r>
            <a:r>
              <a:rPr lang="tr-TR" altLang="tr-TR" dirty="0"/>
              <a:t> ve kullanımda da karlılık maksimizasyonu olmalıdır. Finansal yönetimin amacı olarak </a:t>
            </a:r>
            <a:r>
              <a:rPr lang="tr-TR" altLang="tr-TR" dirty="0" smtClean="0"/>
              <a:t>daraltıldığında </a:t>
            </a:r>
            <a:r>
              <a:rPr lang="tr-TR" altLang="tr-TR" dirty="0"/>
              <a:t>ise; </a:t>
            </a:r>
            <a:r>
              <a:rPr lang="tr-TR" altLang="tr-TR" dirty="0" smtClean="0"/>
              <a:t>genel </a:t>
            </a:r>
            <a:r>
              <a:rPr lang="tr-TR" altLang="tr-TR" dirty="0"/>
              <a:t>ekonomik yapı, sektör ve işletme şartlarında, hisse senetlerinin değerini maksimize edecek </a:t>
            </a:r>
            <a:r>
              <a:rPr lang="tr-TR" altLang="tr-TR" dirty="0" err="1"/>
              <a:t>finanslama</a:t>
            </a:r>
            <a:r>
              <a:rPr lang="tr-TR" altLang="tr-TR" dirty="0"/>
              <a:t> olmalıdır. Nitekim, finansal amaca yönelik kararları verecek olan da finansal yöneticidir. Dolayısıyla, finansal yöneticinin karar sürecinde temel kriter yine hisse senetlerinin değerinin maksimizasyonu olmaktadır</a:t>
            </a:r>
            <a:r>
              <a:rPr lang="en-US" altLang="tr-TR" dirty="0"/>
              <a:t>. </a:t>
            </a:r>
          </a:p>
        </p:txBody>
      </p:sp>
    </p:spTree>
    <p:extLst>
      <p:ext uri="{BB962C8B-B14F-4D97-AF65-F5344CB8AC3E}">
        <p14:creationId xmlns:p14="http://schemas.microsoft.com/office/powerpoint/2010/main" val="14529006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46710" y="621030"/>
            <a:ext cx="7010400" cy="685800"/>
          </a:xfrm>
        </p:spPr>
        <p:txBody>
          <a:bodyPr/>
          <a:lstStyle/>
          <a:p>
            <a:pPr fontAlgn="auto">
              <a:spcAft>
                <a:spcPts val="0"/>
              </a:spcAft>
              <a:defRPr/>
            </a:pPr>
            <a:r>
              <a:rPr lang="tr-TR" b="1" dirty="0" smtClean="0"/>
              <a:t>Temel</a:t>
            </a:r>
            <a:r>
              <a:rPr lang="en-US" b="1" dirty="0" smtClean="0"/>
              <a:t> </a:t>
            </a:r>
            <a:r>
              <a:rPr lang="tr-TR" b="1" dirty="0" smtClean="0"/>
              <a:t>Finans Politikalar</a:t>
            </a:r>
            <a:r>
              <a:rPr lang="tr-TR" dirty="0" smtClean="0"/>
              <a:t>ı</a:t>
            </a:r>
            <a:endParaRPr lang="en-US" dirty="0"/>
          </a:p>
        </p:txBody>
      </p:sp>
      <p:sp>
        <p:nvSpPr>
          <p:cNvPr id="4" name="İçerik Yer Tutucusu 2"/>
          <p:cNvSpPr>
            <a:spLocks noGrp="1"/>
          </p:cNvSpPr>
          <p:nvPr>
            <p:ph idx="1"/>
          </p:nvPr>
        </p:nvSpPr>
        <p:spPr>
          <a:xfrm>
            <a:off x="346710" y="1306830"/>
            <a:ext cx="8317230" cy="3352800"/>
          </a:xfrm>
        </p:spPr>
        <p:txBody>
          <a:bodyPr rtlCol="0">
            <a:noAutofit/>
          </a:bodyPr>
          <a:lstStyle/>
          <a:p>
            <a:pPr indent="0" algn="just" fontAlgn="auto">
              <a:spcAft>
                <a:spcPts val="0"/>
              </a:spcAft>
              <a:buFont typeface="Wingdings" panose="05000000000000000000" pitchFamily="2" charset="2"/>
              <a:buNone/>
              <a:defRPr/>
            </a:pPr>
            <a:r>
              <a:rPr lang="tr-TR" dirty="0" smtClean="0"/>
              <a:t>Finansal yönetici, işletme yatırım ve faaliyet dönemlerinde finansal amaç doğrultusunda birçok kararlar vermektedir. Bun kararlar; kaynak ve kullanım açısından; </a:t>
            </a:r>
          </a:p>
          <a:p>
            <a:pPr marL="1092200" fontAlgn="auto">
              <a:spcAft>
                <a:spcPts val="0"/>
              </a:spcAft>
              <a:defRPr/>
            </a:pPr>
            <a:r>
              <a:rPr lang="tr-TR" dirty="0" smtClean="0"/>
              <a:t>Finanslama Politikaları</a:t>
            </a:r>
          </a:p>
          <a:p>
            <a:pPr marL="1092200" fontAlgn="auto">
              <a:spcAft>
                <a:spcPts val="0"/>
              </a:spcAft>
              <a:defRPr/>
            </a:pPr>
            <a:r>
              <a:rPr lang="tr-TR" dirty="0" smtClean="0"/>
              <a:t>Yatırım Politikaları</a:t>
            </a:r>
          </a:p>
          <a:p>
            <a:pPr marL="1092200" fontAlgn="auto">
              <a:spcAft>
                <a:spcPts val="0"/>
              </a:spcAft>
              <a:defRPr/>
            </a:pPr>
            <a:r>
              <a:rPr lang="tr-TR" dirty="0" smtClean="0"/>
              <a:t>Temettü Politikaları    </a:t>
            </a:r>
          </a:p>
          <a:p>
            <a:pPr indent="0" fontAlgn="auto">
              <a:spcAft>
                <a:spcPts val="0"/>
              </a:spcAft>
              <a:buFont typeface="Wingdings" panose="05000000000000000000" pitchFamily="2" charset="2"/>
              <a:buNone/>
              <a:defRPr/>
            </a:pPr>
            <a:r>
              <a:rPr lang="tr-TR" dirty="0" smtClean="0"/>
              <a:t>olarak gruplandırılmaktadır. </a:t>
            </a:r>
            <a:endParaRPr lang="tr-TR" dirty="0"/>
          </a:p>
        </p:txBody>
      </p:sp>
    </p:spTree>
    <p:extLst>
      <p:ext uri="{BB962C8B-B14F-4D97-AF65-F5344CB8AC3E}">
        <p14:creationId xmlns:p14="http://schemas.microsoft.com/office/powerpoint/2010/main" val="267096839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12598</TotalTime>
  <Words>553</Words>
  <Application>Microsoft Office PowerPoint</Application>
  <PresentationFormat>Ekran Gösterisi (4:3)</PresentationFormat>
  <Paragraphs>49</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3</vt:i4>
      </vt:variant>
      <vt:variant>
        <vt:lpstr>Slayt Başlıkları</vt:lpstr>
      </vt:variant>
      <vt:variant>
        <vt:i4>12</vt:i4>
      </vt:variant>
    </vt:vector>
  </HeadingPairs>
  <TitlesOfParts>
    <vt:vector size="19" baseType="lpstr">
      <vt:lpstr>ＭＳ Ｐゴシック</vt:lpstr>
      <vt:lpstr>Arial</vt:lpstr>
      <vt:lpstr>Calibri</vt:lpstr>
      <vt:lpstr>Wingdings</vt:lpstr>
      <vt:lpstr>ekonomi</vt:lpstr>
      <vt:lpstr>1_Rics</vt:lpstr>
      <vt:lpstr>h.t.</vt:lpstr>
      <vt:lpstr>PowerPoint Sunusu</vt:lpstr>
      <vt:lpstr>       Finans ve Finansal Yönetim</vt:lpstr>
      <vt:lpstr>PowerPoint Sunusu</vt:lpstr>
      <vt:lpstr>PowerPoint Sunusu</vt:lpstr>
      <vt:lpstr>PowerPoint Sunusu</vt:lpstr>
      <vt:lpstr>       Finansal Amaç</vt:lpstr>
      <vt:lpstr>Finans Fonksiyonu </vt:lpstr>
      <vt:lpstr>       Finansal Amaç ve Finans Fonksiyonu</vt:lpstr>
      <vt:lpstr>Temel Finans Politikaları</vt:lpstr>
      <vt:lpstr>Finanslama Politikaları</vt:lpstr>
      <vt:lpstr>Yatırım Politikaları</vt:lpstr>
      <vt:lpstr>Temettü Politikaları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tasinmaz</cp:lastModifiedBy>
  <cp:revision>818</cp:revision>
  <cp:lastPrinted>2016-10-24T07:53:35Z</cp:lastPrinted>
  <dcterms:created xsi:type="dcterms:W3CDTF">2016-09-18T09:35:24Z</dcterms:created>
  <dcterms:modified xsi:type="dcterms:W3CDTF">2020-02-26T15:37:00Z</dcterms:modified>
</cp:coreProperties>
</file>