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4" autoAdjust="0"/>
    <p:restoredTop sz="94660"/>
  </p:normalViewPr>
  <p:slideViewPr>
    <p:cSldViewPr snapToGrid="0">
      <p:cViewPr varScale="1">
        <p:scale>
          <a:sx n="45" d="100"/>
          <a:sy n="45" d="100"/>
        </p:scale>
        <p:origin x="72" y="6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z="2400" b="1" u="sng" dirty="0"/>
              <a:t>ZİLYETLİK:</a:t>
            </a:r>
            <a:r>
              <a:rPr lang="tr-TR" sz="2400" b="1" dirty="0"/>
              <a:t> </a:t>
            </a:r>
            <a:r>
              <a:rPr lang="tr-TR" sz="2400" dirty="0"/>
              <a:t>Bir eşyayı fiili hâkimiyet altında bulundurma anlamına gelir. Zilyetliğin iki unsuru vardır. </a:t>
            </a:r>
            <a:br>
              <a:rPr lang="tr-TR" sz="2400" dirty="0"/>
            </a:br>
            <a:r>
              <a:rPr lang="tr-TR" sz="2400" b="1" dirty="0"/>
              <a:t>a) Maddi Unsur: </a:t>
            </a:r>
            <a:r>
              <a:rPr lang="tr-TR" sz="2400" dirty="0"/>
              <a:t>O şey üzerinde </a:t>
            </a:r>
            <a:r>
              <a:rPr lang="tr-TR" sz="2400" b="1" dirty="0"/>
              <a:t>fiili hâkimiyet</a:t>
            </a:r>
            <a:r>
              <a:rPr lang="tr-TR" sz="2400" dirty="0"/>
              <a:t> sahibi olabilecek durumda bulunma.</a:t>
            </a:r>
            <a:br>
              <a:rPr lang="tr-TR" sz="2400" dirty="0"/>
            </a:br>
            <a:r>
              <a:rPr lang="tr-TR" sz="2400" b="1" dirty="0"/>
              <a:t>b) Manevi Unsur:</a:t>
            </a:r>
            <a:r>
              <a:rPr lang="tr-TR" sz="2400" dirty="0"/>
              <a:t> Eşya üzerinde fiili hâkimiyete sahip olma iradesi yani </a:t>
            </a:r>
            <a:r>
              <a:rPr lang="tr-TR" sz="2400" b="1" dirty="0"/>
              <a:t>zilyetlik iradesinin</a:t>
            </a:r>
            <a:r>
              <a:rPr lang="tr-TR" sz="2400" dirty="0"/>
              <a:t> bulunması. </a:t>
            </a:r>
            <a:endParaRPr lang="tr-TR" sz="24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71458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ZİLYETLİĞİN TÜRLERİ</a:t>
            </a:r>
            <a:endParaRPr lang="tr-TR" b="1" i="1" dirty="0"/>
          </a:p>
          <a:p>
            <a:r>
              <a:rPr lang="tr-TR" b="1" dirty="0"/>
              <a:t>1) Zilyedin eşya üzerinde bir hakkı olup olmamasına göre:</a:t>
            </a:r>
            <a:endParaRPr lang="tr-TR" dirty="0"/>
          </a:p>
          <a:p>
            <a:r>
              <a:rPr lang="tr-TR" dirty="0"/>
              <a:t>a) Hakka dayanan zilyetlik: Ör. Kiracının zilyetliği.</a:t>
            </a:r>
          </a:p>
          <a:p>
            <a:r>
              <a:rPr lang="tr-TR" dirty="0"/>
              <a:t>b) Haksız zilyetlik: İyiniyetli veya </a:t>
            </a:r>
            <a:r>
              <a:rPr lang="tr-TR" dirty="0" err="1"/>
              <a:t>kötüniyetli</a:t>
            </a:r>
            <a:r>
              <a:rPr lang="tr-TR" dirty="0"/>
              <a:t> olabilir. </a:t>
            </a:r>
          </a:p>
          <a:p>
            <a:r>
              <a:rPr lang="tr-TR" b="1" dirty="0"/>
              <a:t>2) Kişinin hangi sıfatla zilyet olduğuna göre: </a:t>
            </a:r>
            <a:endParaRPr lang="tr-TR" dirty="0"/>
          </a:p>
          <a:p>
            <a:r>
              <a:rPr lang="tr-TR" b="1" dirty="0"/>
              <a:t>a) Malik sıfatıyla zilyet:</a:t>
            </a:r>
            <a:r>
              <a:rPr lang="tr-TR" dirty="0"/>
              <a:t> Mülkiyet iddiasıyla malı hâkimiyetinde bulundurana malik sıfatıyla zilyet denir. Malik sıfatıyla zilyet olabilmek için kişinin gerçekten malik olup olmaması önem taşımaz. </a:t>
            </a:r>
          </a:p>
          <a:p>
            <a:r>
              <a:rPr lang="tr-TR" b="1" dirty="0"/>
              <a:t>b) Başka sıfatla zilyet:</a:t>
            </a:r>
            <a:r>
              <a:rPr lang="tr-TR" dirty="0"/>
              <a:t> Mülkiyet dışında başka bir hak iddiasıyla malı hakimiyetinde bulundurana denir.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84359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Kişiye eşya üzerinde doğrudan hakimiyet sağlayan (hak sahibinin eşyadan hakkına uygun şekilde istifade etmesi için hiç kimsenin araya girmesine aracılık etmesine ihtiyacı bulunmaması) ve herkese karşı ileri sürülebilen </a:t>
            </a:r>
            <a:r>
              <a:rPr lang="tr-TR" b="1" u="sng" dirty="0"/>
              <a:t>mutlak haklara</a:t>
            </a:r>
            <a:r>
              <a:rPr lang="tr-TR" dirty="0"/>
              <a:t> ayni hak denir.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941088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u="sng" dirty="0"/>
              <a:t>Ayni haklara hakim olan ilkeler şunlardır: </a:t>
            </a:r>
            <a:endParaRPr lang="tr-TR" dirty="0"/>
          </a:p>
          <a:p>
            <a:r>
              <a:rPr lang="tr-TR" b="1" dirty="0"/>
              <a:t>a) Belirlilik (</a:t>
            </a:r>
            <a:r>
              <a:rPr lang="tr-TR" b="1" dirty="0" err="1"/>
              <a:t>muayyenlik</a:t>
            </a:r>
            <a:r>
              <a:rPr lang="tr-TR" b="1" dirty="0"/>
              <a:t>) ilkesi</a:t>
            </a:r>
            <a:r>
              <a:rPr lang="tr-TR" dirty="0"/>
              <a:t> </a:t>
            </a:r>
          </a:p>
          <a:p>
            <a:r>
              <a:rPr lang="tr-TR" b="1" dirty="0"/>
              <a:t>b) Kamuya açıklık (aleniyet) ilkesi</a:t>
            </a:r>
            <a:endParaRPr lang="tr-TR" dirty="0"/>
          </a:p>
          <a:p>
            <a:r>
              <a:rPr lang="tr-TR" b="1" dirty="0"/>
              <a:t>c) Güvenin korunması</a:t>
            </a:r>
            <a:r>
              <a:rPr lang="tr-TR" dirty="0"/>
              <a:t> </a:t>
            </a:r>
          </a:p>
          <a:p>
            <a:r>
              <a:rPr lang="tr-TR" b="1" dirty="0"/>
              <a:t>d) Sınırlı sayı ve tipe bağlılık</a:t>
            </a:r>
            <a:endParaRPr lang="tr-TR" dirty="0"/>
          </a:p>
          <a:p>
            <a:r>
              <a:rPr lang="tr-TR" b="1" dirty="0"/>
              <a:t>e) Hak düşürücü süreye ve zaman aşımına tabi olmama ilkesi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673879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A) MÜLKİYET HAKKI: </a:t>
            </a:r>
            <a:r>
              <a:rPr lang="tr-TR" dirty="0"/>
              <a:t>Sahibine bir eşya üzerinde </a:t>
            </a:r>
            <a:r>
              <a:rPr lang="tr-TR" b="1" dirty="0"/>
              <a:t>kullanma, yararlanma ve tasarrufta bulunma</a:t>
            </a:r>
            <a:r>
              <a:rPr lang="tr-TR" dirty="0"/>
              <a:t> yetkilerinden hepsini veren ayni hak, mülkiyet hakkıdır.</a:t>
            </a:r>
            <a:endParaRPr lang="tr-TR" b="1" dirty="0"/>
          </a:p>
          <a:p>
            <a:r>
              <a:rPr lang="tr-TR" dirty="0"/>
              <a:t> 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983696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SINIRLI AYNİ HAKLAR:</a:t>
            </a:r>
            <a:r>
              <a:rPr lang="tr-TR" dirty="0"/>
              <a:t> Sahibine kullanma ve/veya yararlanma yetkisi tanıyan ayni haklardır. </a:t>
            </a:r>
          </a:p>
          <a:p>
            <a:r>
              <a:rPr lang="tr-TR" dirty="0"/>
              <a:t>	</a:t>
            </a:r>
            <a:r>
              <a:rPr lang="tr-TR" b="1" dirty="0"/>
              <a:t>	</a:t>
            </a:r>
            <a:endParaRPr lang="tr-TR" dirty="0"/>
          </a:p>
          <a:p>
            <a:r>
              <a:rPr lang="tr-TR" b="1" u="sng" dirty="0"/>
              <a:t>Sınırlı ayni haklar 3’e ayrılır: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370300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1) İRTİFAK HAKLARI: </a:t>
            </a:r>
            <a:r>
              <a:rPr lang="tr-TR" dirty="0"/>
              <a:t>Sahiplerine bazen yalnızca kullanma veya yararlanma, bazen de hem kullanma hem yararlanma yetkilerini veren ayni haklardır. </a:t>
            </a:r>
          </a:p>
          <a:p>
            <a:r>
              <a:rPr lang="tr-TR" b="1" dirty="0"/>
              <a:t>2) GAYRIMENKUL MÜKELLEFİYETİ (TAŞINMAZ YÜKÜ):</a:t>
            </a:r>
            <a:r>
              <a:rPr lang="tr-TR" dirty="0"/>
              <a:t> </a:t>
            </a:r>
          </a:p>
          <a:p>
            <a:r>
              <a:rPr lang="tr-TR" dirty="0"/>
              <a:t>Bir taşınmaz malikini yalnız o taşınmazla sorumlu olmak üzere diğer bir kimseye bir şey vermek veya yapmakla yükümlü kılar.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050797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REHİN HAKLARI:</a:t>
            </a:r>
            <a:r>
              <a:rPr lang="tr-TR" dirty="0"/>
              <a:t> </a:t>
            </a:r>
            <a:r>
              <a:rPr lang="tr-TR" b="1" dirty="0"/>
              <a:t>Rehin hakkının özellikleri:</a:t>
            </a:r>
            <a:r>
              <a:rPr lang="tr-TR" dirty="0"/>
              <a:t> </a:t>
            </a:r>
          </a:p>
          <a:p>
            <a:r>
              <a:rPr lang="tr-TR" b="1" dirty="0"/>
              <a:t>a)</a:t>
            </a:r>
            <a:r>
              <a:rPr lang="tr-TR" dirty="0"/>
              <a:t> Teminat amacı güder. </a:t>
            </a:r>
          </a:p>
          <a:p>
            <a:r>
              <a:rPr lang="tr-TR" b="1" dirty="0"/>
              <a:t>b)</a:t>
            </a:r>
            <a:r>
              <a:rPr lang="tr-TR" dirty="0"/>
              <a:t> Rehin hakları, bir alacağın varlığını gerektirdikleri için </a:t>
            </a:r>
            <a:r>
              <a:rPr lang="tr-TR" b="1" dirty="0" err="1"/>
              <a:t>fer’i</a:t>
            </a:r>
            <a:r>
              <a:rPr lang="tr-TR" dirty="0"/>
              <a:t> niteliktedirler. </a:t>
            </a:r>
          </a:p>
          <a:p>
            <a:r>
              <a:rPr lang="tr-TR" b="1" dirty="0"/>
              <a:t>c)</a:t>
            </a:r>
            <a:r>
              <a:rPr lang="tr-TR" dirty="0"/>
              <a:t> Alacaklı rehin konusu maldan alacağını alamamışsa alamadığı kısım için borçlunun diğer malvarlığına başvurabilir.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701514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Taşınmaz </a:t>
            </a:r>
            <a:r>
              <a:rPr lang="tr-TR" b="1" dirty="0" err="1"/>
              <a:t>Rehni</a:t>
            </a:r>
            <a:endParaRPr lang="tr-TR" dirty="0"/>
          </a:p>
          <a:p>
            <a:r>
              <a:rPr lang="tr-TR" b="1" dirty="0" err="1"/>
              <a:t>aa</a:t>
            </a:r>
            <a:r>
              <a:rPr lang="tr-TR" b="1" dirty="0"/>
              <a:t>) İpotekli Borç Senedi</a:t>
            </a:r>
            <a:endParaRPr lang="tr-TR" dirty="0"/>
          </a:p>
          <a:p>
            <a:r>
              <a:rPr lang="tr-TR" b="1" dirty="0" err="1"/>
              <a:t>bb</a:t>
            </a:r>
            <a:r>
              <a:rPr lang="tr-TR" b="1" dirty="0"/>
              <a:t>) </a:t>
            </a:r>
            <a:r>
              <a:rPr lang="tr-TR" b="1" dirty="0" err="1"/>
              <a:t>İrad</a:t>
            </a:r>
            <a:r>
              <a:rPr lang="tr-TR" b="1" dirty="0"/>
              <a:t> Senedi</a:t>
            </a:r>
            <a:r>
              <a:rPr lang="tr-TR" dirty="0"/>
              <a:t> </a:t>
            </a:r>
          </a:p>
          <a:p>
            <a:r>
              <a:rPr lang="tr-TR" b="1" dirty="0"/>
              <a:t>cc) İpotek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0419686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7</TotalTime>
  <Words>329</Words>
  <Application>Microsoft Office PowerPoint</Application>
  <PresentationFormat>Geniş ekran</PresentationFormat>
  <Paragraphs>31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Century Gothic</vt:lpstr>
      <vt:lpstr>Wingdings 3</vt:lpstr>
      <vt:lpstr>İyon</vt:lpstr>
      <vt:lpstr>ZİLYETLİK: Bir eşyayı fiili hâkimiyet altında bulundurma anlamına gelir. Zilyetliğin iki unsuru vardır.  a) Maddi Unsur: O şey üzerinde fiili hâkimiyet sahibi olabilecek durumda bulunma. b) Manevi Unsur: Eşya üzerinde fiili hâkimiyete sahip olma iradesi yani zilyetlik iradesinin bulunması.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ZİLYETLİK: Bir eşyayı fiili hâkimiyet altında bulundurma anlamına gelir. Zilyetliğin iki unsuru vardır.  a) Maddi Unsur: O şey üzerinde fiili hâkimiyet sahibi olabilecek durumda bulunma. b) Manevi Unsur: Eşya üzerinde fiili hâkimiyete sahip olma iradesi yani zilyetlik iradesinin bulunması. </dc:title>
  <dc:creator>Pelin Atila Yoruk</dc:creator>
  <cp:lastModifiedBy>Pelin Atila Yoruk</cp:lastModifiedBy>
  <cp:revision>1</cp:revision>
  <dcterms:created xsi:type="dcterms:W3CDTF">2018-01-20T00:46:40Z</dcterms:created>
  <dcterms:modified xsi:type="dcterms:W3CDTF">2018-01-20T00:53:50Z</dcterms:modified>
</cp:coreProperties>
</file>