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2" r:id="rId3"/>
    <p:sldId id="257" r:id="rId4"/>
    <p:sldId id="258" r:id="rId5"/>
    <p:sldId id="266" r:id="rId6"/>
    <p:sldId id="263" r:id="rId7"/>
    <p:sldId id="264" r:id="rId8"/>
    <p:sldId id="259" r:id="rId9"/>
    <p:sldId id="260" r:id="rId10"/>
    <p:sldId id="261" r:id="rId11"/>
    <p:sldId id="268" r:id="rId12"/>
    <p:sldId id="26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5D399-595B-4EA1-810D-D11BB41901BF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84A87-0694-4099-BD89-360A75974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06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1F65-C433-49FA-8A63-58A4AFD1F03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80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8299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0375725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007293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182607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5277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591278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1D14C-D390-4E68-AAD3-DBB4354763B7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20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4693-76A6-4C58-B1B7-A9FE91C6BF6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73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CC92-CA98-4E42-BAC1-B19EF68C9F3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9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FCC7-5EE0-4895-A11C-A86294982EB7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88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6366-6468-4447-B52E-14CF338ADB0E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08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3747-623E-445B-8F7C-14B528DA1C8A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89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D964C-B7D3-4847-90A5-7E6646F8AC6E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43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7AEF-9B5C-4667-BB30-F7970A9917CE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94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38C1B-433D-4DB7-B7CE-84EAE229F448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93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9CBEC-23E6-46F6-BADA-481D56932AA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64BE9F-4D29-4B81-96BE-A784AED67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72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30689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5" name="Başlık 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lang="tr-TR" sz="4000" dirty="0"/>
              <a:t>Din Psikolojisinde Yöntem</a:t>
            </a:r>
          </a:p>
          <a:p>
            <a:pPr>
              <a:spcBef>
                <a:spcPct val="0"/>
              </a:spcBef>
              <a:defRPr/>
            </a:pPr>
            <a:r>
              <a:rPr lang="tr-TR" sz="4000" noProof="0" dirty="0" smtClean="0">
                <a:latin typeface="+mj-lt"/>
                <a:ea typeface="+mj-ea"/>
                <a:cs typeface="+mj-cs"/>
              </a:rPr>
              <a:t>A.Ü.İ.F./</a:t>
            </a:r>
            <a:r>
              <a:rPr lang="en-US" sz="4000" noProof="0" dirty="0" err="1" smtClean="0">
                <a:latin typeface="+mj-lt"/>
                <a:ea typeface="+mj-ea"/>
                <a:cs typeface="+mj-cs"/>
              </a:rPr>
              <a:t>Güz</a:t>
            </a:r>
            <a:r>
              <a:rPr lang="en-US" sz="4000" noProof="0" dirty="0" smtClean="0">
                <a:latin typeface="+mj-lt"/>
                <a:ea typeface="+mj-ea"/>
                <a:cs typeface="+mj-cs"/>
              </a:rPr>
              <a:t> </a:t>
            </a:r>
            <a:r>
              <a:rPr lang="tr-TR" sz="4000" dirty="0">
                <a:latin typeface="+mj-lt"/>
                <a:ea typeface="+mj-ea"/>
                <a:cs typeface="+mj-cs"/>
              </a:rPr>
              <a:t>D</a:t>
            </a:r>
            <a:r>
              <a:rPr lang="en-US" sz="4000" noProof="0" dirty="0" err="1" smtClean="0">
                <a:latin typeface="+mj-lt"/>
                <a:ea typeface="+mj-ea"/>
                <a:cs typeface="+mj-cs"/>
              </a:rPr>
              <a:t>önemi</a:t>
            </a:r>
            <a:r>
              <a:rPr lang="tr-TR" sz="4000" noProof="0" dirty="0" smtClean="0">
                <a:latin typeface="+mj-lt"/>
                <a:ea typeface="+mj-ea"/>
                <a:cs typeface="+mj-cs"/>
              </a:rPr>
              <a:t> 5.</a:t>
            </a:r>
            <a:r>
              <a:rPr lang="tr-TR" sz="4000" dirty="0" smtClean="0">
                <a:latin typeface="+mj-lt"/>
                <a:ea typeface="+mj-ea"/>
                <a:cs typeface="+mj-cs"/>
              </a:rPr>
              <a:t> </a:t>
            </a:r>
            <a:r>
              <a:rPr lang="tr-TR" sz="4000" dirty="0">
                <a:latin typeface="+mj-lt"/>
                <a:ea typeface="+mj-ea"/>
                <a:cs typeface="+mj-cs"/>
              </a:rPr>
              <a:t>H</a:t>
            </a:r>
            <a:r>
              <a:rPr lang="tr-TR" sz="4000" dirty="0" smtClean="0">
                <a:latin typeface="+mj-lt"/>
                <a:ea typeface="+mj-ea"/>
                <a:cs typeface="+mj-cs"/>
              </a:rPr>
              <a:t>afta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764704"/>
            <a:ext cx="468052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/>
          </a:bodyPr>
          <a:lstStyle/>
          <a:p>
            <a:endParaRPr lang="tr-TR" dirty="0" smtClean="0">
              <a:effectLst/>
            </a:endParaRPr>
          </a:p>
          <a:p>
            <a:r>
              <a:rPr lang="tr-TR" b="1" dirty="0" smtClean="0">
                <a:effectLst/>
              </a:rPr>
              <a:t>Klinik metotta kullanılan derinlikli analiz: </a:t>
            </a:r>
            <a:r>
              <a:rPr lang="tr-TR" dirty="0" smtClean="0">
                <a:effectLst/>
              </a:rPr>
              <a:t>Birebir görüşme yoluyla, bireylerin geçmiş dinî yaşantıları, bilinç dışı saplantıları ve kaygıları anlaşılmaya çalışılır. Dinî rehberlik ve danışmanlık çalışmaları daha çok bu yolla ilerlemektedir.</a:t>
            </a:r>
          </a:p>
          <a:p>
            <a:r>
              <a:rPr lang="tr-TR" b="1" dirty="0" smtClean="0">
                <a:effectLst/>
              </a:rPr>
              <a:t>İstatiksel  analizler: </a:t>
            </a:r>
            <a:r>
              <a:rPr lang="tr-TR" dirty="0" smtClean="0">
                <a:effectLst/>
              </a:rPr>
              <a:t>Anketler ve testler yoluyla elde edilen nicel veriler, değişkenler arasındaki ilişkilerin anlamlı olup olmadığını ortaya çıkarmak amacıyla çeşitli istatistik analizlere başvurulur.</a:t>
            </a:r>
          </a:p>
          <a:p>
            <a:r>
              <a:rPr lang="tr-TR" b="1" dirty="0" smtClean="0">
                <a:effectLst/>
              </a:rPr>
              <a:t>Deneyler: </a:t>
            </a:r>
            <a:r>
              <a:rPr lang="tr-TR" dirty="0" smtClean="0">
                <a:effectLst/>
              </a:rPr>
              <a:t>Din psikolojisinde az sayıda da olsa deneyler ve yarı deneysel çalışmalar da yapılmaktadır. Uyuşturucu maddelerin yol açtığı bilinç değişimine bağlı dinî ve mistik olaylar veya dinî-mistik bazı yaşantıların oluşmasında beyindeki bazı bölgelerin uyarılması arasındaki ilişkiyi konu olan çalışmalar buna örnektir.</a:t>
            </a:r>
          </a:p>
          <a:p>
            <a:r>
              <a:rPr lang="tr-TR" dirty="0" smtClean="0">
                <a:effectLst/>
              </a:rPr>
              <a:t> </a:t>
            </a:r>
            <a:r>
              <a:rPr lang="tr-TR" b="1" dirty="0" smtClean="0">
                <a:effectLst/>
              </a:rPr>
              <a:t>Yorumlama ve değerlendirme: </a:t>
            </a:r>
            <a:r>
              <a:rPr lang="tr-TR" dirty="0" smtClean="0">
                <a:effectLst/>
              </a:rPr>
              <a:t>Çeşitli teknik ve araçlarla elde edilen olgular, psikolojide geçerli olan yorumlama yöntemlerine başvurularak değerlendirmelerde bulunulur. Böylece din psikologları nicel olduğu kadar nitel yöntemlere de başvurarak araştırmalarını sürdürürler.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295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Odev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Arast</a:t>
            </a:r>
            <a:r>
              <a:rPr lang="tr-TR" dirty="0" smtClean="0"/>
              <a:t>ı</a:t>
            </a:r>
            <a:r>
              <a:rPr lang="en-US" dirty="0" err="1" smtClean="0"/>
              <a:t>rmak</a:t>
            </a:r>
            <a:r>
              <a:rPr lang="en-US" dirty="0" smtClean="0"/>
              <a:t> </a:t>
            </a:r>
            <a:r>
              <a:rPr lang="en-US" dirty="0" err="1" smtClean="0"/>
              <a:t>istedi</a:t>
            </a:r>
            <a:r>
              <a:rPr lang="tr-TR" dirty="0" smtClean="0"/>
              <a:t>ğ</a:t>
            </a:r>
            <a:r>
              <a:rPr lang="en-US" dirty="0" err="1" smtClean="0"/>
              <a:t>iniz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tr-TR" dirty="0" err="1" smtClean="0"/>
              <a:t>yu</a:t>
            </a:r>
            <a:r>
              <a:rPr lang="en-US" dirty="0" smtClean="0"/>
              <a:t> </a:t>
            </a:r>
            <a:r>
              <a:rPr lang="tr-TR" dirty="0" smtClean="0"/>
              <a:t>belirtilen yöntemlerden bir yada birkaçını kullanarak değerlendiriniz?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mtClean="0"/>
              <a:t>Kaynakça: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ARSLANTÜRK, Zeki,(2001). Sosyal Bilimciler İçin Araştırma Metot ve Teknikleri, İstanbul: Çamlıca Yay. </a:t>
            </a:r>
          </a:p>
          <a:p>
            <a:r>
              <a:rPr lang="tr-TR" sz="2400" dirty="0" smtClean="0"/>
              <a:t>ERKUŞ, Adnan, (2003). Psikometri Üzerine Yazılar, Ankara: Türk Psikologlar Derneği Yay.</a:t>
            </a:r>
          </a:p>
          <a:p>
            <a:r>
              <a:rPr lang="tr-TR" sz="2400" dirty="0" smtClean="0"/>
              <a:t>YILDIRIM, A.&amp;ŞİMŞEK, H.,(2008). Sosyal Bilimlerde Nitel Araştırma Yöntemleri, Ankara: Seçkin Yay. 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21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Metodoloji-yöntem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« Psikolojinin bir bilim olarak statüsü, büyük oranda onun metodolojisine dayanır»</a:t>
            </a:r>
          </a:p>
          <a:p>
            <a:pPr lvl="8"/>
            <a:r>
              <a:rPr lang="tr-TR" dirty="0" err="1" smtClean="0"/>
              <a:t>Hood,Hill</a:t>
            </a:r>
            <a:r>
              <a:rPr lang="tr-TR" dirty="0" smtClean="0"/>
              <a:t> ve </a:t>
            </a:r>
            <a:r>
              <a:rPr lang="tr-TR" dirty="0" err="1" smtClean="0"/>
              <a:t>Spilka</a:t>
            </a:r>
            <a:r>
              <a:rPr lang="tr-TR" dirty="0" smtClean="0"/>
              <a:t>(2009)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941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İşevuruk</a:t>
            </a:r>
            <a:r>
              <a:rPr lang="tr-TR" dirty="0" smtClean="0"/>
              <a:t> tanım/ </a:t>
            </a:r>
            <a:r>
              <a:rPr lang="tr-TR" i="1" dirty="0" err="1"/>
              <a:t>operational</a:t>
            </a:r>
            <a:r>
              <a:rPr lang="tr-TR" i="1" dirty="0"/>
              <a:t> </a:t>
            </a:r>
            <a:r>
              <a:rPr lang="tr-TR" i="1" dirty="0" err="1"/>
              <a:t>definiton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kavramı ölçülebilir duruma getirmeye </a:t>
            </a:r>
            <a:r>
              <a:rPr lang="tr-TR" dirty="0" err="1" smtClean="0"/>
              <a:t>operasyonel</a:t>
            </a:r>
            <a:r>
              <a:rPr lang="tr-TR" dirty="0" smtClean="0"/>
              <a:t> tanım/</a:t>
            </a:r>
            <a:r>
              <a:rPr lang="tr-TR" dirty="0" err="1" smtClean="0"/>
              <a:t>işevuruk</a:t>
            </a:r>
            <a:r>
              <a:rPr lang="tr-TR" dirty="0" smtClean="0"/>
              <a:t> tanım (</a:t>
            </a:r>
            <a:r>
              <a:rPr lang="tr-TR" i="1" dirty="0" err="1" smtClean="0"/>
              <a:t>operational</a:t>
            </a:r>
            <a:r>
              <a:rPr lang="tr-TR" i="1" dirty="0" smtClean="0"/>
              <a:t> </a:t>
            </a:r>
            <a:r>
              <a:rPr lang="tr-TR" i="1" dirty="0" err="1" smtClean="0"/>
              <a:t>definiton</a:t>
            </a:r>
            <a:r>
              <a:rPr lang="tr-TR" dirty="0" smtClean="0"/>
              <a:t>) denir. </a:t>
            </a:r>
            <a:r>
              <a:rPr lang="tr-TR" dirty="0" err="1"/>
              <a:t>İ</a:t>
            </a:r>
            <a:r>
              <a:rPr lang="tr-TR" dirty="0" err="1" smtClean="0"/>
              <a:t>şevuruk</a:t>
            </a:r>
            <a:r>
              <a:rPr lang="tr-TR" dirty="0" smtClean="0"/>
              <a:t> tanımlama soyut ve ölçülemeyen şeylerin ölçülmesi için somutlaştırılarak </a:t>
            </a:r>
            <a:r>
              <a:rPr lang="tr-TR" dirty="0" err="1" smtClean="0"/>
              <a:t>tanımlandırılmasıdır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Ör 1:Bir insanın şiddete eğilimini ölçmek için yazı yazarken standart bir kalemi ne kadar bastırdığına </a:t>
            </a:r>
            <a:r>
              <a:rPr lang="tr-TR" dirty="0" err="1" smtClean="0"/>
              <a:t>bakılabilinir</a:t>
            </a:r>
            <a:r>
              <a:rPr lang="tr-TR" dirty="0" smtClean="0"/>
              <a:t>. Yada konuşurken hangi kelimeleri seçtiğinin anlam olarak değerlendirilmesidir.</a:t>
            </a:r>
          </a:p>
          <a:p>
            <a:endParaRPr lang="tr-TR" dirty="0" smtClean="0"/>
          </a:p>
          <a:p>
            <a:r>
              <a:rPr lang="tr-TR" smtClean="0"/>
              <a:t>Ör 2:“Hayal kırıklığı insanı öfkelendirir” </a:t>
            </a:r>
          </a:p>
          <a:p>
            <a:r>
              <a:rPr lang="tr-TR" smtClean="0"/>
              <a:t>Bu cümleyi bilimsel olarak söylemek için hayal kırıklığı arttıkça öfkenin de artacağını ispatlamamız gerek.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9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894" y="1196752"/>
            <a:ext cx="612345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4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yaklaşımları: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Nomotetik</a:t>
            </a:r>
            <a:r>
              <a:rPr lang="tr-TR" b="1" dirty="0" smtClean="0"/>
              <a:t> yaklaşım:</a:t>
            </a:r>
          </a:p>
          <a:p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Yunanca </a:t>
            </a:r>
            <a:r>
              <a:rPr lang="tr-TR" i="1" dirty="0" err="1"/>
              <a:t>nomos</a:t>
            </a:r>
            <a:r>
              <a:rPr lang="tr-TR" dirty="0"/>
              <a:t>= </a:t>
            </a:r>
            <a:r>
              <a:rPr lang="tr-TR" i="1" dirty="0"/>
              <a:t>düzen, yasa</a:t>
            </a:r>
            <a:r>
              <a:rPr lang="tr-TR" dirty="0"/>
              <a:t>.) Genel veya evrensel yasaların, ilkelerin incelenmesiyle ya da formüle edilmesiyle ilişkili. Bu yaklaşımda tekil bir olay yerine, davranışın altında yatan genel yasaları veya ilkeleri </a:t>
            </a:r>
            <a:r>
              <a:rPr lang="tr-TR" dirty="0" smtClean="0"/>
              <a:t>belirlemek </a:t>
            </a:r>
            <a:r>
              <a:rPr lang="tr-TR" dirty="0"/>
              <a:t>amacıyla birçok olay veya kişi incelenir ve ortak, evrensel özellikler belirlenmeye çalışılır.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İdiyografik</a:t>
            </a:r>
            <a:r>
              <a:rPr lang="tr-TR" b="1" dirty="0" smtClean="0"/>
              <a:t> yaklaşım:</a:t>
            </a:r>
          </a:p>
          <a:p>
            <a:endParaRPr lang="tr-TR" b="1" dirty="0"/>
          </a:p>
          <a:p>
            <a:r>
              <a:rPr lang="tr-TR" dirty="0" smtClean="0"/>
              <a:t>Genel </a:t>
            </a:r>
            <a:r>
              <a:rPr lang="tr-TR" dirty="0"/>
              <a:t>ilke ve yasalarla değil, belli bir bireysel duruma özgü olarak ve önceden tahmin edilemeyen </a:t>
            </a:r>
            <a:r>
              <a:rPr lang="tr-TR" dirty="0" smtClean="0"/>
              <a:t>koşullarla ilgilenir.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84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İndirgemecilik</a:t>
            </a:r>
            <a:r>
              <a:rPr lang="tr-TR" dirty="0" smtClean="0"/>
              <a:t>/R</a:t>
            </a:r>
            <a:r>
              <a:rPr lang="en-US" dirty="0" err="1"/>
              <a:t>eductionis</a:t>
            </a:r>
            <a:r>
              <a:rPr lang="tr-TR" dirty="0"/>
              <a:t>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Karmaşık </a:t>
            </a:r>
            <a:r>
              <a:rPr lang="tr-TR" dirty="0"/>
              <a:t>olguları veya yapıları nispeten basit ilkelerle, temel bileşenlerine indirgeyerek açıklama çabası veya </a:t>
            </a:r>
            <a:r>
              <a:rPr lang="tr-TR" dirty="0" smtClean="0"/>
              <a:t>eğilimi…</a:t>
            </a:r>
          </a:p>
          <a:p>
            <a:r>
              <a:rPr lang="tr-TR" dirty="0" err="1"/>
              <a:t>Pavlov'un</a:t>
            </a:r>
            <a:r>
              <a:rPr lang="tr-TR" dirty="0"/>
              <a:t> köpekleri, </a:t>
            </a:r>
            <a:r>
              <a:rPr lang="tr-TR" dirty="0" err="1"/>
              <a:t>Skinner'in</a:t>
            </a:r>
            <a:r>
              <a:rPr lang="tr-TR" dirty="0"/>
              <a:t> kobayları, </a:t>
            </a:r>
            <a:r>
              <a:rPr lang="tr-TR" dirty="0" err="1"/>
              <a:t>Lorenz'in</a:t>
            </a:r>
            <a:r>
              <a:rPr lang="tr-TR" dirty="0"/>
              <a:t> kazları, insan davranışıyla ilişkilendirilmeye çalışılan içgüdüsel davranış yapılarını açıklamak amacıyla kullanılmıştır.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61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Bütünsellik/</a:t>
            </a:r>
            <a:r>
              <a:rPr lang="tr-TR" dirty="0" err="1"/>
              <a:t>Holism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Bütünün, kendisini oluşturan parçalardan öte bir şey olduğu görüşünü öne çıkaran felsefi </a:t>
            </a:r>
            <a:r>
              <a:rPr lang="tr-TR" dirty="0" smtClean="0"/>
              <a:t>bir yaklaşımdır. </a:t>
            </a:r>
            <a:r>
              <a:rPr lang="tr-TR" dirty="0"/>
              <a:t>Bu yaklaşıma göre bütün, sadece bileşen parçalarının analiziyle anlaşılamaz.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Psikoloji </a:t>
            </a:r>
            <a:r>
              <a:rPr lang="tr-TR" dirty="0"/>
              <a:t>ve psikiyatride Adolf </a:t>
            </a:r>
            <a:r>
              <a:rPr lang="tr-TR" dirty="0" err="1"/>
              <a:t>Meyer</a:t>
            </a:r>
            <a:r>
              <a:rPr lang="tr-TR" dirty="0"/>
              <a:t> ile Kurt </a:t>
            </a:r>
            <a:r>
              <a:rPr lang="tr-TR" dirty="0" err="1"/>
              <a:t>Goldstein'in</a:t>
            </a:r>
            <a:r>
              <a:rPr lang="tr-TR" dirty="0"/>
              <a:t> başı çektiği bir yaklaşım. Bu yaklaşıma göre insan davranışı ve kişiliği, ayrı ayrı parçalarıyla veya özellikleriyle tam olarak açıklanamayan biyolojik, psikolojik ve sosyokültürel bütünlükler olarak ele alınır.</a:t>
            </a:r>
          </a:p>
          <a:p>
            <a:endParaRPr lang="tr-TR" dirty="0" smtClean="0"/>
          </a:p>
          <a:p>
            <a:r>
              <a:rPr lang="tr-TR" dirty="0" smtClean="0"/>
              <a:t>Ör: </a:t>
            </a:r>
            <a:r>
              <a:rPr lang="tr-TR" dirty="0"/>
              <a:t>bireylerin, ancak ve ancak içinde yaşadıkları toplumun, kurumların bir parçası olarak anlaşılabileceğini savunur.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52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Kullanılan yöntemler: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effectLst/>
              </a:rPr>
              <a:t>Sistemli gözlemler</a:t>
            </a:r>
          </a:p>
          <a:p>
            <a:r>
              <a:rPr lang="tr-TR" dirty="0" smtClean="0">
                <a:effectLst/>
              </a:rPr>
              <a:t>Kişisel dokümanların sistemli incelenmesi</a:t>
            </a:r>
          </a:p>
          <a:p>
            <a:r>
              <a:rPr lang="tr-TR" dirty="0" smtClean="0"/>
              <a:t>Anketler</a:t>
            </a:r>
          </a:p>
          <a:p>
            <a:r>
              <a:rPr lang="tr-TR" dirty="0" smtClean="0">
                <a:effectLst/>
              </a:rPr>
              <a:t>Mülakatlar</a:t>
            </a:r>
          </a:p>
          <a:p>
            <a:r>
              <a:rPr lang="tr-TR" dirty="0" smtClean="0">
                <a:effectLst/>
              </a:rPr>
              <a:t>Tutum ölçekleri: Dinî inanç ve davranışların yönünü (olumlu-olumsuz) ve şiddet derecesini ( güçlü, zayıf, kararsız) anlamak için geliştirilen ölçme araçlarıdır.</a:t>
            </a:r>
          </a:p>
          <a:p>
            <a:endParaRPr lang="tr-TR" dirty="0" smtClean="0">
              <a:effectLst/>
            </a:endParaRPr>
          </a:p>
          <a:p>
            <a:r>
              <a:rPr lang="tr-TR" dirty="0" smtClean="0">
                <a:effectLst/>
              </a:rPr>
              <a:t>Kişilik testleri: Kişiliğin yapısını, özelliklerini, eğilimlerini anlamak için geliştirilen standart testler, dindarlıkla </a:t>
            </a:r>
            <a:r>
              <a:rPr lang="tr-TR" dirty="0" err="1" smtClean="0">
                <a:effectLst/>
              </a:rPr>
              <a:t>ilişikisi</a:t>
            </a:r>
            <a:r>
              <a:rPr lang="tr-TR" dirty="0" smtClean="0">
                <a:effectLst/>
              </a:rPr>
              <a:t> bakımından ele alınarak ölçmeler yapılır.</a:t>
            </a:r>
            <a:br>
              <a:rPr lang="tr-TR" dirty="0" smtClean="0">
                <a:effectLst/>
              </a:rPr>
            </a:b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58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/>
              </a:rPr>
              <a:t>Davranışların analizi: </a:t>
            </a:r>
            <a:r>
              <a:rPr lang="tr-TR" dirty="0" smtClean="0">
                <a:effectLst/>
              </a:rPr>
              <a:t>Gözlem ve testlerle elde edilen dinî davranışlar hakkındaki bilgiler üzerinde analiz çalışmaları yapılır. Gruplamalar, sınıflamalar yapılarak unsurlar arasındaki ortak ve farklı yönler açığa çıkarılmaya çalışılır.</a:t>
            </a:r>
          </a:p>
          <a:p>
            <a:r>
              <a:rPr lang="tr-TR" b="1" dirty="0" smtClean="0">
                <a:effectLst/>
              </a:rPr>
              <a:t>Semantik analiz ölçekleri: </a:t>
            </a:r>
            <a:r>
              <a:rPr lang="tr-TR" dirty="0" smtClean="0">
                <a:effectLst/>
              </a:rPr>
              <a:t>Dinî kavramların bireyler tarafından nasıl anlaşıldığı ve tasavvur edildiği ölçülerek anlam haritaları oluşturulmaya çalışılır.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70055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458</TotalTime>
  <Words>583</Words>
  <Application>Microsoft Office PowerPoint</Application>
  <PresentationFormat>Ekran Gösterisi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Duman</vt:lpstr>
      <vt:lpstr> </vt:lpstr>
      <vt:lpstr>Metodoloji-yöntem</vt:lpstr>
      <vt:lpstr>İşevuruk tanım/ operational definiton</vt:lpstr>
      <vt:lpstr>PowerPoint Sunusu</vt:lpstr>
      <vt:lpstr>Araştırma yaklaşımları:</vt:lpstr>
      <vt:lpstr>İndirgemecilik/Reductionism</vt:lpstr>
      <vt:lpstr>Bütünsellik/Holism</vt:lpstr>
      <vt:lpstr>Kullanılan yöntemler:</vt:lpstr>
      <vt:lpstr>PowerPoint Sunusu</vt:lpstr>
      <vt:lpstr>PowerPoint Sunusu</vt:lpstr>
      <vt:lpstr>Odev: </vt:lpstr>
      <vt:lpstr>Kaynakça: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Psikolojisinde Yöntem</dc:title>
  <dc:creator>user</dc:creator>
  <cp:lastModifiedBy>nuran</cp:lastModifiedBy>
  <cp:revision>28</cp:revision>
  <dcterms:created xsi:type="dcterms:W3CDTF">2016-07-15T11:05:17Z</dcterms:created>
  <dcterms:modified xsi:type="dcterms:W3CDTF">2017-10-20T10:33:22Z</dcterms:modified>
</cp:coreProperties>
</file>