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8"/>
  </p:notesMasterIdLst>
  <p:sldIdLst>
    <p:sldId id="256" r:id="rId2"/>
    <p:sldId id="288" r:id="rId3"/>
    <p:sldId id="290" r:id="rId4"/>
    <p:sldId id="355" r:id="rId5"/>
    <p:sldId id="300" r:id="rId6"/>
    <p:sldId id="302" r:id="rId7"/>
    <p:sldId id="310" r:id="rId8"/>
    <p:sldId id="315" r:id="rId9"/>
    <p:sldId id="316" r:id="rId10"/>
    <p:sldId id="320" r:id="rId11"/>
    <p:sldId id="371" r:id="rId12"/>
    <p:sldId id="324" r:id="rId13"/>
    <p:sldId id="372" r:id="rId14"/>
    <p:sldId id="326" r:id="rId15"/>
    <p:sldId id="327" r:id="rId16"/>
    <p:sldId id="287" r:id="rId17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41D57-36EF-AD4B-86FE-193105A887B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D5A2-FC6D-6047-8A64-9A3697745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68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ÇOCUKLUK DÖNEMİNDE YARATICILIK VE SANAT EĞİTİMİ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BİLİŞSEL-GELİŞİMSEL KURAM 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323528" y="1700808"/>
            <a:ext cx="8424936" cy="449520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 err="1">
                <a:solidFill>
                  <a:srgbClr val="404040"/>
                </a:solidFill>
              </a:rPr>
              <a:t>Kelly’nin</a:t>
            </a:r>
            <a:r>
              <a:rPr lang="tr-TR" sz="2400" dirty="0">
                <a:solidFill>
                  <a:srgbClr val="404040"/>
                </a:solidFill>
              </a:rPr>
              <a:t> kişilik teorisinin felsefi temelini </a:t>
            </a:r>
            <a:r>
              <a:rPr lang="tr-TR" sz="2400" b="1" dirty="0">
                <a:solidFill>
                  <a:srgbClr val="404040"/>
                </a:solidFill>
              </a:rPr>
              <a:t>“yapısal değişkenler”</a:t>
            </a:r>
            <a:r>
              <a:rPr lang="tr-TR" sz="2400" dirty="0">
                <a:solidFill>
                  <a:srgbClr val="404040"/>
                </a:solidFill>
              </a:rPr>
              <a:t> oluşturmaktadır.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>
                <a:solidFill>
                  <a:srgbClr val="404040"/>
                </a:solidFill>
              </a:rPr>
              <a:t>İnsanların kendi yarattıkları “geçirgen” kalıplardan bakarak dünyayı gördüklerini düşünen </a:t>
            </a:r>
            <a:r>
              <a:rPr lang="tr-TR" sz="2400" dirty="0" err="1">
                <a:solidFill>
                  <a:srgbClr val="404040"/>
                </a:solidFill>
              </a:rPr>
              <a:t>Kelly</a:t>
            </a:r>
            <a:r>
              <a:rPr lang="tr-TR" sz="2400" dirty="0">
                <a:solidFill>
                  <a:srgbClr val="404040"/>
                </a:solidFill>
              </a:rPr>
              <a:t> bu kalıplara </a:t>
            </a:r>
            <a:r>
              <a:rPr lang="tr-TR" sz="2400" b="1" dirty="0">
                <a:solidFill>
                  <a:srgbClr val="404040"/>
                </a:solidFill>
              </a:rPr>
              <a:t>“kişisel yapılar”</a:t>
            </a:r>
            <a:r>
              <a:rPr lang="tr-TR" sz="2400" dirty="0">
                <a:solidFill>
                  <a:srgbClr val="404040"/>
                </a:solidFill>
              </a:rPr>
              <a:t> adını vermiştir.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>
                <a:solidFill>
                  <a:srgbClr val="404040"/>
                </a:solidFill>
              </a:rPr>
              <a:t>Yapı, </a:t>
            </a:r>
            <a:r>
              <a:rPr lang="tr-TR" sz="2400" dirty="0"/>
              <a:t>kişinin yaşadığı dünyayı yorumlamasını ve inşa etmesini sağlayan düşünceler grubudur. Bireyin sistemlerinin karmaşık olması psikolojik fonksiyonları ve zekâlarıyla ilişkilidir. </a:t>
            </a:r>
          </a:p>
          <a:p>
            <a:pPr marL="0" indent="0" algn="just">
              <a:buNone/>
            </a:pPr>
            <a:endParaRPr lang="tr-TR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132856"/>
            <a:ext cx="7772400" cy="424847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>
                <a:solidFill>
                  <a:srgbClr val="404040"/>
                </a:solidFill>
              </a:rPr>
              <a:t>Bilişsel alan kuramcılarına göre; öğrenenlerin verileri akıllıca düzenlemesi, esnek düşünerek problemleri çözmesi ve bütün bu sürecin sonunda ortaya özgün bir ürün koyması yaratıcılık olarak nitelendirilir.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/>
              <a:t>Bu kuramın geliştiricisi olan </a:t>
            </a:r>
            <a:r>
              <a:rPr lang="tr-TR" sz="2800" dirty="0" err="1"/>
              <a:t>Feldman</a:t>
            </a:r>
            <a:r>
              <a:rPr lang="tr-TR" sz="2800" dirty="0"/>
              <a:t> yaratıcılığı, </a:t>
            </a:r>
            <a:r>
              <a:rPr lang="tr-TR" sz="2800" dirty="0" err="1"/>
              <a:t>Piaget’in</a:t>
            </a:r>
            <a:r>
              <a:rPr lang="tr-TR" sz="2800" dirty="0"/>
              <a:t> aşamalarının öngördüğü gelişmeyi de içeren, genel bilişsel gelişmenin özel bir durumu</a:t>
            </a:r>
            <a:r>
              <a:rPr lang="tr-TR" sz="2800" dirty="0">
                <a:solidFill>
                  <a:srgbClr val="C00000"/>
                </a:solidFill>
              </a:rPr>
              <a:t> </a:t>
            </a:r>
            <a:r>
              <a:rPr lang="tr-TR" sz="2800" dirty="0"/>
              <a:t>olarak tanımlar. </a:t>
            </a:r>
          </a:p>
          <a:p>
            <a:pPr marL="0" indent="0" algn="just">
              <a:buNone/>
            </a:pPr>
            <a:endParaRPr lang="tr-TR" sz="2800" dirty="0">
              <a:solidFill>
                <a:srgbClr val="404040"/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BİLİŞSEL-GELİŞİMSEL KURAM </a:t>
            </a:r>
            <a:br>
              <a:rPr lang="tr-TR" sz="3600" dirty="0"/>
            </a:br>
            <a:endParaRPr lang="tr-T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FAKTÖRİYALİST KURAM</a:t>
            </a:r>
            <a:r>
              <a:rPr lang="tr-TR" dirty="0"/>
              <a:t>	</a:t>
            </a:r>
          </a:p>
        </p:txBody>
      </p:sp>
      <p:sp>
        <p:nvSpPr>
          <p:cNvPr id="593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Bu kuramın temsilcisi </a:t>
            </a:r>
            <a:r>
              <a:rPr lang="tr-TR" dirty="0" err="1">
                <a:solidFill>
                  <a:srgbClr val="404040"/>
                </a:solidFill>
              </a:rPr>
              <a:t>Guildford</a:t>
            </a:r>
            <a:r>
              <a:rPr lang="tr-TR" dirty="0">
                <a:solidFill>
                  <a:srgbClr val="404040"/>
                </a:solidFill>
              </a:rPr>
              <a:t> yaptığı çalışmalar sonucunda, zekâyı oluşturan yüzlerce özelliği saptamış ve bunları temel faktörlere indirgeyerek </a:t>
            </a:r>
            <a:r>
              <a:rPr lang="tr-TR" b="1" dirty="0">
                <a:solidFill>
                  <a:srgbClr val="404040"/>
                </a:solidFill>
              </a:rPr>
              <a:t>‘insan zekâsının yapısı’</a:t>
            </a:r>
            <a:r>
              <a:rPr lang="tr-TR" dirty="0">
                <a:solidFill>
                  <a:srgbClr val="404040"/>
                </a:solidFill>
              </a:rPr>
              <a:t> modelini ortaya koymuştur.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Zekânın üç boyutunu </a:t>
            </a:r>
            <a:r>
              <a:rPr lang="tr-TR" b="1" dirty="0">
                <a:solidFill>
                  <a:srgbClr val="404040"/>
                </a:solidFill>
              </a:rPr>
              <a:t>işlemler, ürünler ve içerik</a:t>
            </a:r>
            <a:r>
              <a:rPr lang="tr-TR" dirty="0">
                <a:solidFill>
                  <a:srgbClr val="404040"/>
                </a:solidFill>
              </a:rPr>
              <a:t> olarak belirlemiştir.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İşlemler boyutunda bireyin zihinsel etkinliklerini ne gibi işlemlerle yürüttüğü söz konusu olup, bu işlemler bellek, bilişsellik, ıraksak düşünme, yakınsak düşünme ve değerlendirme süreçleridir.</a:t>
            </a:r>
          </a:p>
          <a:p>
            <a:pPr marL="0" indent="0" algn="just">
              <a:buNone/>
            </a:pPr>
            <a:endParaRPr lang="tr-TR" dirty="0">
              <a:solidFill>
                <a:srgbClr val="40404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404040"/>
              </a:solidFill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FAKTÖRİYALİST KURAM</a:t>
            </a:r>
            <a:r>
              <a:rPr lang="tr-TR" dirty="0"/>
              <a:t>	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KARMAŞIK KURAMLAR </a:t>
            </a:r>
            <a:r>
              <a:rPr lang="tr-TR" dirty="0"/>
              <a:t>	</a:t>
            </a:r>
            <a:br>
              <a:rPr lang="tr-TR" dirty="0"/>
            </a:br>
            <a:endParaRPr lang="tr-TR" dirty="0"/>
          </a:p>
        </p:txBody>
      </p:sp>
      <p:sp>
        <p:nvSpPr>
          <p:cNvPr id="61443" name="2 İçerik Yer Tutucusu"/>
          <p:cNvSpPr>
            <a:spLocks noGrp="1"/>
          </p:cNvSpPr>
          <p:nvPr>
            <p:ph idx="1"/>
          </p:nvPr>
        </p:nvSpPr>
        <p:spPr>
          <a:xfrm>
            <a:off x="685800" y="1700809"/>
            <a:ext cx="7772400" cy="449520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/>
              <a:t>Yaratıcı fikirler bir anda ortaya çıkmaz ancak belirli bir sürecin tamamlanmasıyla ortaya çıkar. Bazen çok kısa sürdüğü, bazen de bilinçaltında gerçekleştiği için fark edilmez.</a:t>
            </a:r>
          </a:p>
          <a:p>
            <a:pPr marL="0" indent="0" algn="just">
              <a:buNone/>
            </a:pPr>
            <a:endParaRPr lang="tr-T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Wallas</a:t>
            </a:r>
            <a:r>
              <a:rPr lang="tr-TR" dirty="0"/>
              <a:t> ve </a:t>
            </a:r>
            <a:r>
              <a:rPr lang="tr-TR" dirty="0" err="1"/>
              <a:t>Hadamard</a:t>
            </a:r>
            <a:r>
              <a:rPr lang="tr-TR" dirty="0"/>
              <a:t>, bu düşünceden hareketle yaratıcılık sürecini dört aşamaya ayırmıştır.; Bunlar hazırlık, kuluçka, aydınlanma, doğrulama aşamalarıdır.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KARMAŞIK KURAMLAR </a:t>
            </a:r>
            <a:r>
              <a:rPr lang="tr-TR" dirty="0"/>
              <a:t>	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20F15F-8B53-4857-877E-6BC62869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E7F20-62BE-4D96-B7A1-69BE192D6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/>
              <a:t>Argun, Y. (2004). Okul Öncesi Dönemde Yaratıcılık Ve Eğitimi. Ankara: Anı Yayınları.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(2002). Sanat Eğitimi Kuramları ve Yöntemleri, Ankara: Anı Yayıncılık.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(2010). Okul öncesinde resim eğitimi. Anı Yayıncılık.</a:t>
            </a:r>
          </a:p>
          <a:p>
            <a:r>
              <a:rPr lang="tr-TR" sz="1600" dirty="0" err="1"/>
              <a:t>Gizir</a:t>
            </a:r>
            <a:r>
              <a:rPr lang="tr-TR" sz="1600" dirty="0"/>
              <a:t>, Z. ve Köksal Akyol, A. (2013).  Yaratıcılık ve Geliştirilmesi. N. Aral, Deniz, Ü. ve A. Kan (Ed.),  Öğretmenlik Alan Bilgisi-Okul Öncesi Öğretmenliği, s.209-244, Ankara: Alan Bilgisi Yayınları.</a:t>
            </a:r>
          </a:p>
          <a:p>
            <a:r>
              <a:rPr lang="tr-TR" sz="1600" dirty="0"/>
              <a:t>Güleryüz, H. (2001). Eğitim Programlarının Dili Ve Yaratıcı Öğrenme. Ankara: </a:t>
            </a:r>
            <a:r>
              <a:rPr lang="tr-TR" sz="1600" dirty="0" err="1"/>
              <a:t>Pegem</a:t>
            </a:r>
            <a:r>
              <a:rPr lang="tr-TR" sz="1600" dirty="0"/>
              <a:t> A Yayıncılık.</a:t>
            </a:r>
          </a:p>
          <a:p>
            <a:r>
              <a:rPr lang="tr-TR" sz="1600" dirty="0" err="1"/>
              <a:t>Kehnemuyi</a:t>
            </a:r>
            <a:r>
              <a:rPr lang="tr-TR" sz="1600" dirty="0"/>
              <a:t>, Z. (2006). Çocuğun görsel sanat eğitimi. Yapı kredi yayınları.</a:t>
            </a:r>
          </a:p>
          <a:p>
            <a:r>
              <a:rPr lang="tr-TR" sz="1600" dirty="0"/>
              <a:t>Köksal Akyol, A. (2011).  Yaratıcılık ve Drama. İlköğretimde Drama (Ed. A. Köksal Akyol), 99-116,             İstanbul: Kriter Yayınları.</a:t>
            </a:r>
          </a:p>
          <a:p>
            <a:r>
              <a:rPr lang="tr-TR" sz="1600" dirty="0"/>
              <a:t>Sungur, N. (1997). Yaratıcı Düşünce (2. baskı). İstanbul: Evrim Yayınevi. </a:t>
            </a:r>
          </a:p>
          <a:p>
            <a:r>
              <a:rPr lang="tr-TR" sz="1600" dirty="0"/>
              <a:t>Yavuzer, H. (2003). Resimleriyle çocuk, resimleriyle çocuğu tanıma (10. Basım). İstanbul: Remzi Kitabevi.</a:t>
            </a:r>
          </a:p>
          <a:p>
            <a:r>
              <a:rPr lang="tr-TR" sz="1600" dirty="0"/>
              <a:t>Yılmaz, M. (2005). Görsel sanatlar eğitiminde uygulamalar:(175 uygulama biçimi ile). Gündüz Eğitim ve Yayıncılık.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6944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>
          <a:xfrm>
            <a:off x="250825" y="542925"/>
            <a:ext cx="8713788" cy="1143000"/>
          </a:xfrm>
        </p:spPr>
        <p:txBody>
          <a:bodyPr/>
          <a:lstStyle/>
          <a:p>
            <a:r>
              <a:rPr lang="tr-TR" sz="3600" b="1"/>
              <a:t>YARATICILIKLA İLGİLİ KURAMLAR</a:t>
            </a:r>
            <a:br>
              <a:rPr lang="tr-TR" sz="3600"/>
            </a:br>
            <a:endParaRPr lang="tr-TR" sz="3600"/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685800" y="1557338"/>
            <a:ext cx="7772400" cy="4638675"/>
          </a:xfrm>
        </p:spPr>
        <p:txBody>
          <a:bodyPr/>
          <a:lstStyle/>
          <a:p>
            <a:r>
              <a:rPr lang="tr-TR" b="1"/>
              <a:t>Psikoanalitik kuram </a:t>
            </a:r>
            <a:r>
              <a:rPr lang="tr-TR"/>
              <a:t>	</a:t>
            </a:r>
          </a:p>
          <a:p>
            <a:r>
              <a:rPr lang="tr-TR" b="1"/>
              <a:t>İnsancıl kuram </a:t>
            </a:r>
            <a:endParaRPr lang="tr-TR"/>
          </a:p>
          <a:p>
            <a:r>
              <a:rPr lang="tr-TR" b="1"/>
              <a:t>Çağrışım kuramı </a:t>
            </a:r>
            <a:endParaRPr lang="tr-TR"/>
          </a:p>
          <a:p>
            <a:r>
              <a:rPr lang="tr-TR" b="1"/>
              <a:t>Gestalt kuramı </a:t>
            </a:r>
            <a:endParaRPr lang="tr-TR"/>
          </a:p>
          <a:p>
            <a:r>
              <a:rPr lang="tr-TR" b="1"/>
              <a:t>Bilişsel-gelişimsel kuram </a:t>
            </a:r>
            <a:endParaRPr lang="tr-TR"/>
          </a:p>
          <a:p>
            <a:r>
              <a:rPr lang="tr-TR" b="1"/>
              <a:t>Faktöriyalist kuram</a:t>
            </a:r>
            <a:r>
              <a:rPr lang="tr-TR"/>
              <a:t>	</a:t>
            </a:r>
          </a:p>
          <a:p>
            <a:r>
              <a:rPr lang="tr-TR" b="1"/>
              <a:t>Karmaşık Kuramlar </a:t>
            </a:r>
            <a:r>
              <a:rPr lang="tr-TR"/>
              <a:t>	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539552" y="1412776"/>
            <a:ext cx="8134672" cy="4320480"/>
          </a:xfrm>
        </p:spPr>
        <p:txBody>
          <a:bodyPr/>
          <a:lstStyle/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tr-TR" dirty="0"/>
              <a:t>Öncüleri Freud, Adler, </a:t>
            </a:r>
            <a:r>
              <a:rPr lang="tr-TR" dirty="0" err="1"/>
              <a:t>Jung</a:t>
            </a:r>
            <a:r>
              <a:rPr lang="tr-TR" dirty="0"/>
              <a:t> vd. </a:t>
            </a:r>
            <a:r>
              <a:rPr lang="tr-TR" dirty="0" err="1"/>
              <a:t>dir</a:t>
            </a:r>
            <a:r>
              <a:rPr lang="tr-TR" dirty="0"/>
              <a:t> 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tr-TR" dirty="0" err="1">
                <a:solidFill>
                  <a:srgbClr val="004620"/>
                </a:solidFill>
              </a:rPr>
              <a:t>Psikoanalitik</a:t>
            </a:r>
            <a:r>
              <a:rPr lang="tr-TR" dirty="0">
                <a:solidFill>
                  <a:srgbClr val="004620"/>
                </a:solidFill>
              </a:rPr>
              <a:t> kuramcılara göre, yaratıcı düşüncenin temelini; </a:t>
            </a:r>
            <a:r>
              <a:rPr lang="tr-TR" dirty="0">
                <a:solidFill>
                  <a:srgbClr val="404040"/>
                </a:solidFill>
              </a:rPr>
              <a:t>bilinç öncesi </a:t>
            </a:r>
            <a:r>
              <a:rPr lang="tr-TR" dirty="0">
                <a:solidFill>
                  <a:srgbClr val="004620"/>
                </a:solidFill>
              </a:rPr>
              <a:t>oluşturmaktadır. 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tr-TR" dirty="0" err="1">
                <a:solidFill>
                  <a:srgbClr val="404040"/>
                </a:solidFill>
              </a:rPr>
              <a:t>Psikoanalitik</a:t>
            </a:r>
            <a:r>
              <a:rPr lang="tr-TR" dirty="0">
                <a:solidFill>
                  <a:srgbClr val="404040"/>
                </a:solidFill>
              </a:rPr>
              <a:t> görüşe göre; geçici olarak mantıksal-rasyonel düşünmenin kaldırılması gereklidir. </a:t>
            </a:r>
          </a:p>
          <a:p>
            <a:pPr marL="342900" lvl="1" indent="-342900">
              <a:buBlip>
                <a:blip r:embed="rId2"/>
              </a:buBlip>
            </a:pPr>
            <a:endParaRPr lang="tr-TR" dirty="0"/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chemeClr val="tx1"/>
                </a:solidFill>
              </a:rPr>
              <a:t>PSİKOANALİTİK  KURAM</a:t>
            </a:r>
            <a:endParaRPr lang="tr-T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060849"/>
            <a:ext cx="8062664" cy="4135164"/>
          </a:xfrm>
        </p:spPr>
        <p:txBody>
          <a:bodyPr/>
          <a:lstStyle/>
          <a:p>
            <a:r>
              <a:rPr lang="tr-TR" dirty="0" err="1">
                <a:solidFill>
                  <a:srgbClr val="404040"/>
                </a:solidFill>
              </a:rPr>
              <a:t>Psikoanalitik</a:t>
            </a:r>
            <a:r>
              <a:rPr lang="tr-TR" dirty="0">
                <a:solidFill>
                  <a:srgbClr val="404040"/>
                </a:solidFill>
              </a:rPr>
              <a:t> görüş; yaratıcılığın kökenleri, anlatımları, güdülenmeleri, sapmaları</a:t>
            </a:r>
          </a:p>
          <a:p>
            <a:pPr lvl="1">
              <a:buNone/>
            </a:pPr>
            <a:r>
              <a:rPr lang="tr-TR" dirty="0">
                <a:solidFill>
                  <a:srgbClr val="404040"/>
                </a:solidFill>
              </a:rPr>
              <a:t>ile en çok ilgilenen görüştür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chemeClr val="tx1"/>
                </a:solidFill>
              </a:rPr>
              <a:t>PSİKOANALİTİK  KURAM</a:t>
            </a:r>
            <a:endParaRPr lang="tr-T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79715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 err="1">
                <a:solidFill>
                  <a:srgbClr val="404040"/>
                </a:solidFill>
              </a:rPr>
              <a:t>Rogers</a:t>
            </a:r>
            <a:r>
              <a:rPr lang="tr-TR" dirty="0">
                <a:solidFill>
                  <a:srgbClr val="404040"/>
                </a:solidFill>
              </a:rPr>
              <a:t> ve </a:t>
            </a:r>
            <a:r>
              <a:rPr lang="tr-TR" dirty="0" err="1">
                <a:solidFill>
                  <a:srgbClr val="404040"/>
                </a:solidFill>
              </a:rPr>
              <a:t>Maslow</a:t>
            </a:r>
            <a:r>
              <a:rPr lang="tr-TR" dirty="0">
                <a:solidFill>
                  <a:srgbClr val="404040"/>
                </a:solidFill>
              </a:rPr>
              <a:t> tarafından geliştirilen bu kuramın temelini, birey ve bireyin çevresinde gelişen olaylar oluşturmaktadır.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Bu kuram karşıt uçlarda oluşan davranışçılık ve </a:t>
            </a:r>
            <a:r>
              <a:rPr lang="tr-TR" dirty="0" err="1">
                <a:solidFill>
                  <a:srgbClr val="404040"/>
                </a:solidFill>
              </a:rPr>
              <a:t>psikoanalitik</a:t>
            </a:r>
            <a:r>
              <a:rPr lang="tr-TR" dirty="0">
                <a:solidFill>
                  <a:srgbClr val="404040"/>
                </a:solidFill>
              </a:rPr>
              <a:t> yaklaşımlardan ayrı, varoluşçu güçlü bir akım olarak ortaya çıkmıştır.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İNSANCIL KURAM 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>
          <a:xfrm>
            <a:off x="251520" y="1844824"/>
            <a:ext cx="8496944" cy="468052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İnsancıl psikologlar, yaratıcılığın insanın olumlu yönleri ile ilgili olduğunu söylemektedirler.  İnsanlar yaratıcı ifade için önemli güçlerle doğmakta ve uygun ortam oluşunca, bu güçler tam olarak gelişmektedir.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Yaratıcılığın engelleyicileri; çatışmalar ve başarının olumsuz yönde değerlendirilmesidir.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2400" cy="1143000"/>
          </a:xfrm>
        </p:spPr>
        <p:txBody>
          <a:bodyPr/>
          <a:lstStyle/>
          <a:p>
            <a:r>
              <a:rPr lang="tr-TR" b="1" dirty="0"/>
              <a:t>İNSANCIL KURAM 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>
          <a:xfrm>
            <a:off x="611560" y="1556792"/>
            <a:ext cx="8136904" cy="496855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 err="1">
                <a:solidFill>
                  <a:srgbClr val="404040"/>
                </a:solidFill>
              </a:rPr>
              <a:t>Hume</a:t>
            </a:r>
            <a:r>
              <a:rPr lang="tr-TR" dirty="0">
                <a:solidFill>
                  <a:srgbClr val="404040"/>
                </a:solidFill>
              </a:rPr>
              <a:t> ve </a:t>
            </a:r>
            <a:r>
              <a:rPr lang="tr-TR" dirty="0" err="1">
                <a:solidFill>
                  <a:srgbClr val="404040"/>
                </a:solidFill>
              </a:rPr>
              <a:t>Mill’e</a:t>
            </a:r>
            <a:r>
              <a:rPr lang="tr-TR" dirty="0">
                <a:solidFill>
                  <a:srgbClr val="404040"/>
                </a:solidFill>
              </a:rPr>
              <a:t> göre fikirler arasındaki çağrışımlar düşünmenin temelini oluşturur.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Yaratıcılık, bu çağrışımların sayısına ve alışılmamış olmasına bağlıdır.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Çağrışım yaklaşımında yaratıcı çözümlerin olumlu rastlantı, benzerlik, aracılık yollarıyla oluşabileceği görüşü savunulmaktadır.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ÇAĞRIŞIM KURAMI 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GESTALT KURAMI </a:t>
            </a:r>
            <a:br>
              <a:rPr lang="tr-TR" dirty="0"/>
            </a:br>
            <a:endParaRPr lang="tr-TR" dirty="0"/>
          </a:p>
        </p:txBody>
      </p:sp>
      <p:sp>
        <p:nvSpPr>
          <p:cNvPr id="50179" name="2 İçerik Yer Tutucusu"/>
          <p:cNvSpPr>
            <a:spLocks noGrp="1"/>
          </p:cNvSpPr>
          <p:nvPr>
            <p:ph idx="1"/>
          </p:nvPr>
        </p:nvSpPr>
        <p:spPr>
          <a:xfrm>
            <a:off x="323528" y="2081213"/>
            <a:ext cx="8352928" cy="41148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dirty="0" err="1">
                <a:solidFill>
                  <a:srgbClr val="404040"/>
                </a:solidFill>
              </a:rPr>
              <a:t>Gestaltçılar</a:t>
            </a:r>
            <a:r>
              <a:rPr lang="tr-TR" dirty="0">
                <a:solidFill>
                  <a:srgbClr val="404040"/>
                </a:solidFill>
              </a:rPr>
              <a:t>, yaratıcılık yerine daha çok “Üretken düşünce” ve “Sorun çözme” kavramlarını kullanırlar.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Parçaların bir bütün içinde anlam kazandığı ve bütünün parçalarının toplamından daha önemli olduğu görüşü hâkimdir.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2 İçerik Yer Tutucusu"/>
          <p:cNvSpPr>
            <a:spLocks noGrp="1"/>
          </p:cNvSpPr>
          <p:nvPr>
            <p:ph idx="1"/>
          </p:nvPr>
        </p:nvSpPr>
        <p:spPr>
          <a:xfrm>
            <a:off x="251520" y="1628800"/>
            <a:ext cx="8638728" cy="46392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Yaratıcı düşüncede sorunun yeniden yapılandırılması gerekmektedir.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Yeniden yapılandırılma bir çözüm ortaya çıkıncaya dek sürer.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>
                <a:solidFill>
                  <a:srgbClr val="404040"/>
                </a:solidFill>
              </a:rPr>
              <a:t>Çözüm, içten bir aydınlanma, bir ışıklanma ile elde edilir ve bu da basit öğelerin analiziyle kavranamaz.</a:t>
            </a:r>
          </a:p>
          <a:p>
            <a:pPr marL="0" indent="0">
              <a:buNone/>
            </a:pPr>
            <a:endParaRPr lang="tr-TR" dirty="0">
              <a:solidFill>
                <a:srgbClr val="404040"/>
              </a:solidFill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GESTALT KURAMI 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1105</TotalTime>
  <Words>749</Words>
  <Application>Microsoft Office PowerPoint</Application>
  <PresentationFormat>Ekran Gösterisi (4:3)</PresentationFormat>
  <Paragraphs>60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Comic Sans MS</vt:lpstr>
      <vt:lpstr>Times New Roman</vt:lpstr>
      <vt:lpstr>Wingdings</vt:lpstr>
      <vt:lpstr>Şiirsel tasarım şablonu</vt:lpstr>
      <vt:lpstr>ÇOCUKLUK DÖNEMİNDE YARATICILIK VE SANAT EĞİTİMİ</vt:lpstr>
      <vt:lpstr>YARATICILIKLA İLGİLİ KURAMLAR </vt:lpstr>
      <vt:lpstr>PSİKOANALİTİK  KURAM</vt:lpstr>
      <vt:lpstr>PSİKOANALİTİK  KURAM</vt:lpstr>
      <vt:lpstr>İNSANCIL KURAM  </vt:lpstr>
      <vt:lpstr>İNSANCIL KURAM  </vt:lpstr>
      <vt:lpstr>ÇAĞRIŞIM KURAMI  </vt:lpstr>
      <vt:lpstr>GESTALT KURAMI  </vt:lpstr>
      <vt:lpstr>GESTALT KURAMI  </vt:lpstr>
      <vt:lpstr>BİLİŞSEL-GELİŞİMSEL KURAM  </vt:lpstr>
      <vt:lpstr>BİLİŞSEL-GELİŞİMSEL KURAM  </vt:lpstr>
      <vt:lpstr>FAKTÖRİYALİST KURAM </vt:lpstr>
      <vt:lpstr>FAKTÖRİYALİST KURAM </vt:lpstr>
      <vt:lpstr>KARMAŞIK KURAMLAR   </vt:lpstr>
      <vt:lpstr>KARMAŞIK KURAMLAR  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Emin Demir</cp:lastModifiedBy>
  <cp:revision>51</cp:revision>
  <dcterms:created xsi:type="dcterms:W3CDTF">2009-04-17T20:58:37Z</dcterms:created>
  <dcterms:modified xsi:type="dcterms:W3CDTF">2020-05-04T20:22:00Z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