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DBE1-B203-4897-884E-88E48DFBDE26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95AC-C4F5-4505-9ABA-178C24114B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824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DBE1-B203-4897-884E-88E48DFBDE26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95AC-C4F5-4505-9ABA-178C24114B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0142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DBE1-B203-4897-884E-88E48DFBDE26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95AC-C4F5-4505-9ABA-178C24114B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5551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DBE1-B203-4897-884E-88E48DFBDE26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95AC-C4F5-4505-9ABA-178C24114B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6160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DBE1-B203-4897-884E-88E48DFBDE26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95AC-C4F5-4505-9ABA-178C24114B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7015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DBE1-B203-4897-884E-88E48DFBDE26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95AC-C4F5-4505-9ABA-178C24114B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5786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DBE1-B203-4897-884E-88E48DFBDE26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95AC-C4F5-4505-9ABA-178C24114B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5693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DBE1-B203-4897-884E-88E48DFBDE26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95AC-C4F5-4505-9ABA-178C24114B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373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DBE1-B203-4897-884E-88E48DFBDE26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95AC-C4F5-4505-9ABA-178C24114B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067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DBE1-B203-4897-884E-88E48DFBDE26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95AC-C4F5-4505-9ABA-178C24114B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3000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DBE1-B203-4897-884E-88E48DFBDE26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95AC-C4F5-4505-9ABA-178C24114B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4861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8DBE1-B203-4897-884E-88E48DFBDE26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B95AC-C4F5-4505-9ABA-178C24114B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7296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Reprodüktif Endokronoloji</a:t>
            </a:r>
            <a:endParaRPr lang="tr-TR" altLang="tr-TR" smtClean="0"/>
          </a:p>
        </p:txBody>
      </p:sp>
      <p:sp>
        <p:nvSpPr>
          <p:cNvPr id="40963" name="2 İçerik Yer Tutucusu"/>
          <p:cNvSpPr>
            <a:spLocks noGrp="1"/>
          </p:cNvSpPr>
          <p:nvPr>
            <p:ph idx="1"/>
          </p:nvPr>
        </p:nvSpPr>
        <p:spPr>
          <a:xfrm>
            <a:off x="2135189" y="1600201"/>
            <a:ext cx="5926137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smtClean="0"/>
              <a:t>    Melatonin</a:t>
            </a:r>
          </a:p>
          <a:p>
            <a:pPr algn="just"/>
            <a:r>
              <a:rPr lang="tr-TR" altLang="tr-TR" sz="2000"/>
              <a:t>Melatonin, hipotalamusun arka tarafında yer alan </a:t>
            </a:r>
            <a:r>
              <a:rPr lang="tr-TR" altLang="tr-TR" sz="2000" b="1"/>
              <a:t>pineal (epifiz) bez </a:t>
            </a:r>
            <a:r>
              <a:rPr lang="tr-TR" altLang="tr-TR" sz="2000"/>
              <a:t>tarafından salgılanan bir hormondur</a:t>
            </a:r>
          </a:p>
          <a:p>
            <a:pPr algn="just"/>
            <a:r>
              <a:rPr lang="tr-TR" altLang="tr-TR" sz="2000"/>
              <a:t>Etkisini mevsime bağlı poliöstrik hayvanlarda (koyun, keçi, kısrak) çiftleşme mevsiminin başlaması ve sona erdirilmesinde gösterir</a:t>
            </a:r>
          </a:p>
          <a:p>
            <a:pPr algn="just"/>
            <a:r>
              <a:rPr lang="tr-TR" altLang="tr-TR" sz="2000"/>
              <a:t>Gözlerde algılanan ışıkla ilgili uyarılar, retinada sinirsel uyarılara dönüştürülür ve bu sinirsel uyarılar </a:t>
            </a:r>
            <a:r>
              <a:rPr lang="tr-TR" altLang="tr-TR" sz="2000" b="1"/>
              <a:t>retino-hipotalamik hat</a:t>
            </a:r>
            <a:r>
              <a:rPr lang="tr-TR" altLang="tr-TR" sz="2000"/>
              <a:t> vasıtasıyla hipotalamusun ön kısmında bulunan, pineal bezin salgı faaliyetinin günlük ritmini belirleyen </a:t>
            </a:r>
            <a:r>
              <a:rPr lang="tr-TR" altLang="tr-TR" sz="2000" b="1"/>
              <a:t>suprachiasmatik nükleusa</a:t>
            </a:r>
            <a:r>
              <a:rPr lang="tr-TR" altLang="tr-TR" sz="2000"/>
              <a:t> direkt bir şekilde nakledilir</a:t>
            </a:r>
          </a:p>
          <a:p>
            <a:pPr algn="just"/>
            <a:endParaRPr lang="tr-TR" altLang="tr-TR" sz="2000"/>
          </a:p>
        </p:txBody>
      </p:sp>
    </p:spTree>
    <p:extLst>
      <p:ext uri="{BB962C8B-B14F-4D97-AF65-F5344CB8AC3E}">
        <p14:creationId xmlns:p14="http://schemas.microsoft.com/office/powerpoint/2010/main" val="2367982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Başlık"/>
          <p:cNvSpPr>
            <a:spLocks noGrp="1"/>
          </p:cNvSpPr>
          <p:nvPr>
            <p:ph type="title"/>
          </p:nvPr>
        </p:nvSpPr>
        <p:spPr>
          <a:xfrm>
            <a:off x="2855913" y="549275"/>
            <a:ext cx="7086600" cy="731838"/>
          </a:xfrm>
        </p:spPr>
        <p:txBody>
          <a:bodyPr/>
          <a:lstStyle/>
          <a:p>
            <a:r>
              <a:rPr lang="tr-TR" altLang="tr-TR" b="1" smtClean="0"/>
              <a:t>Reprodüktif Endokronoloji</a:t>
            </a:r>
          </a:p>
        </p:txBody>
      </p:sp>
      <p:sp>
        <p:nvSpPr>
          <p:cNvPr id="41987" name="2 İçerik Yer Tutucusu"/>
          <p:cNvSpPr>
            <a:spLocks noGrp="1"/>
          </p:cNvSpPr>
          <p:nvPr>
            <p:ph idx="1"/>
          </p:nvPr>
        </p:nvSpPr>
        <p:spPr>
          <a:xfrm>
            <a:off x="1774825" y="1412876"/>
            <a:ext cx="6624638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  Melatonin</a:t>
            </a:r>
          </a:p>
          <a:p>
            <a:pPr algn="just"/>
            <a:r>
              <a:rPr lang="tr-TR" altLang="tr-TR" sz="2400"/>
              <a:t>Suprachiasmatik nüklustan çıkan sinyaller </a:t>
            </a:r>
            <a:r>
              <a:rPr lang="tr-TR" altLang="tr-TR" sz="2400" b="1"/>
              <a:t>preganglionik</a:t>
            </a:r>
            <a:r>
              <a:rPr lang="tr-TR" altLang="tr-TR" sz="2400"/>
              <a:t> ve </a:t>
            </a:r>
            <a:r>
              <a:rPr lang="tr-TR" altLang="tr-TR" sz="2400" b="1"/>
              <a:t>postganglionik</a:t>
            </a:r>
            <a:r>
              <a:rPr lang="tr-TR" altLang="tr-TR" sz="2400"/>
              <a:t> </a:t>
            </a:r>
            <a:r>
              <a:rPr lang="tr-TR" altLang="tr-TR" sz="2400" b="1"/>
              <a:t>lifler</a:t>
            </a:r>
            <a:r>
              <a:rPr lang="tr-TR" altLang="tr-TR" sz="2400"/>
              <a:t> aracılığı ile pineal bezin temel hücreleri olan </a:t>
            </a:r>
            <a:r>
              <a:rPr lang="tr-TR" altLang="tr-TR" sz="2400" b="1"/>
              <a:t>pineolositlere</a:t>
            </a:r>
            <a:r>
              <a:rPr lang="tr-TR" altLang="tr-TR" sz="2400"/>
              <a:t> aktarılır</a:t>
            </a:r>
          </a:p>
          <a:p>
            <a:pPr algn="just"/>
            <a:r>
              <a:rPr lang="tr-TR" altLang="tr-TR" sz="2400" b="1"/>
              <a:t>Pineal bez </a:t>
            </a:r>
            <a:r>
              <a:rPr lang="tr-TR" altLang="tr-TR" sz="2400"/>
              <a:t>gün ışığı süresine bağlı olarak gözlerden gelen sinirsel bilgi doğrultusunda </a:t>
            </a:r>
            <a:r>
              <a:rPr lang="tr-TR" altLang="tr-TR" sz="2400" b="1"/>
              <a:t>melatonin</a:t>
            </a:r>
            <a:r>
              <a:rPr lang="tr-TR" altLang="tr-TR" sz="2400"/>
              <a:t> salgılanma düzeyini değiştirir</a:t>
            </a:r>
          </a:p>
          <a:p>
            <a:pPr algn="just"/>
            <a:r>
              <a:rPr lang="tr-TR" altLang="tr-TR" sz="2400"/>
              <a:t>Karanlığın etkisi pineal beze gelen sempatik faaliyeti arttırır dolayısıyla melatoninin salgılanma oranı yükselir</a:t>
            </a:r>
          </a:p>
        </p:txBody>
      </p:sp>
    </p:spTree>
    <p:extLst>
      <p:ext uri="{BB962C8B-B14F-4D97-AF65-F5344CB8AC3E}">
        <p14:creationId xmlns:p14="http://schemas.microsoft.com/office/powerpoint/2010/main" val="387644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Dişi Hayvanlarda Seksüel Siklus</a:t>
            </a:r>
            <a:endParaRPr lang="tr-TR" altLang="tr-TR" smtClean="0"/>
          </a:p>
        </p:txBody>
      </p:sp>
      <p:sp>
        <p:nvSpPr>
          <p:cNvPr id="47107" name="2 İçerik Yer Tutucusu"/>
          <p:cNvSpPr>
            <a:spLocks noGrp="1"/>
          </p:cNvSpPr>
          <p:nvPr>
            <p:ph idx="1"/>
          </p:nvPr>
        </p:nvSpPr>
        <p:spPr>
          <a:xfrm>
            <a:off x="2208214" y="1600201"/>
            <a:ext cx="6264275" cy="4525963"/>
          </a:xfrm>
        </p:spPr>
        <p:txBody>
          <a:bodyPr/>
          <a:lstStyle/>
          <a:p>
            <a:pPr algn="just"/>
            <a:r>
              <a:rPr lang="tr-TR" altLang="tr-TR" b="1" smtClean="0"/>
              <a:t>Östrus (kızgınlık) </a:t>
            </a:r>
            <a:r>
              <a:rPr lang="tr-TR" altLang="tr-TR" smtClean="0"/>
              <a:t>ergin dişi hayvanların başlıca karakteristik olgularında birisi olup dişi hayvanların belli fizyolojik ve psikolojik belirtiler göstererek </a:t>
            </a:r>
            <a:r>
              <a:rPr lang="tr-TR" altLang="tr-TR" b="1" smtClean="0"/>
              <a:t>erkeği kabul etme </a:t>
            </a:r>
            <a:r>
              <a:rPr lang="tr-TR" altLang="tr-TR" smtClean="0"/>
              <a:t>durumudur</a:t>
            </a:r>
          </a:p>
          <a:p>
            <a:pPr algn="just"/>
            <a:r>
              <a:rPr lang="tr-TR" altLang="tr-TR" b="1" smtClean="0"/>
              <a:t>Seksüel siklus </a:t>
            </a:r>
            <a:r>
              <a:rPr lang="tr-TR" altLang="tr-TR" smtClean="0"/>
              <a:t>ise bir kızgınlığın başlangıcından, onu izleyen ikinci kızgınlığın başlangıcına kadar geçen süredir</a:t>
            </a:r>
          </a:p>
        </p:txBody>
      </p:sp>
    </p:spTree>
    <p:extLst>
      <p:ext uri="{BB962C8B-B14F-4D97-AF65-F5344CB8AC3E}">
        <p14:creationId xmlns:p14="http://schemas.microsoft.com/office/powerpoint/2010/main" val="4064446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Dişi Hayvanlarda Seksüel Siklus</a:t>
            </a:r>
            <a:endParaRPr lang="tr-TR" altLang="tr-TR" smtClean="0"/>
          </a:p>
        </p:txBody>
      </p:sp>
      <p:sp>
        <p:nvSpPr>
          <p:cNvPr id="48131" name="2 İçerik Yer Tutucusu"/>
          <p:cNvSpPr>
            <a:spLocks noGrp="1"/>
          </p:cNvSpPr>
          <p:nvPr>
            <p:ph idx="1"/>
          </p:nvPr>
        </p:nvSpPr>
        <p:spPr>
          <a:xfrm>
            <a:off x="2135188" y="1600201"/>
            <a:ext cx="7848600" cy="4525963"/>
          </a:xfrm>
        </p:spPr>
        <p:txBody>
          <a:bodyPr/>
          <a:lstStyle/>
          <a:p>
            <a:pPr algn="just"/>
            <a:r>
              <a:rPr lang="tr-TR" altLang="tr-TR" b="1" smtClean="0"/>
              <a:t>Seksüel siklus</a:t>
            </a:r>
            <a:r>
              <a:rPr lang="tr-TR" altLang="tr-TR" smtClean="0"/>
              <a:t> türlere göre değişiklik       göstermekle birlikte; </a:t>
            </a:r>
            <a:r>
              <a:rPr lang="tr-TR" altLang="tr-TR" b="1" smtClean="0"/>
              <a:t>proöstrus, östrus, metaöstrus, diöstrus</a:t>
            </a:r>
            <a:r>
              <a:rPr lang="tr-TR" altLang="tr-TR" smtClean="0"/>
              <a:t> ve </a:t>
            </a:r>
            <a:r>
              <a:rPr lang="tr-TR" altLang="tr-TR" b="1" smtClean="0"/>
              <a:t>anöstrus</a:t>
            </a:r>
            <a:r>
              <a:rPr lang="tr-TR" altLang="tr-TR" smtClean="0"/>
              <a:t> olmak üzere 5 safhadan oluşur</a:t>
            </a:r>
          </a:p>
          <a:p>
            <a:pPr algn="just"/>
            <a:r>
              <a:rPr lang="tr-TR" altLang="tr-TR" smtClean="0"/>
              <a:t>Proöstrus ve östrus </a:t>
            </a:r>
            <a:r>
              <a:rPr lang="tr-TR" altLang="tr-TR" b="1" smtClean="0"/>
              <a:t>follliküler faz</a:t>
            </a:r>
            <a:r>
              <a:rPr lang="tr-TR" altLang="tr-TR" smtClean="0"/>
              <a:t>,</a:t>
            </a:r>
          </a:p>
          <a:p>
            <a:pPr algn="just">
              <a:buFontTx/>
              <a:buNone/>
            </a:pPr>
            <a:r>
              <a:rPr lang="tr-TR" altLang="tr-TR" smtClean="0"/>
              <a:t>    metaöstrus ve diöstrus </a:t>
            </a:r>
            <a:r>
              <a:rPr lang="tr-TR" altLang="tr-TR" b="1" smtClean="0"/>
              <a:t>luteal faz</a:t>
            </a:r>
          </a:p>
          <a:p>
            <a:pPr algn="just">
              <a:buFontTx/>
              <a:buNone/>
            </a:pPr>
            <a:r>
              <a:rPr lang="tr-TR" altLang="tr-TR" smtClean="0"/>
              <a:t>    olarak bilinir</a:t>
            </a:r>
          </a:p>
          <a:p>
            <a:pPr algn="just">
              <a:buFontTx/>
              <a:buNone/>
            </a:pPr>
            <a:r>
              <a:rPr lang="tr-TR" altLang="tr-TR" smtClean="0"/>
              <a:t>   </a:t>
            </a:r>
          </a:p>
          <a:p>
            <a:pPr algn="just"/>
            <a:endParaRPr lang="tr-TR" altLang="tr-TR" smtClean="0"/>
          </a:p>
          <a:p>
            <a:pPr algn="just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654621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Dişi Hayvanlarda Seksüel Siklus</a:t>
            </a:r>
            <a:endParaRPr lang="tr-TR" altLang="tr-TR" smtClean="0"/>
          </a:p>
        </p:txBody>
      </p:sp>
      <p:sp>
        <p:nvSpPr>
          <p:cNvPr id="49155" name="2 İçerik Yer Tutucusu"/>
          <p:cNvSpPr>
            <a:spLocks noGrp="1"/>
          </p:cNvSpPr>
          <p:nvPr>
            <p:ph idx="1"/>
          </p:nvPr>
        </p:nvSpPr>
        <p:spPr>
          <a:xfrm>
            <a:off x="2135188" y="1600201"/>
            <a:ext cx="741680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    Hayvanlar siklik aktivitelerine göre;</a:t>
            </a:r>
          </a:p>
          <a:p>
            <a:pPr algn="just"/>
            <a:r>
              <a:rPr lang="tr-TR" altLang="tr-TR" b="1" smtClean="0"/>
              <a:t>Monoöstrik hayvanlar </a:t>
            </a:r>
          </a:p>
          <a:p>
            <a:pPr algn="just">
              <a:buFontTx/>
              <a:buNone/>
            </a:pPr>
            <a:r>
              <a:rPr lang="tr-TR" altLang="tr-TR" smtClean="0"/>
              <a:t>    - Köpek ve etçil yabani hayvanlar</a:t>
            </a:r>
          </a:p>
          <a:p>
            <a:pPr algn="just"/>
            <a:r>
              <a:rPr lang="tr-TR" altLang="tr-TR" b="1" smtClean="0"/>
              <a:t>Poliöstrik hayvanlar</a:t>
            </a:r>
          </a:p>
          <a:p>
            <a:pPr algn="just">
              <a:buFontTx/>
              <a:buNone/>
            </a:pPr>
            <a:r>
              <a:rPr lang="tr-TR" altLang="tr-TR" smtClean="0"/>
              <a:t>    - İnek ve domuz</a:t>
            </a:r>
          </a:p>
          <a:p>
            <a:pPr algn="just"/>
            <a:r>
              <a:rPr lang="tr-TR" altLang="tr-TR" b="1" smtClean="0"/>
              <a:t>Mevsime bağlı poliöstrik hay.lar</a:t>
            </a:r>
          </a:p>
          <a:p>
            <a:pPr algn="just">
              <a:buFontTx/>
              <a:buNone/>
            </a:pPr>
            <a:r>
              <a:rPr lang="tr-TR" altLang="tr-TR" smtClean="0"/>
              <a:t>    - Kısrak, koyun, keçi ve kedi</a:t>
            </a:r>
          </a:p>
          <a:p>
            <a:pPr algn="just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61295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248</Words>
  <Application>Microsoft Office PowerPoint</Application>
  <PresentationFormat>Geniş ekran</PresentationFormat>
  <Paragraphs>27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Reprodüktif Endokronoloji</vt:lpstr>
      <vt:lpstr>Reprodüktif Endokronoloji</vt:lpstr>
      <vt:lpstr>Dişi Hayvanlarda Seksüel Siklus</vt:lpstr>
      <vt:lpstr>Dişi Hayvanlarda Seksüel Siklus</vt:lpstr>
      <vt:lpstr>Dişi Hayvanlarda Seksüel Siklus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Reprodüktif Endokronoloji</dc:title>
  <dc:creator>Tuna</dc:creator>
  <cp:lastModifiedBy>Tuna</cp:lastModifiedBy>
  <cp:revision>1</cp:revision>
  <dcterms:created xsi:type="dcterms:W3CDTF">2021-05-18T12:32:44Z</dcterms:created>
  <dcterms:modified xsi:type="dcterms:W3CDTF">2021-05-18T12:32:48Z</dcterms:modified>
</cp:coreProperties>
</file>