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5" r:id="rId8"/>
    <p:sldId id="262" r:id="rId9"/>
    <p:sldId id="263" r:id="rId10"/>
    <p:sldId id="264" r:id="rId11"/>
    <p:sldId id="266" r:id="rId12"/>
    <p:sldId id="274"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3" r:id="rId26"/>
    <p:sldId id="284" r:id="rId27"/>
    <p:sldId id="280" r:id="rId28"/>
    <p:sldId id="282" r:id="rId29"/>
    <p:sldId id="281" r:id="rId30"/>
  </p:sldIdLst>
  <p:sldSz cx="12192000" cy="6858000"/>
  <p:notesSz cx="6858000" cy="9144000"/>
  <p:embeddedFontLst>
    <p:embeddedFont>
      <p:font typeface="Nunito" panose="020B0604020202020204" charset="-94"/>
      <p:regular r:id="rId32"/>
      <p:bold r:id="rId33"/>
      <p:italic r:id="rId34"/>
      <p:boldItalic r:id="rId35"/>
    </p:embeddedFont>
    <p:embeddedFont>
      <p:font typeface="Lustria" panose="020B0604020202020204" charset="0"/>
      <p:regular r:id="rId36"/>
    </p:embeddedFont>
    <p:embeddedFont>
      <p:font typeface="Bookman Old Style" panose="02050604050505020204" pitchFamily="18" charset="0"/>
      <p:regular r:id="rId37"/>
      <p:bold r:id="rId38"/>
      <p:italic r:id="rId39"/>
      <p:boldItalic r:id="rId40"/>
    </p:embeddedFont>
    <p:embeddedFont>
      <p:font typeface="Cambria Math" panose="02040503050406030204" pitchFamily="18" charset="0"/>
      <p:regular r:id="rId41"/>
    </p:embeddedFont>
    <p:embeddedFont>
      <p:font typeface="Rockwell" panose="02060603020205020403"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0HdivpdJ/fQdC3YfMe3TKiKBN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AC8683-10CC-4C61-AEED-C8F752C5DDEA}">
  <a:tblStyle styleId="{7EAC8683-10CC-4C61-AEED-C8F752C5DD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60"/>
  </p:normalViewPr>
  <p:slideViewPr>
    <p:cSldViewPr snapToGrid="0" showGuides="1">
      <p:cViewPr varScale="1">
        <p:scale>
          <a:sx n="79" d="100"/>
          <a:sy n="79" d="100"/>
        </p:scale>
        <p:origin x="89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5" name="Google Shape;1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991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584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smtClean="0"/>
              <a:t>*****************Pek kullanışlı bir yöntem değil.**************</a:t>
            </a:r>
            <a:endParaRPr dirty="0"/>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7061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5434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256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992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0402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6388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smtClean="0"/>
              <a:t>Python’da Çözemedim.</a:t>
            </a:r>
            <a:endParaRPr dirty="0"/>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80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7893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202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091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09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7208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20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840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4053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9552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319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95269" y="1122363"/>
            <a:ext cx="9001462"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Bookman Old Styl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95269" y="3602038"/>
            <a:ext cx="9001462" cy="1655762"/>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Clr>
                <a:schemeClr val="lt1"/>
              </a:buClr>
              <a:buSzPts val="2400"/>
              <a:buNone/>
              <a:defRPr sz="24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120000"/>
              </a:lnSpc>
              <a:spcBef>
                <a:spcPts val="500"/>
              </a:spcBef>
              <a:spcAft>
                <a:spcPts val="0"/>
              </a:spcAft>
              <a:buClr>
                <a:schemeClr val="lt1"/>
              </a:buClr>
              <a:buSzPts val="1600"/>
              <a:buNone/>
              <a:defRPr sz="1600"/>
            </a:lvl6pPr>
            <a:lvl7pPr lvl="6" algn="ctr">
              <a:lnSpc>
                <a:spcPct val="120000"/>
              </a:lnSpc>
              <a:spcBef>
                <a:spcPts val="500"/>
              </a:spcBef>
              <a:spcAft>
                <a:spcPts val="0"/>
              </a:spcAft>
              <a:buClr>
                <a:schemeClr val="lt1"/>
              </a:buClr>
              <a:buSzPts val="1600"/>
              <a:buNone/>
              <a:defRPr sz="1600"/>
            </a:lvl7pPr>
            <a:lvl8pPr lvl="7" algn="ctr">
              <a:lnSpc>
                <a:spcPct val="120000"/>
              </a:lnSpc>
              <a:spcBef>
                <a:spcPts val="500"/>
              </a:spcBef>
              <a:spcAft>
                <a:spcPts val="0"/>
              </a:spcAft>
              <a:buClr>
                <a:schemeClr val="lt1"/>
              </a:buClr>
              <a:buSzPts val="1600"/>
              <a:buNone/>
              <a:defRPr sz="1600"/>
            </a:lvl8pPr>
            <a:lvl9pPr lvl="8" algn="ctr">
              <a:lnSpc>
                <a:spcPct val="120000"/>
              </a:lnSpc>
              <a:spcBef>
                <a:spcPts val="500"/>
              </a:spcBef>
              <a:spcAft>
                <a:spcPts val="0"/>
              </a:spcAft>
              <a:buClr>
                <a:schemeClr val="lt1"/>
              </a:buClr>
              <a:buSzPts val="1600"/>
              <a:buNone/>
              <a:defRPr sz="1600"/>
            </a:lvl9pPr>
          </a:lstStyle>
          <a:p>
            <a:endParaRPr/>
          </a:p>
        </p:txBody>
      </p:sp>
      <p:sp>
        <p:nvSpPr>
          <p:cNvPr id="14" name="Google Shape;14;p1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913806" y="4289372"/>
            <a:ext cx="10367564" cy="81935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800"/>
              <a:buFont typeface="Bookman Old Style"/>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a:spLocks noGrp="1"/>
          </p:cNvSpPr>
          <p:nvPr>
            <p:ph type="pic" idx="2"/>
          </p:nvPr>
        </p:nvSpPr>
        <p:spPr>
          <a:xfrm>
            <a:off x="913806" y="621321"/>
            <a:ext cx="10367564" cy="3379735"/>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9pPr>
          </a:lstStyle>
          <a:p>
            <a:endParaRPr/>
          </a:p>
        </p:txBody>
      </p:sp>
      <p:sp>
        <p:nvSpPr>
          <p:cNvPr id="71" name="Google Shape;71;p21"/>
          <p:cNvSpPr txBox="1">
            <a:spLocks noGrp="1"/>
          </p:cNvSpPr>
          <p:nvPr>
            <p:ph type="body" idx="1"/>
          </p:nvPr>
        </p:nvSpPr>
        <p:spPr>
          <a:xfrm>
            <a:off x="913795" y="5108728"/>
            <a:ext cx="10365998"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800"/>
              <a:buNone/>
              <a:defRPr sz="18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72" name="Google Shape;72;p2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a:off x="913795" y="609600"/>
            <a:ext cx="10353762" cy="342485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2"/>
          <p:cNvSpPr txBox="1">
            <a:spLocks noGrp="1"/>
          </p:cNvSpPr>
          <p:nvPr>
            <p:ph type="body" idx="1"/>
          </p:nvPr>
        </p:nvSpPr>
        <p:spPr>
          <a:xfrm>
            <a:off x="913795" y="4204820"/>
            <a:ext cx="10353761" cy="159218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78" name="Google Shape;78;p2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1"/>
        <p:cNvGrpSpPr/>
        <p:nvPr/>
      </p:nvGrpSpPr>
      <p:grpSpPr>
        <a:xfrm>
          <a:off x="0" y="0"/>
          <a:ext cx="0" cy="0"/>
          <a:chOff x="0" y="0"/>
          <a:chExt cx="0" cy="0"/>
        </a:xfrm>
      </p:grpSpPr>
      <p:sp>
        <p:nvSpPr>
          <p:cNvPr id="82" name="Google Shape;82;p23"/>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3"/>
          <p:cNvSpPr txBox="1">
            <a:spLocks noGrp="1"/>
          </p:cNvSpPr>
          <p:nvPr>
            <p:ph type="body" idx="1"/>
          </p:nvPr>
        </p:nvSpPr>
        <p:spPr>
          <a:xfrm>
            <a:off x="1720644" y="3610032"/>
            <a:ext cx="8752299" cy="426812"/>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4" name="Google Shape;84;p23"/>
          <p:cNvSpPr txBox="1">
            <a:spLocks noGrp="1"/>
          </p:cNvSpPr>
          <p:nvPr>
            <p:ph type="body" idx="2"/>
          </p:nvPr>
        </p:nvSpPr>
        <p:spPr>
          <a:xfrm>
            <a:off x="913794" y="4204821"/>
            <a:ext cx="1035376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5" name="Google Shape;85;p2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88" name="Google Shape;88;p23"/>
          <p:cNvSpPr txBox="1"/>
          <p:nvPr/>
        </p:nvSpPr>
        <p:spPr>
          <a:xfrm>
            <a:off x="836612" y="73524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Rockwell"/>
              <a:buNone/>
            </a:pPr>
            <a:r>
              <a:rPr lang="tr-TR" sz="8000" b="0" i="0" u="none" strike="noStrike" cap="none">
                <a:solidFill>
                  <a:schemeClr val="lt1"/>
                </a:solidFill>
                <a:latin typeface="Rockwell"/>
                <a:ea typeface="Rockwell"/>
                <a:cs typeface="Rockwell"/>
                <a:sym typeface="Rockwell"/>
              </a:rPr>
              <a:t>“</a:t>
            </a:r>
            <a:endParaRPr/>
          </a:p>
        </p:txBody>
      </p:sp>
      <p:sp>
        <p:nvSpPr>
          <p:cNvPr id="89" name="Google Shape;89;p23"/>
          <p:cNvSpPr txBox="1"/>
          <p:nvPr/>
        </p:nvSpPr>
        <p:spPr>
          <a:xfrm>
            <a:off x="10657956" y="2972093"/>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Rockwell"/>
              <a:buNone/>
            </a:pPr>
            <a:r>
              <a:rPr lang="tr-TR" sz="8000" b="0" i="0" u="none" strike="noStrike" cap="none">
                <a:solidFill>
                  <a:schemeClr val="lt1"/>
                </a:solidFill>
                <a:latin typeface="Rockwell"/>
                <a:ea typeface="Rockwell"/>
                <a:cs typeface="Rockwell"/>
                <a:sym typeface="Rockwel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a:xfrm>
            <a:off x="913806" y="2126942"/>
            <a:ext cx="10355327"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4"/>
          <p:cNvSpPr txBox="1">
            <a:spLocks noGrp="1"/>
          </p:cNvSpPr>
          <p:nvPr>
            <p:ph type="body" idx="1"/>
          </p:nvPr>
        </p:nvSpPr>
        <p:spPr>
          <a:xfrm>
            <a:off x="913794" y="4650556"/>
            <a:ext cx="10353763"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93" name="Google Shape;93;p2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913794" y="609600"/>
            <a:ext cx="1035376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5"/>
          <p:cNvSpPr txBox="1">
            <a:spLocks noGrp="1"/>
          </p:cNvSpPr>
          <p:nvPr>
            <p:ph type="body" idx="1"/>
          </p:nvPr>
        </p:nvSpPr>
        <p:spPr>
          <a:xfrm>
            <a:off x="913794" y="2088319"/>
            <a:ext cx="3298956" cy="823305"/>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99" name="Google Shape;99;p25"/>
          <p:cNvSpPr txBox="1">
            <a:spLocks noGrp="1"/>
          </p:cNvSpPr>
          <p:nvPr>
            <p:ph type="body" idx="2"/>
          </p:nvPr>
        </p:nvSpPr>
        <p:spPr>
          <a:xfrm>
            <a:off x="913794" y="2911624"/>
            <a:ext cx="3298956"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0" name="Google Shape;100;p25"/>
          <p:cNvSpPr txBox="1">
            <a:spLocks noGrp="1"/>
          </p:cNvSpPr>
          <p:nvPr>
            <p:ph type="body" idx="3"/>
          </p:nvPr>
        </p:nvSpPr>
        <p:spPr>
          <a:xfrm>
            <a:off x="4444878" y="2088320"/>
            <a:ext cx="3298558"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01" name="Google Shape;101;p25"/>
          <p:cNvSpPr txBox="1">
            <a:spLocks noGrp="1"/>
          </p:cNvSpPr>
          <p:nvPr>
            <p:ph type="body" idx="4"/>
          </p:nvPr>
        </p:nvSpPr>
        <p:spPr>
          <a:xfrm>
            <a:off x="4444878" y="2911624"/>
            <a:ext cx="3299821"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2" name="Google Shape;102;p25"/>
          <p:cNvSpPr txBox="1">
            <a:spLocks noGrp="1"/>
          </p:cNvSpPr>
          <p:nvPr>
            <p:ph type="body" idx="5"/>
          </p:nvPr>
        </p:nvSpPr>
        <p:spPr>
          <a:xfrm>
            <a:off x="7973298" y="2088320"/>
            <a:ext cx="3291211"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03" name="Google Shape;103;p25"/>
          <p:cNvSpPr txBox="1">
            <a:spLocks noGrp="1"/>
          </p:cNvSpPr>
          <p:nvPr>
            <p:ph type="body" idx="6"/>
          </p:nvPr>
        </p:nvSpPr>
        <p:spPr>
          <a:xfrm>
            <a:off x="7976346" y="2911624"/>
            <a:ext cx="3291211"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4" name="Google Shape;104;p2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913795" y="609600"/>
            <a:ext cx="1035376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6"/>
          <p:cNvSpPr txBox="1">
            <a:spLocks noGrp="1"/>
          </p:cNvSpPr>
          <p:nvPr>
            <p:ph type="body" idx="1"/>
          </p:nvPr>
        </p:nvSpPr>
        <p:spPr>
          <a:xfrm>
            <a:off x="913795" y="4195899"/>
            <a:ext cx="3298955"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0" name="Google Shape;110;p26"/>
          <p:cNvSpPr>
            <a:spLocks noGrp="1"/>
          </p:cNvSpPr>
          <p:nvPr>
            <p:ph type="pic" idx="2"/>
          </p:nvPr>
        </p:nvSpPr>
        <p:spPr>
          <a:xfrm>
            <a:off x="1092020" y="2298987"/>
            <a:ext cx="2940050"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1" name="Google Shape;111;p26"/>
          <p:cNvSpPr txBox="1">
            <a:spLocks noGrp="1"/>
          </p:cNvSpPr>
          <p:nvPr>
            <p:ph type="body" idx="3"/>
          </p:nvPr>
        </p:nvSpPr>
        <p:spPr>
          <a:xfrm>
            <a:off x="913795" y="4772161"/>
            <a:ext cx="3298955" cy="101903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2" name="Google Shape;112;p26"/>
          <p:cNvSpPr txBox="1">
            <a:spLocks noGrp="1"/>
          </p:cNvSpPr>
          <p:nvPr>
            <p:ph type="body" idx="4"/>
          </p:nvPr>
        </p:nvSpPr>
        <p:spPr>
          <a:xfrm>
            <a:off x="4442701" y="4195899"/>
            <a:ext cx="3298983"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3" name="Google Shape;113;p26"/>
          <p:cNvSpPr>
            <a:spLocks noGrp="1"/>
          </p:cNvSpPr>
          <p:nvPr>
            <p:ph type="pic" idx="5"/>
          </p:nvPr>
        </p:nvSpPr>
        <p:spPr>
          <a:xfrm>
            <a:off x="4568996" y="2298987"/>
            <a:ext cx="2930525"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4" name="Google Shape;114;p26"/>
          <p:cNvSpPr txBox="1">
            <a:spLocks noGrp="1"/>
          </p:cNvSpPr>
          <p:nvPr>
            <p:ph type="body" idx="6"/>
          </p:nvPr>
        </p:nvSpPr>
        <p:spPr>
          <a:xfrm>
            <a:off x="4441348" y="4772160"/>
            <a:ext cx="3300336" cy="101903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5" name="Google Shape;115;p26"/>
          <p:cNvSpPr txBox="1">
            <a:spLocks noGrp="1"/>
          </p:cNvSpPr>
          <p:nvPr>
            <p:ph type="body" idx="7"/>
          </p:nvPr>
        </p:nvSpPr>
        <p:spPr>
          <a:xfrm>
            <a:off x="7973423" y="4195899"/>
            <a:ext cx="3289900"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6" name="Google Shape;116;p26"/>
          <p:cNvSpPr>
            <a:spLocks noGrp="1"/>
          </p:cNvSpPr>
          <p:nvPr>
            <p:ph type="pic" idx="8"/>
          </p:nvPr>
        </p:nvSpPr>
        <p:spPr>
          <a:xfrm>
            <a:off x="8152803" y="2298987"/>
            <a:ext cx="2932113"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7" name="Google Shape;117;p26"/>
          <p:cNvSpPr txBox="1">
            <a:spLocks noGrp="1"/>
          </p:cNvSpPr>
          <p:nvPr>
            <p:ph type="body" idx="9"/>
          </p:nvPr>
        </p:nvSpPr>
        <p:spPr>
          <a:xfrm>
            <a:off x="7973298" y="4772161"/>
            <a:ext cx="3294258" cy="101903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8" name="Google Shape;118;p2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7"/>
          <p:cNvSpPr txBox="1">
            <a:spLocks noGrp="1"/>
          </p:cNvSpPr>
          <p:nvPr>
            <p:ph type="body" idx="1"/>
          </p:nvPr>
        </p:nvSpPr>
        <p:spPr>
          <a:xfrm rot="5400000">
            <a:off x="4243108" y="-1233249"/>
            <a:ext cx="3695136" cy="1035376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24" name="Google Shape;124;p2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7"/>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rot="5400000">
            <a:off x="7405428" y="1929071"/>
            <a:ext cx="5181601" cy="25426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4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8"/>
          <p:cNvSpPr txBox="1">
            <a:spLocks noGrp="1"/>
          </p:cNvSpPr>
          <p:nvPr>
            <p:ph type="body" idx="1"/>
          </p:nvPr>
        </p:nvSpPr>
        <p:spPr>
          <a:xfrm rot="5400000">
            <a:off x="2152346" y="-628953"/>
            <a:ext cx="5181601" cy="765870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30" name="Google Shape;130;p2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8"/>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20" name="Google Shape;20;p1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1229244" y="657226"/>
            <a:ext cx="9733512"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400"/>
              <a:buFont typeface="Bookman Old Style"/>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1229244" y="3602038"/>
            <a:ext cx="9733512"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2400"/>
              <a:buNone/>
              <a:defRPr sz="2400">
                <a:solidFill>
                  <a:schemeClr val="lt1"/>
                </a:solidFill>
              </a:defRPr>
            </a:lvl1pPr>
            <a:lvl2pPr marL="914400" lvl="1" indent="-228600" algn="l">
              <a:lnSpc>
                <a:spcPct val="120000"/>
              </a:lnSpc>
              <a:spcBef>
                <a:spcPts val="500"/>
              </a:spcBef>
              <a:spcAft>
                <a:spcPts val="0"/>
              </a:spcAft>
              <a:buClr>
                <a:schemeClr val="lt1"/>
              </a:buClr>
              <a:buSzPts val="2000"/>
              <a:buNone/>
              <a:defRPr sz="2000">
                <a:solidFill>
                  <a:schemeClr val="lt1"/>
                </a:solidFill>
              </a:defRPr>
            </a:lvl2pPr>
            <a:lvl3pPr marL="1371600" lvl="2" indent="-228600" algn="l">
              <a:lnSpc>
                <a:spcPct val="120000"/>
              </a:lnSpc>
              <a:spcBef>
                <a:spcPts val="500"/>
              </a:spcBef>
              <a:spcAft>
                <a:spcPts val="0"/>
              </a:spcAft>
              <a:buClr>
                <a:schemeClr val="lt1"/>
              </a:buClr>
              <a:buSzPts val="1800"/>
              <a:buNone/>
              <a:defRPr sz="1800">
                <a:solidFill>
                  <a:schemeClr val="lt1"/>
                </a:solidFill>
              </a:defRPr>
            </a:lvl3pPr>
            <a:lvl4pPr marL="1828800" lvl="3" indent="-228600" algn="l">
              <a:lnSpc>
                <a:spcPct val="120000"/>
              </a:lnSpc>
              <a:spcBef>
                <a:spcPts val="500"/>
              </a:spcBef>
              <a:spcAft>
                <a:spcPts val="0"/>
              </a:spcAft>
              <a:buClr>
                <a:schemeClr val="lt1"/>
              </a:buClr>
              <a:buSzPts val="1600"/>
              <a:buNone/>
              <a:defRPr sz="1600">
                <a:solidFill>
                  <a:schemeClr val="lt1"/>
                </a:solidFill>
              </a:defRPr>
            </a:lvl4pPr>
            <a:lvl5pPr marL="2286000" lvl="4" indent="-228600" algn="l">
              <a:lnSpc>
                <a:spcPct val="120000"/>
              </a:lnSpc>
              <a:spcBef>
                <a:spcPts val="500"/>
              </a:spcBef>
              <a:spcAft>
                <a:spcPts val="0"/>
              </a:spcAft>
              <a:buClr>
                <a:schemeClr val="lt1"/>
              </a:buClr>
              <a:buSzPts val="1600"/>
              <a:buNone/>
              <a:defRPr sz="1600">
                <a:solidFill>
                  <a:schemeClr val="lt1"/>
                </a:solidFill>
              </a:defRPr>
            </a:lvl5pPr>
            <a:lvl6pPr marL="2743200" lvl="5" indent="-228600" algn="l">
              <a:lnSpc>
                <a:spcPct val="120000"/>
              </a:lnSpc>
              <a:spcBef>
                <a:spcPts val="500"/>
              </a:spcBef>
              <a:spcAft>
                <a:spcPts val="0"/>
              </a:spcAft>
              <a:buClr>
                <a:schemeClr val="lt1"/>
              </a:buClr>
              <a:buSzPts val="1600"/>
              <a:buNone/>
              <a:defRPr sz="1600">
                <a:solidFill>
                  <a:schemeClr val="lt1"/>
                </a:solidFill>
              </a:defRPr>
            </a:lvl6pPr>
            <a:lvl7pPr marL="3200400" lvl="6" indent="-228600" algn="l">
              <a:lnSpc>
                <a:spcPct val="120000"/>
              </a:lnSpc>
              <a:spcBef>
                <a:spcPts val="500"/>
              </a:spcBef>
              <a:spcAft>
                <a:spcPts val="0"/>
              </a:spcAft>
              <a:buClr>
                <a:schemeClr val="lt1"/>
              </a:buClr>
              <a:buSzPts val="1600"/>
              <a:buNone/>
              <a:defRPr sz="1600">
                <a:solidFill>
                  <a:schemeClr val="lt1"/>
                </a:solidFill>
              </a:defRPr>
            </a:lvl7pPr>
            <a:lvl8pPr marL="3657600" lvl="7" indent="-228600" algn="l">
              <a:lnSpc>
                <a:spcPct val="120000"/>
              </a:lnSpc>
              <a:spcBef>
                <a:spcPts val="500"/>
              </a:spcBef>
              <a:spcAft>
                <a:spcPts val="0"/>
              </a:spcAft>
              <a:buClr>
                <a:schemeClr val="lt1"/>
              </a:buClr>
              <a:buSzPts val="1600"/>
              <a:buNone/>
              <a:defRPr sz="1600">
                <a:solidFill>
                  <a:schemeClr val="lt1"/>
                </a:solidFill>
              </a:defRPr>
            </a:lvl8pPr>
            <a:lvl9pPr marL="4114800" lvl="8" indent="-228600" algn="l">
              <a:lnSpc>
                <a:spcPct val="120000"/>
              </a:lnSpc>
              <a:spcBef>
                <a:spcPts val="500"/>
              </a:spcBef>
              <a:spcAft>
                <a:spcPts val="0"/>
              </a:spcAft>
              <a:buClr>
                <a:schemeClr val="lt1"/>
              </a:buClr>
              <a:buSzPts val="1600"/>
              <a:buNone/>
              <a:defRPr sz="1600">
                <a:solidFill>
                  <a:schemeClr val="lt1"/>
                </a:solidFill>
              </a:defRPr>
            </a:lvl9pPr>
          </a:lstStyle>
          <a:p>
            <a:endParaRPr/>
          </a:p>
        </p:txBody>
      </p:sp>
      <p:sp>
        <p:nvSpPr>
          <p:cNvPr id="26" name="Google Shape;26;p1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913795" y="2088319"/>
            <a:ext cx="5106004"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32" name="Google Shape;32;p15"/>
          <p:cNvSpPr txBox="1">
            <a:spLocks noGrp="1"/>
          </p:cNvSpPr>
          <p:nvPr>
            <p:ph type="body" idx="2"/>
          </p:nvPr>
        </p:nvSpPr>
        <p:spPr>
          <a:xfrm>
            <a:off x="6173403" y="2088319"/>
            <a:ext cx="5094154"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33" name="Google Shape;33;p1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913795" y="609600"/>
            <a:ext cx="10353761"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1141804" y="2088320"/>
            <a:ext cx="487919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39" name="Google Shape;39;p16"/>
          <p:cNvSpPr txBox="1">
            <a:spLocks noGrp="1"/>
          </p:cNvSpPr>
          <p:nvPr>
            <p:ph type="body" idx="2"/>
          </p:nvPr>
        </p:nvSpPr>
        <p:spPr>
          <a:xfrm>
            <a:off x="913795" y="2912232"/>
            <a:ext cx="5107208"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40" name="Google Shape;40;p16"/>
          <p:cNvSpPr txBox="1">
            <a:spLocks noGrp="1"/>
          </p:cNvSpPr>
          <p:nvPr>
            <p:ph type="body" idx="3"/>
          </p:nvPr>
        </p:nvSpPr>
        <p:spPr>
          <a:xfrm>
            <a:off x="6402003" y="2088320"/>
            <a:ext cx="4865554"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41" name="Google Shape;41;p16"/>
          <p:cNvSpPr txBox="1">
            <a:spLocks noGrp="1"/>
          </p:cNvSpPr>
          <p:nvPr>
            <p:ph type="body" idx="4"/>
          </p:nvPr>
        </p:nvSpPr>
        <p:spPr>
          <a:xfrm>
            <a:off x="6172200" y="2912232"/>
            <a:ext cx="5095357"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42" name="Google Shape;42;p1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917228" y="609600"/>
            <a:ext cx="3932237"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800"/>
              <a:buFont typeface="Bookman Old Style"/>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078064" y="609600"/>
            <a:ext cx="6189492" cy="5181600"/>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57" name="Google Shape;57;p19"/>
          <p:cNvSpPr txBox="1">
            <a:spLocks noGrp="1"/>
          </p:cNvSpPr>
          <p:nvPr>
            <p:ph type="body" idx="2"/>
          </p:nvPr>
        </p:nvSpPr>
        <p:spPr>
          <a:xfrm>
            <a:off x="917228" y="2971800"/>
            <a:ext cx="3932237" cy="28193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58" name="Google Shape;58;p19"/>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917227" y="609600"/>
            <a:ext cx="5929773"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7424804" y="758881"/>
            <a:ext cx="3255356" cy="4883038"/>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9pPr>
          </a:lstStyle>
          <a:p>
            <a:endParaRPr/>
          </a:p>
        </p:txBody>
      </p:sp>
      <p:sp>
        <p:nvSpPr>
          <p:cNvPr id="64" name="Google Shape;64;p20"/>
          <p:cNvSpPr txBox="1">
            <a:spLocks noGrp="1"/>
          </p:cNvSpPr>
          <p:nvPr>
            <p:ph type="body" idx="1"/>
          </p:nvPr>
        </p:nvSpPr>
        <p:spPr>
          <a:xfrm>
            <a:off x="913794" y="2971800"/>
            <a:ext cx="5934950" cy="28194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800"/>
              <a:buNone/>
              <a:defRPr sz="18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65" name="Google Shape;65;p20"/>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extLst>
              <a:ext uri="{BEBA8EAE-BF5A-486C-A8C5-ECC9F3942E4B}">
                <a14:imgProps xmlns:a14="http://schemas.microsoft.com/office/drawing/2010/main">
                  <a14:imgLayer r:embed="rId20">
                    <a14:imgEffect>
                      <a14:artisticBlur/>
                    </a14:imgEffect>
                  </a14:imgLayer>
                </a14:imgProps>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400"/>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1pPr>
            <a:lvl2pPr marL="914400" marR="0" lvl="1" indent="-342900" algn="l" rtl="0">
              <a:lnSpc>
                <a:spcPct val="120000"/>
              </a:lnSpc>
              <a:spcBef>
                <a:spcPts val="500"/>
              </a:spcBef>
              <a:spcAft>
                <a:spcPts val="0"/>
              </a:spcAft>
              <a:buClr>
                <a:schemeClr val="lt1"/>
              </a:buClr>
              <a:buSzPts val="1800"/>
              <a:buFont typeface="Arial"/>
              <a:buChar char="•"/>
              <a:defRPr sz="1800" b="0" i="0" u="none" strike="noStrike" cap="none">
                <a:solidFill>
                  <a:schemeClr val="lt1"/>
                </a:solidFill>
                <a:latin typeface="Rockwell"/>
                <a:ea typeface="Rockwell"/>
                <a:cs typeface="Rockwell"/>
                <a:sym typeface="Rockwell"/>
              </a:defRPr>
            </a:lvl2pPr>
            <a:lvl3pPr marL="1371600" marR="0" lvl="2"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Rockwell"/>
                <a:ea typeface="Rockwell"/>
                <a:cs typeface="Rockwell"/>
                <a:sym typeface="Rockwell"/>
              </a:defRPr>
            </a:lvl3pPr>
            <a:lvl4pPr marL="1828800" marR="0" lvl="3"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Rockwell"/>
                <a:ea typeface="Rockwell"/>
                <a:cs typeface="Rockwell"/>
                <a:sym typeface="Rockwell"/>
              </a:defRPr>
            </a:lvl4pPr>
            <a:lvl5pPr marL="2286000" marR="0" lvl="4"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5pPr>
            <a:lvl6pPr marL="2743200" marR="0" lvl="5"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6pPr>
            <a:lvl7pPr marL="3200400" marR="0" lvl="6"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7pPr>
            <a:lvl8pPr marL="3657600" marR="0" lvl="7"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8pPr>
            <a:lvl9pPr marL="4114800" marR="0" lvl="8"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8" name="Google Shape;8;p1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9" name="Google Shape;9;p1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10" name="Google Shape;10;p1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0" marR="0" lvl="1" indent="0" algn="r" rtl="0">
              <a:spcBef>
                <a:spcPts val="0"/>
              </a:spcBef>
              <a:buNone/>
              <a:defRPr sz="1000" b="0" i="0" u="none" strike="noStrike" cap="none">
                <a:solidFill>
                  <a:schemeClr val="lt1"/>
                </a:solidFill>
                <a:latin typeface="Rockwell"/>
                <a:ea typeface="Rockwell"/>
                <a:cs typeface="Rockwell"/>
                <a:sym typeface="Rockwell"/>
              </a:defRPr>
            </a:lvl2pPr>
            <a:lvl3pPr marL="0" marR="0" lvl="2" indent="0" algn="r" rtl="0">
              <a:spcBef>
                <a:spcPts val="0"/>
              </a:spcBef>
              <a:buNone/>
              <a:defRPr sz="1000" b="0" i="0" u="none" strike="noStrike" cap="none">
                <a:solidFill>
                  <a:schemeClr val="lt1"/>
                </a:solidFill>
                <a:latin typeface="Rockwell"/>
                <a:ea typeface="Rockwell"/>
                <a:cs typeface="Rockwell"/>
                <a:sym typeface="Rockwell"/>
              </a:defRPr>
            </a:lvl3pPr>
            <a:lvl4pPr marL="0" marR="0" lvl="3" indent="0" algn="r" rtl="0">
              <a:spcBef>
                <a:spcPts val="0"/>
              </a:spcBef>
              <a:buNone/>
              <a:defRPr sz="1000" b="0" i="0" u="none" strike="noStrike" cap="none">
                <a:solidFill>
                  <a:schemeClr val="lt1"/>
                </a:solidFill>
                <a:latin typeface="Rockwell"/>
                <a:ea typeface="Rockwell"/>
                <a:cs typeface="Rockwell"/>
                <a:sym typeface="Rockwell"/>
              </a:defRPr>
            </a:lvl4pPr>
            <a:lvl5pPr marL="0" marR="0" lvl="4" indent="0" algn="r" rtl="0">
              <a:spcBef>
                <a:spcPts val="0"/>
              </a:spcBef>
              <a:buNone/>
              <a:defRPr sz="1000" b="0" i="0" u="none" strike="noStrike" cap="none">
                <a:solidFill>
                  <a:schemeClr val="lt1"/>
                </a:solidFill>
                <a:latin typeface="Rockwell"/>
                <a:ea typeface="Rockwell"/>
                <a:cs typeface="Rockwell"/>
                <a:sym typeface="Rockwell"/>
              </a:defRPr>
            </a:lvl5pPr>
            <a:lvl6pPr marL="0" marR="0" lvl="5" indent="0" algn="r" rtl="0">
              <a:spcBef>
                <a:spcPts val="0"/>
              </a:spcBef>
              <a:buNone/>
              <a:defRPr sz="1000" b="0" i="0" u="none" strike="noStrike" cap="none">
                <a:solidFill>
                  <a:schemeClr val="lt1"/>
                </a:solidFill>
                <a:latin typeface="Rockwell"/>
                <a:ea typeface="Rockwell"/>
                <a:cs typeface="Rockwell"/>
                <a:sym typeface="Rockwell"/>
              </a:defRPr>
            </a:lvl6pPr>
            <a:lvl7pPr marL="0" marR="0" lvl="6" indent="0" algn="r" rtl="0">
              <a:spcBef>
                <a:spcPts val="0"/>
              </a:spcBef>
              <a:buNone/>
              <a:defRPr sz="1000" b="0" i="0" u="none" strike="noStrike" cap="none">
                <a:solidFill>
                  <a:schemeClr val="lt1"/>
                </a:solidFill>
                <a:latin typeface="Rockwell"/>
                <a:ea typeface="Rockwell"/>
                <a:cs typeface="Rockwell"/>
                <a:sym typeface="Rockwell"/>
              </a:defRPr>
            </a:lvl7pPr>
            <a:lvl8pPr marL="0" marR="0" lvl="7" indent="0" algn="r" rtl="0">
              <a:spcBef>
                <a:spcPts val="0"/>
              </a:spcBef>
              <a:buNone/>
              <a:defRPr sz="1000" b="0" i="0" u="none" strike="noStrike" cap="none">
                <a:solidFill>
                  <a:schemeClr val="lt1"/>
                </a:solidFill>
                <a:latin typeface="Rockwell"/>
                <a:ea typeface="Rockwell"/>
                <a:cs typeface="Rockwell"/>
                <a:sym typeface="Rockwell"/>
              </a:defRPr>
            </a:lvl8pPr>
            <a:lvl9pPr marL="0" marR="0" lvl="8" indent="0" algn="r" rtl="0">
              <a:spcBef>
                <a:spcPts val="0"/>
              </a:spcBef>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ctrTitle"/>
          </p:nvPr>
        </p:nvSpPr>
        <p:spPr>
          <a:xfrm>
            <a:off x="729574" y="353878"/>
            <a:ext cx="10311319" cy="234068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100"/>
              <a:buFont typeface="Cambria Math"/>
              <a:buNone/>
            </a:pPr>
            <a:r>
              <a:rPr lang="tr-TR" sz="2400" b="0" i="1" dirty="0">
                <a:solidFill>
                  <a:schemeClr val="dk1"/>
                </a:solidFill>
                <a:latin typeface="Cambria Math"/>
                <a:ea typeface="Cambria Math"/>
                <a:cs typeface="Cambria Math"/>
                <a:sym typeface="Cambria Math"/>
              </a:rPr>
              <a:t>ANKARA UNIVERSITY</a:t>
            </a:r>
            <a:br>
              <a:rPr lang="tr-TR" sz="2400" b="0" i="1" dirty="0">
                <a:solidFill>
                  <a:schemeClr val="dk1"/>
                </a:solidFill>
                <a:latin typeface="Cambria Math"/>
                <a:ea typeface="Cambria Math"/>
                <a:cs typeface="Cambria Math"/>
                <a:sym typeface="Cambria Math"/>
              </a:rPr>
            </a:br>
            <a:r>
              <a:rPr lang="tr-TR" sz="2400" b="0" i="1" dirty="0">
                <a:solidFill>
                  <a:schemeClr val="dk1"/>
                </a:solidFill>
                <a:latin typeface="Cambria Math"/>
                <a:ea typeface="Cambria Math"/>
                <a:cs typeface="Cambria Math"/>
                <a:sym typeface="Cambria Math"/>
              </a:rPr>
              <a:t>DEPARTMENT OF ENERGY ENGINEERING</a:t>
            </a:r>
            <a:br>
              <a:rPr lang="tr-TR" sz="2400" b="0" i="1" dirty="0">
                <a:solidFill>
                  <a:schemeClr val="dk1"/>
                </a:solidFill>
                <a:latin typeface="Cambria Math"/>
                <a:ea typeface="Cambria Math"/>
                <a:cs typeface="Cambria Math"/>
                <a:sym typeface="Cambria Math"/>
              </a:rPr>
            </a:br>
            <a:r>
              <a:rPr lang="tr-TR" sz="2400" b="0" i="1" dirty="0">
                <a:solidFill>
                  <a:schemeClr val="dk1"/>
                </a:solidFill>
                <a:latin typeface="Cambria Math"/>
                <a:ea typeface="Cambria Math"/>
                <a:cs typeface="Cambria Math"/>
                <a:sym typeface="Cambria Math"/>
              </a:rPr>
              <a:t>NUMERICAL METHODS</a:t>
            </a:r>
            <a:r>
              <a:rPr lang="tr-TR" i="1" dirty="0">
                <a:solidFill>
                  <a:schemeClr val="dk1"/>
                </a:solidFill>
                <a:latin typeface="Lustria"/>
                <a:ea typeface="Lustria"/>
                <a:cs typeface="Lustria"/>
                <a:sym typeface="Lustria"/>
              </a:rPr>
              <a:t/>
            </a:r>
            <a:br>
              <a:rPr lang="tr-TR" i="1" dirty="0">
                <a:solidFill>
                  <a:schemeClr val="dk1"/>
                </a:solidFill>
                <a:latin typeface="Lustria"/>
                <a:ea typeface="Lustria"/>
                <a:cs typeface="Lustria"/>
                <a:sym typeface="Lustria"/>
              </a:rPr>
            </a:br>
            <a:endParaRPr dirty="0"/>
          </a:p>
        </p:txBody>
      </p:sp>
      <p:sp>
        <p:nvSpPr>
          <p:cNvPr id="138" name="Google Shape;138;p1"/>
          <p:cNvSpPr txBox="1">
            <a:spLocks noGrp="1"/>
          </p:cNvSpPr>
          <p:nvPr>
            <p:ph type="subTitle" idx="1"/>
          </p:nvPr>
        </p:nvSpPr>
        <p:spPr>
          <a:xfrm>
            <a:off x="8151779" y="4509050"/>
            <a:ext cx="3638144" cy="201082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0000"/>
              </a:buClr>
              <a:buSzPts val="2000"/>
              <a:buNone/>
            </a:pPr>
            <a:r>
              <a:rPr lang="tr-TR" sz="2000" i="1" dirty="0">
                <a:solidFill>
                  <a:srgbClr val="000000"/>
                </a:solidFill>
                <a:latin typeface="Cambria Math"/>
                <a:ea typeface="Cambria Math"/>
                <a:cs typeface="Cambria Math"/>
                <a:sym typeface="Cambria Math"/>
              </a:rPr>
              <a:t>INSTRUCTOR</a:t>
            </a:r>
            <a:endParaRPr sz="2000" dirty="0">
              <a:latin typeface="Cambria Math"/>
              <a:ea typeface="Cambria Math"/>
              <a:cs typeface="Cambria Math"/>
              <a:sym typeface="Cambria Math"/>
            </a:endParaRPr>
          </a:p>
          <a:p>
            <a:pPr marL="0" lvl="0" indent="0" algn="l" rtl="0">
              <a:lnSpc>
                <a:spcPct val="120000"/>
              </a:lnSpc>
              <a:spcBef>
                <a:spcPts val="1000"/>
              </a:spcBef>
              <a:spcAft>
                <a:spcPts val="0"/>
              </a:spcAft>
              <a:buClr>
                <a:srgbClr val="000000"/>
              </a:buClr>
              <a:buSzPts val="2000"/>
              <a:buNone/>
            </a:pPr>
            <a:r>
              <a:rPr lang="tr-TR" sz="2000" i="1" dirty="0">
                <a:solidFill>
                  <a:srgbClr val="000000"/>
                </a:solidFill>
                <a:latin typeface="Cambria Math"/>
                <a:ea typeface="Cambria Math"/>
                <a:cs typeface="Cambria Math"/>
                <a:sym typeface="Cambria Math"/>
              </a:rPr>
              <a:t>DR. ÖZGÜR SELİMOĞLU</a:t>
            </a:r>
            <a:endParaRPr sz="2000" dirty="0">
              <a:latin typeface="Cambria Math"/>
              <a:ea typeface="Cambria Math"/>
              <a:cs typeface="Cambria Math"/>
              <a:sym typeface="Cambria Math"/>
            </a:endParaRPr>
          </a:p>
          <a:p>
            <a:pPr marL="0" lvl="0" indent="0" algn="ctr" rtl="0">
              <a:lnSpc>
                <a:spcPct val="120000"/>
              </a:lnSpc>
              <a:spcBef>
                <a:spcPts val="1000"/>
              </a:spcBef>
              <a:spcAft>
                <a:spcPts val="0"/>
              </a:spcAft>
              <a:buClr>
                <a:schemeClr val="lt1"/>
              </a:buClr>
              <a:buSzPts val="2400"/>
              <a:buNone/>
            </a:pPr>
            <a:endParaRPr dirty="0"/>
          </a:p>
        </p:txBody>
      </p:sp>
      <p:pic>
        <p:nvPicPr>
          <p:cNvPr id="139" name="Google Shape;139;p1" descr="https://lh6.googleusercontent.com/3HI9CH_uIXqR2y7hTNCdRX5J3bv7NKX8ciNBoEm1NNHXnrgICZlrLkOACs9r7bmtM3vECBJ67eKfMZ7gQnOhi8NnM21uG0FJf_fVCjSojiuTdE5z1MbwYC_Wrk8GxJSCYrytydc21wI"/>
          <p:cNvPicPr preferRelativeResize="0"/>
          <p:nvPr/>
        </p:nvPicPr>
        <p:blipFill rotWithShape="1">
          <a:blip r:embed="rId3">
            <a:alphaModFix/>
          </a:blip>
          <a:srcRect/>
          <a:stretch/>
        </p:blipFill>
        <p:spPr>
          <a:xfrm>
            <a:off x="5101933" y="2456514"/>
            <a:ext cx="1988134" cy="20525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47885" y="2004100"/>
            <a:ext cx="3219450" cy="1390650"/>
          </a:xfrm>
          <a:prstGeom prst="rect">
            <a:avLst/>
          </a:prstGeom>
        </p:spPr>
      </p:pic>
      <p:sp>
        <p:nvSpPr>
          <p:cNvPr id="3" name="TextBox 2"/>
          <p:cNvSpPr txBox="1"/>
          <p:nvPr/>
        </p:nvSpPr>
        <p:spPr>
          <a:xfrm>
            <a:off x="330742" y="1449422"/>
            <a:ext cx="11420273" cy="4247317"/>
          </a:xfrm>
          <a:prstGeom prst="rect">
            <a:avLst/>
          </a:prstGeom>
          <a:noFill/>
        </p:spPr>
        <p:txBody>
          <a:bodyPr wrap="square" rtlCol="0">
            <a:spAutoFit/>
          </a:bodyPr>
          <a:lstStyle/>
          <a:p>
            <a:pPr algn="just"/>
            <a:r>
              <a:rPr lang="en-US" sz="1600" dirty="0">
                <a:solidFill>
                  <a:schemeClr val="tx1"/>
                </a:solidFill>
                <a:latin typeface="Nunito" panose="020B0604020202020204" charset="-94"/>
              </a:rPr>
              <a:t>If the coefficients are computed by hand, it is convenient to work with the format</a:t>
            </a:r>
            <a:r>
              <a:rPr lang="tr-TR" sz="1600" dirty="0">
                <a:solidFill>
                  <a:schemeClr val="tx1"/>
                </a:solidFill>
                <a:latin typeface="Nunito" panose="020B0604020202020204" charset="-94"/>
              </a:rPr>
              <a:t> </a:t>
            </a:r>
            <a:r>
              <a:rPr lang="en-US" sz="1600" dirty="0">
                <a:solidFill>
                  <a:schemeClr val="tx1"/>
                </a:solidFill>
                <a:latin typeface="Nunito" panose="020B0604020202020204" charset="-94"/>
              </a:rPr>
              <a:t>in Table (shown for </a:t>
            </a:r>
            <a:r>
              <a:rPr lang="en-US" sz="1600" i="1" dirty="0">
                <a:solidFill>
                  <a:schemeClr val="tx1"/>
                </a:solidFill>
                <a:latin typeface="Nunito" panose="020B0604020202020204" charset="-94"/>
              </a:rPr>
              <a:t>n </a:t>
            </a:r>
            <a:r>
              <a:rPr lang="en-US" sz="1600" dirty="0">
                <a:solidFill>
                  <a:schemeClr val="tx1"/>
                </a:solidFill>
                <a:latin typeface="Nunito" panose="020B0604020202020204" charset="-94"/>
              </a:rPr>
              <a:t>= 4).</a:t>
            </a:r>
            <a:endParaRPr lang="tr-TR" sz="1600" dirty="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endParaRPr lang="tr-TR" sz="1600" dirty="0" smtClean="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endParaRPr lang="tr-TR" sz="1600" dirty="0" smtClean="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endParaRPr lang="tr-TR" sz="1600" dirty="0" smtClean="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r>
              <a:rPr lang="en-US" sz="1600" dirty="0">
                <a:solidFill>
                  <a:schemeClr val="tx1"/>
                </a:solidFill>
                <a:latin typeface="Nunito" panose="020B0604020202020204" charset="-94"/>
              </a:rPr>
              <a:t>The diagonal terms (</a:t>
            </a:r>
            <a:r>
              <a:rPr lang="en-US" sz="1600" i="1" dirty="0">
                <a:solidFill>
                  <a:schemeClr val="tx1"/>
                </a:solidFill>
                <a:latin typeface="Nunito" panose="020B0604020202020204" charset="-94"/>
              </a:rPr>
              <a:t>y</a:t>
            </a:r>
            <a:r>
              <a:rPr lang="en-US" sz="1600" baseline="-25000" dirty="0">
                <a:solidFill>
                  <a:schemeClr val="tx1"/>
                </a:solidFill>
                <a:latin typeface="Nunito" panose="020B0604020202020204" charset="-94"/>
              </a:rPr>
              <a:t>0</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y</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a:t>
            </a:r>
            <a:r>
              <a:rPr lang="en-US" sz="1600" baseline="30000" dirty="0">
                <a:solidFill>
                  <a:schemeClr val="tx1"/>
                </a:solidFill>
                <a:latin typeface="Nunito" panose="020B0604020202020204" charset="-94"/>
              </a:rPr>
              <a:t>2</a:t>
            </a:r>
            <a:r>
              <a:rPr lang="en-US" sz="1600" i="1" dirty="0">
                <a:solidFill>
                  <a:schemeClr val="tx1"/>
                </a:solidFill>
                <a:latin typeface="Nunito" panose="020B0604020202020204" charset="-94"/>
              </a:rPr>
              <a:t>y</a:t>
            </a:r>
            <a:r>
              <a:rPr lang="en-US" sz="1600" baseline="-25000" dirty="0">
                <a:solidFill>
                  <a:schemeClr val="tx1"/>
                </a:solidFill>
                <a:latin typeface="Nunito" panose="020B0604020202020204" charset="-94"/>
              </a:rPr>
              <a:t>2</a:t>
            </a:r>
            <a:r>
              <a:rPr lang="en-US" sz="1600" dirty="0">
                <a:solidFill>
                  <a:schemeClr val="tx1"/>
                </a:solidFill>
                <a:latin typeface="Nunito" panose="020B0604020202020204" charset="-94"/>
              </a:rPr>
              <a:t>, ∇</a:t>
            </a:r>
            <a:r>
              <a:rPr lang="en-US" sz="1600" baseline="30000" dirty="0">
                <a:solidFill>
                  <a:schemeClr val="tx1"/>
                </a:solidFill>
                <a:latin typeface="Nunito" panose="020B0604020202020204" charset="-94"/>
              </a:rPr>
              <a:t>3</a:t>
            </a:r>
            <a:r>
              <a:rPr lang="en-US" sz="1600" i="1" dirty="0">
                <a:solidFill>
                  <a:schemeClr val="tx1"/>
                </a:solidFill>
                <a:latin typeface="Nunito" panose="020B0604020202020204" charset="-94"/>
              </a:rPr>
              <a:t>y</a:t>
            </a:r>
            <a:r>
              <a:rPr lang="en-US" sz="1600" baseline="-25000" dirty="0">
                <a:solidFill>
                  <a:schemeClr val="tx1"/>
                </a:solidFill>
                <a:latin typeface="Nunito" panose="020B0604020202020204" charset="-94"/>
              </a:rPr>
              <a:t>3</a:t>
            </a:r>
            <a:r>
              <a:rPr lang="en-US" sz="1600" dirty="0">
                <a:solidFill>
                  <a:schemeClr val="tx1"/>
                </a:solidFill>
                <a:latin typeface="Nunito" panose="020B0604020202020204" charset="-94"/>
              </a:rPr>
              <a:t>, and ∇</a:t>
            </a:r>
            <a:r>
              <a:rPr lang="en-US" sz="1600" baseline="30000" dirty="0">
                <a:solidFill>
                  <a:schemeClr val="tx1"/>
                </a:solidFill>
                <a:latin typeface="Nunito" panose="020B0604020202020204" charset="-94"/>
              </a:rPr>
              <a:t>4</a:t>
            </a:r>
            <a:r>
              <a:rPr lang="en-US" sz="1600" i="1" dirty="0">
                <a:solidFill>
                  <a:schemeClr val="tx1"/>
                </a:solidFill>
                <a:latin typeface="Nunito" panose="020B0604020202020204" charset="-94"/>
              </a:rPr>
              <a:t>y</a:t>
            </a:r>
            <a:r>
              <a:rPr lang="en-US" sz="1600" baseline="-25000" dirty="0">
                <a:solidFill>
                  <a:schemeClr val="tx1"/>
                </a:solidFill>
                <a:latin typeface="Nunito" panose="020B0604020202020204" charset="-94"/>
              </a:rPr>
              <a:t>4</a:t>
            </a:r>
            <a:r>
              <a:rPr lang="en-US" sz="1600" dirty="0">
                <a:solidFill>
                  <a:schemeClr val="tx1"/>
                </a:solidFill>
                <a:latin typeface="Nunito" panose="020B0604020202020204" charset="-94"/>
              </a:rPr>
              <a:t>) in the table are the coefficients</a:t>
            </a:r>
            <a:r>
              <a:rPr lang="tr-TR" sz="1600" dirty="0">
                <a:solidFill>
                  <a:schemeClr val="tx1"/>
                </a:solidFill>
                <a:latin typeface="Nunito" panose="020B0604020202020204" charset="-94"/>
              </a:rPr>
              <a:t> </a:t>
            </a:r>
            <a:r>
              <a:rPr lang="en-US" sz="1600" dirty="0">
                <a:solidFill>
                  <a:schemeClr val="tx1"/>
                </a:solidFill>
                <a:latin typeface="Nunito" panose="020B0604020202020204" charset="-94"/>
              </a:rPr>
              <a:t>of the polynomial. If the data points </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are </a:t>
            </a:r>
            <a:r>
              <a:rPr lang="en-US" sz="1600" dirty="0">
                <a:solidFill>
                  <a:schemeClr val="tx1"/>
                </a:solidFill>
                <a:latin typeface="Nunito" panose="020B0604020202020204" charset="-94"/>
              </a:rPr>
              <a:t>listed in a different order, the entries</a:t>
            </a:r>
            <a:r>
              <a:rPr lang="tr-TR" sz="1600" dirty="0">
                <a:solidFill>
                  <a:schemeClr val="tx1"/>
                </a:solidFill>
                <a:latin typeface="Nunito" panose="020B0604020202020204" charset="-94"/>
              </a:rPr>
              <a:t> </a:t>
            </a:r>
            <a:r>
              <a:rPr lang="en-US" sz="1600" dirty="0">
                <a:solidFill>
                  <a:schemeClr val="tx1"/>
                </a:solidFill>
                <a:latin typeface="Nunito" panose="020B0604020202020204" charset="-94"/>
              </a:rPr>
              <a:t>in the table will change, but the resultant polynomial will be the same—recall </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that </a:t>
            </a:r>
            <a:r>
              <a:rPr lang="en-US" sz="1600" dirty="0">
                <a:solidFill>
                  <a:schemeClr val="tx1"/>
                </a:solidFill>
                <a:latin typeface="Nunito" panose="020B0604020202020204" charset="-94"/>
              </a:rPr>
              <a:t>a</a:t>
            </a:r>
            <a:r>
              <a:rPr lang="tr-TR" sz="1600" dirty="0">
                <a:solidFill>
                  <a:schemeClr val="tx1"/>
                </a:solidFill>
                <a:latin typeface="Nunito" panose="020B0604020202020204" charset="-94"/>
              </a:rPr>
              <a:t> </a:t>
            </a:r>
            <a:r>
              <a:rPr lang="en-US" sz="1600" dirty="0">
                <a:solidFill>
                  <a:schemeClr val="tx1"/>
                </a:solidFill>
                <a:latin typeface="Nunito" panose="020B0604020202020204" charset="-94"/>
              </a:rPr>
              <a:t>polynomial of degree </a:t>
            </a:r>
            <a:r>
              <a:rPr lang="en-US" sz="1600" i="1" dirty="0">
                <a:solidFill>
                  <a:schemeClr val="tx1"/>
                </a:solidFill>
                <a:latin typeface="Nunito" panose="020B0604020202020204" charset="-94"/>
              </a:rPr>
              <a:t>n </a:t>
            </a:r>
            <a:r>
              <a:rPr lang="en-US" sz="1600" dirty="0">
                <a:solidFill>
                  <a:schemeClr val="tx1"/>
                </a:solidFill>
                <a:latin typeface="Nunito" panose="020B0604020202020204" charset="-94"/>
              </a:rPr>
              <a:t>interpolating </a:t>
            </a:r>
            <a:r>
              <a:rPr lang="en-US" sz="1600" i="1" dirty="0">
                <a:solidFill>
                  <a:schemeClr val="tx1"/>
                </a:solidFill>
                <a:latin typeface="Nunito" panose="020B0604020202020204" charset="-94"/>
              </a:rPr>
              <a:t>n </a:t>
            </a:r>
            <a:r>
              <a:rPr lang="en-US" sz="1600" dirty="0">
                <a:solidFill>
                  <a:schemeClr val="tx1"/>
                </a:solidFill>
                <a:latin typeface="Nunito" panose="020B0604020202020204" charset="-94"/>
              </a:rPr>
              <a:t>+ 1 distinct data points is unique.</a:t>
            </a:r>
            <a:endParaRPr lang="tr-TR" sz="1600" dirty="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r>
              <a:rPr lang="en-US" sz="1600" dirty="0">
                <a:solidFill>
                  <a:schemeClr val="tx1"/>
                </a:solidFill>
                <a:latin typeface="Nunito" panose="020B0604020202020204" charset="-94"/>
              </a:rPr>
              <a:t>Initially, a contains the y-coordinates of the data, so that it is identical to the second column in Table </a:t>
            </a:r>
            <a:r>
              <a:rPr lang="tr-TR" sz="1600" dirty="0">
                <a:solidFill>
                  <a:schemeClr val="tx1"/>
                </a:solidFill>
                <a:latin typeface="Nunito" panose="020B0604020202020204" charset="-94"/>
              </a:rPr>
              <a:t>.  </a:t>
            </a:r>
            <a:r>
              <a:rPr lang="en-US" sz="1600" dirty="0" smtClean="0">
                <a:solidFill>
                  <a:schemeClr val="tx1"/>
                </a:solidFill>
                <a:latin typeface="Nunito" panose="020B0604020202020204" charset="-94"/>
              </a:rPr>
              <a:t>Each </a:t>
            </a:r>
            <a:r>
              <a:rPr lang="en-US" sz="1600" dirty="0">
                <a:solidFill>
                  <a:schemeClr val="tx1"/>
                </a:solidFill>
                <a:latin typeface="Nunito" panose="020B0604020202020204" charset="-94"/>
              </a:rPr>
              <a:t>pass </a:t>
            </a:r>
            <a:r>
              <a:rPr lang="tr-TR" sz="1600" dirty="0">
                <a:solidFill>
                  <a:schemeClr val="tx1"/>
                </a:solidFill>
                <a:latin typeface="Nunito" panose="020B0604020202020204" charset="-94"/>
              </a:rPr>
              <a:t> </a:t>
            </a:r>
            <a:r>
              <a:rPr lang="en-US" sz="1600" dirty="0" smtClean="0">
                <a:solidFill>
                  <a:schemeClr val="tx1"/>
                </a:solidFill>
                <a:latin typeface="Nunito" panose="020B0604020202020204" charset="-94"/>
              </a:rPr>
              <a:t>through </a:t>
            </a:r>
            <a:r>
              <a:rPr lang="en-US" sz="1600" dirty="0">
                <a:solidFill>
                  <a:schemeClr val="tx1"/>
                </a:solidFill>
                <a:latin typeface="Nunito" panose="020B0604020202020204" charset="-94"/>
              </a:rPr>
              <a:t>the outer loop generates the entries in the next column, which overwrite the corresponding elements of a. </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Therefore</a:t>
            </a:r>
            <a:r>
              <a:rPr lang="en-US" sz="1600" dirty="0">
                <a:solidFill>
                  <a:schemeClr val="tx1"/>
                </a:solidFill>
                <a:latin typeface="Nunito" panose="020B0604020202020204" charset="-94"/>
              </a:rPr>
              <a:t>, a ends up containing the diagonal terms of Table (i.e., the coefficients of the polynomial).</a:t>
            </a:r>
            <a:endParaRPr lang="tr-TR" sz="1600" dirty="0">
              <a:solidFill>
                <a:schemeClr val="tx1"/>
              </a:solidFill>
              <a:latin typeface="Nunito" panose="020B0604020202020204" charset="-94"/>
            </a:endParaRP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10"/>
          <p:cNvSpPr txBox="1">
            <a:spLocks noGrp="1"/>
          </p:cNvSpPr>
          <p:nvPr>
            <p:ph type="subTitle" idx="1"/>
          </p:nvPr>
        </p:nvSpPr>
        <p:spPr>
          <a:xfrm>
            <a:off x="389106" y="389105"/>
            <a:ext cx="11430000" cy="3998069"/>
          </a:xfrm>
          <a:prstGeom prst="rect">
            <a:avLst/>
          </a:prstGeom>
          <a:noFill/>
          <a:ln>
            <a:noFill/>
          </a:ln>
        </p:spPr>
        <p:txBody>
          <a:bodyPr spcFirstLastPara="1" wrap="square" lIns="91425" tIns="45700" rIns="91425" bIns="45700" anchor="t" anchorCtr="0">
            <a:normAutofit fontScale="92500" lnSpcReduction="10000"/>
          </a:bodyPr>
          <a:lstStyle/>
          <a:p>
            <a:pPr marL="0" lvl="0" indent="0" algn="l">
              <a:spcBef>
                <a:spcPts val="0"/>
              </a:spcBef>
            </a:pPr>
            <a:r>
              <a:rPr lang="tr-TR" sz="1800" dirty="0" smtClean="0">
                <a:solidFill>
                  <a:srgbClr val="FFFF00"/>
                </a:solidFill>
                <a:latin typeface="Nunito" panose="020B0604020202020204" charset="-94"/>
              </a:rPr>
              <a:t>Example:</a:t>
            </a:r>
            <a:r>
              <a:rPr lang="en-US" sz="1800" dirty="0">
                <a:solidFill>
                  <a:srgbClr val="FFFF00"/>
                </a:solidFill>
                <a:latin typeface="Nunito" panose="020B0604020202020204" charset="-94"/>
              </a:rPr>
              <a:t> </a:t>
            </a:r>
            <a:r>
              <a:rPr lang="tr-TR" sz="1600" dirty="0" smtClean="0">
                <a:solidFill>
                  <a:schemeClr val="tx1"/>
                </a:solidFill>
                <a:latin typeface="Nunito" panose="020B0604020202020204" charset="-94"/>
              </a:rPr>
              <a:t>A</a:t>
            </a:r>
            <a:r>
              <a:rPr lang="en-US" sz="1600" dirty="0" err="1" smtClean="0">
                <a:solidFill>
                  <a:schemeClr val="tx1"/>
                </a:solidFill>
                <a:latin typeface="Nunito" panose="020B0604020202020204" charset="-94"/>
              </a:rPr>
              <a:t>nalyze</a:t>
            </a:r>
            <a:r>
              <a:rPr lang="en-US" sz="1600" dirty="0" smtClean="0">
                <a:solidFill>
                  <a:schemeClr val="tx1"/>
                </a:solidFill>
                <a:latin typeface="Nunito" panose="020B0604020202020204" charset="-94"/>
              </a:rPr>
              <a:t> </a:t>
            </a:r>
            <a:r>
              <a:rPr lang="en-US" sz="1600" dirty="0">
                <a:solidFill>
                  <a:schemeClr val="tx1"/>
                </a:solidFill>
                <a:latin typeface="Nunito" panose="020B0604020202020204" charset="-94"/>
              </a:rPr>
              <a:t>the data using the Newton method</a:t>
            </a:r>
            <a:r>
              <a:rPr lang="en-US" sz="1600" dirty="0" smtClean="0">
                <a:solidFill>
                  <a:schemeClr val="tx1"/>
                </a:solidFill>
                <a:latin typeface="Nunito" panose="020B0604020202020204" charset="-94"/>
              </a:rPr>
              <a:t>.</a:t>
            </a:r>
            <a:endParaRPr lang="tr-TR" sz="1600" dirty="0" smtClean="0">
              <a:solidFill>
                <a:schemeClr val="tx1"/>
              </a:solidFill>
              <a:latin typeface="Nunito" panose="020B0604020202020204" charset="-94"/>
            </a:endParaRPr>
          </a:p>
          <a:p>
            <a:pPr marL="0" lvl="0" indent="0" algn="l">
              <a:spcBef>
                <a:spcPts val="0"/>
              </a:spcBef>
            </a:pPr>
            <a:endParaRPr lang="tr-TR" sz="1600" dirty="0" smtClean="0">
              <a:solidFill>
                <a:schemeClr val="tx1"/>
              </a:solidFill>
              <a:latin typeface="Nunito" panose="020B0604020202020204" charset="-94"/>
            </a:endParaRPr>
          </a:p>
          <a:p>
            <a:pPr marL="0" lvl="0" indent="0" algn="l" rtl="0">
              <a:lnSpc>
                <a:spcPct val="120000"/>
              </a:lnSpc>
              <a:spcBef>
                <a:spcPts val="0"/>
              </a:spcBef>
              <a:spcAft>
                <a:spcPts val="0"/>
              </a:spcAft>
              <a:buClr>
                <a:schemeClr val="lt1"/>
              </a:buClr>
              <a:buSzPts val="2400"/>
              <a:buNone/>
            </a:pPr>
            <a:endParaRPr lang="tr-TR" sz="1600" dirty="0" smtClean="0">
              <a:solidFill>
                <a:schemeClr val="tx1"/>
              </a:solidFill>
              <a:latin typeface="Nunito" panose="020B0604020202020204" charset="-94"/>
            </a:endParaRPr>
          </a:p>
          <a:p>
            <a:pPr marL="0" lvl="0" indent="0" algn="l" rtl="0">
              <a:lnSpc>
                <a:spcPct val="120000"/>
              </a:lnSpc>
              <a:spcBef>
                <a:spcPts val="0"/>
              </a:spcBef>
              <a:spcAft>
                <a:spcPts val="0"/>
              </a:spcAft>
              <a:buClr>
                <a:schemeClr val="lt1"/>
              </a:buClr>
              <a:buSzPts val="2400"/>
              <a:buNone/>
            </a:pPr>
            <a:endParaRPr lang="tr-TR" sz="1600" dirty="0">
              <a:solidFill>
                <a:schemeClr val="tx1"/>
              </a:solidFill>
              <a:latin typeface="Nunito" panose="020B0604020202020204" charset="-94"/>
            </a:endParaRPr>
          </a:p>
          <a:p>
            <a:pPr marL="0" lvl="0" indent="0" algn="l">
              <a:spcBef>
                <a:spcPts val="0"/>
              </a:spcBef>
            </a:pPr>
            <a:r>
              <a:rPr lang="en-US" sz="1600" dirty="0">
                <a:solidFill>
                  <a:schemeClr val="tx1"/>
                </a:solidFill>
                <a:latin typeface="Nunito" panose="020B0604020202020204" charset="-94"/>
              </a:rPr>
              <a:t>Determine the degree of this polynomial by constructing a </a:t>
            </a:r>
            <a:r>
              <a:rPr lang="en-US" sz="1600" dirty="0" smtClean="0">
                <a:solidFill>
                  <a:schemeClr val="tx1"/>
                </a:solidFill>
                <a:latin typeface="Nunito" panose="020B0604020202020204" charset="-94"/>
              </a:rPr>
              <a:t>divided</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difference </a:t>
            </a:r>
            <a:r>
              <a:rPr lang="en-US" sz="1600" dirty="0">
                <a:solidFill>
                  <a:schemeClr val="tx1"/>
                </a:solidFill>
                <a:latin typeface="Nunito" panose="020B0604020202020204" charset="-94"/>
              </a:rPr>
              <a:t>table, similar to </a:t>
            </a:r>
            <a:r>
              <a:rPr lang="en-US" sz="1600" dirty="0" smtClean="0">
                <a:solidFill>
                  <a:schemeClr val="tx1"/>
                </a:solidFill>
                <a:latin typeface="Nunito" panose="020B0604020202020204" charset="-94"/>
              </a:rPr>
              <a:t>Table</a:t>
            </a:r>
            <a:r>
              <a:rPr lang="en-US" sz="1800" dirty="0" smtClean="0">
                <a:solidFill>
                  <a:schemeClr val="tx1"/>
                </a:solidFill>
                <a:latin typeface="Nunito" panose="020B0604020202020204" charset="-94"/>
              </a:rPr>
              <a:t>.</a:t>
            </a:r>
            <a:endParaRPr lang="tr-TR" sz="1800" dirty="0" smtClean="0">
              <a:solidFill>
                <a:schemeClr val="tx1"/>
              </a:solidFill>
              <a:latin typeface="Nunito" panose="020B0604020202020204" charset="-94"/>
            </a:endParaRPr>
          </a:p>
          <a:p>
            <a:pPr marL="0" lvl="0" indent="0" algn="l">
              <a:spcBef>
                <a:spcPts val="0"/>
              </a:spcBef>
            </a:pPr>
            <a:endParaRPr lang="tr-TR" sz="1800" dirty="0">
              <a:solidFill>
                <a:schemeClr val="tx1"/>
              </a:solidFill>
              <a:latin typeface="Nunito" panose="020B0604020202020204" charset="-94"/>
            </a:endParaRPr>
          </a:p>
          <a:p>
            <a:pPr marL="0" lvl="0" indent="0" algn="l">
              <a:spcBef>
                <a:spcPts val="0"/>
              </a:spcBef>
            </a:pPr>
            <a:r>
              <a:rPr lang="tr-TR" sz="1800" dirty="0" smtClean="0">
                <a:solidFill>
                  <a:srgbClr val="FFFF00"/>
                </a:solidFill>
                <a:latin typeface="Nunito" panose="020B0604020202020204" charset="-94"/>
              </a:rPr>
              <a:t>Solution:</a:t>
            </a:r>
          </a:p>
          <a:p>
            <a:pPr marL="0" lvl="0" indent="0" algn="l">
              <a:spcBef>
                <a:spcPts val="0"/>
              </a:spcBef>
            </a:pPr>
            <a:endParaRPr lang="tr-TR" sz="1800" dirty="0">
              <a:solidFill>
                <a:srgbClr val="FFFF00"/>
              </a:solidFill>
              <a:latin typeface="Nunito" panose="020B0604020202020204" charset="-94"/>
            </a:endParaRPr>
          </a:p>
          <a:p>
            <a:pPr marL="0" lvl="0" indent="0" algn="l">
              <a:spcBef>
                <a:spcPts val="0"/>
              </a:spcBef>
            </a:pPr>
            <a:endParaRPr lang="tr-TR" sz="1800" dirty="0" smtClean="0">
              <a:solidFill>
                <a:srgbClr val="FFFF00"/>
              </a:solidFill>
              <a:latin typeface="Nunito" panose="020B0604020202020204" charset="-94"/>
            </a:endParaRPr>
          </a:p>
          <a:p>
            <a:pPr marL="0" lvl="0" indent="0" algn="l">
              <a:spcBef>
                <a:spcPts val="0"/>
              </a:spcBef>
            </a:pPr>
            <a:endParaRPr lang="tr-TR" sz="1800" dirty="0">
              <a:solidFill>
                <a:srgbClr val="FFFF00"/>
              </a:solidFill>
              <a:latin typeface="Nunito" panose="020B0604020202020204" charset="-94"/>
            </a:endParaRPr>
          </a:p>
          <a:p>
            <a:pPr marL="0" lvl="0" indent="0" algn="l">
              <a:spcBef>
                <a:spcPts val="0"/>
              </a:spcBef>
            </a:pPr>
            <a:endParaRPr lang="tr-TR" sz="1800" dirty="0">
              <a:solidFill>
                <a:srgbClr val="FFFF00"/>
              </a:solidFill>
              <a:latin typeface="Nunito" panose="020B0604020202020204" charset="-94"/>
            </a:endParaRPr>
          </a:p>
          <a:p>
            <a:pPr marL="0" indent="0" algn="l">
              <a:spcBef>
                <a:spcPts val="0"/>
              </a:spcBef>
            </a:pPr>
            <a:endParaRPr lang="tr-TR" sz="1600" dirty="0" smtClean="0">
              <a:solidFill>
                <a:schemeClr val="tx1"/>
              </a:solidFill>
              <a:latin typeface="Nunito" panose="020B0604020202020204" charset="-94"/>
            </a:endParaRPr>
          </a:p>
          <a:p>
            <a:pPr marL="0" indent="0" algn="l">
              <a:spcBef>
                <a:spcPts val="0"/>
              </a:spcBef>
            </a:pPr>
            <a:endParaRPr lang="tr-TR" sz="1600" dirty="0" smtClean="0">
              <a:solidFill>
                <a:schemeClr val="tx1"/>
              </a:solidFill>
              <a:latin typeface="Nunito" panose="020B0604020202020204" charset="-94"/>
            </a:endParaRPr>
          </a:p>
          <a:p>
            <a:pPr marL="0" indent="0" algn="l">
              <a:spcBef>
                <a:spcPts val="0"/>
              </a:spcBef>
            </a:pPr>
            <a:r>
              <a:rPr lang="en-US" sz="1600" dirty="0" smtClean="0">
                <a:solidFill>
                  <a:schemeClr val="tx1"/>
                </a:solidFill>
                <a:latin typeface="Nunito" panose="020B0604020202020204" charset="-94"/>
              </a:rPr>
              <a:t>Here </a:t>
            </a:r>
            <a:r>
              <a:rPr lang="en-US" sz="1600" dirty="0">
                <a:solidFill>
                  <a:schemeClr val="tx1"/>
                </a:solidFill>
                <a:latin typeface="Nunito" panose="020B0604020202020204" charset="-94"/>
              </a:rPr>
              <a:t>are a few sample calculations used in arriving at the figures in the table</a:t>
            </a:r>
            <a:r>
              <a:rPr lang="en-US" sz="1600" dirty="0" smtClean="0">
                <a:solidFill>
                  <a:schemeClr val="tx1"/>
                </a:solidFill>
                <a:latin typeface="Nunito" panose="020B0604020202020204" charset="-94"/>
              </a:rPr>
              <a:t>:</a:t>
            </a:r>
            <a:endParaRPr lang="tr-TR" sz="1600" dirty="0" smtClean="0">
              <a:solidFill>
                <a:schemeClr val="tx1"/>
              </a:solidFill>
              <a:latin typeface="Nunito" panose="020B0604020202020204" charset="-94"/>
            </a:endParaRPr>
          </a:p>
          <a:p>
            <a:pPr marL="285750" indent="-285750" algn="l">
              <a:spcBef>
                <a:spcPts val="0"/>
              </a:spcBef>
              <a:buClr>
                <a:schemeClr val="tx1"/>
              </a:buClr>
              <a:buFont typeface="Arial" panose="020B0604020202020204" pitchFamily="34" charset="0"/>
              <a:buChar char="•"/>
            </a:pPr>
            <a:endParaRPr lang="tr-TR" sz="1800" dirty="0" smtClean="0">
              <a:solidFill>
                <a:schemeClr val="tx1"/>
              </a:solidFill>
              <a:latin typeface="Cambria Math" panose="02040503050406030204" pitchFamily="18" charset="0"/>
              <a:ea typeface="Cambria Math" panose="02040503050406030204" pitchFamily="18" charset="0"/>
            </a:endParaRPr>
          </a:p>
          <a:p>
            <a:pPr marL="285750" indent="-285750" algn="l">
              <a:spcBef>
                <a:spcPts val="0"/>
              </a:spcBef>
              <a:buClr>
                <a:schemeClr val="tx1"/>
              </a:buClr>
              <a:buFont typeface="Arial" panose="020B0604020202020204" pitchFamily="34" charset="0"/>
              <a:buChar char="•"/>
            </a:pPr>
            <a:endParaRPr lang="tr-TR" sz="1800" dirty="0">
              <a:solidFill>
                <a:schemeClr val="tx1"/>
              </a:solidFill>
              <a:latin typeface="Cambria Math" panose="02040503050406030204" pitchFamily="18" charset="0"/>
              <a:ea typeface="Cambria Math" panose="02040503050406030204" pitchFamily="18" charset="0"/>
            </a:endParaRPr>
          </a:p>
          <a:p>
            <a:pPr marL="0" indent="0" algn="l">
              <a:spcBef>
                <a:spcPts val="0"/>
              </a:spcBef>
            </a:pPr>
            <a:endParaRPr lang="tr-TR" sz="1800" dirty="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dirty="0">
              <a:solidFill>
                <a:schemeClr val="tx1"/>
              </a:solidFill>
              <a:latin typeface="Nunito" panose="020B0604020202020204" charset="-94"/>
            </a:endParaRPr>
          </a:p>
          <a:p>
            <a:pPr marL="0" lvl="0" indent="0" algn="l">
              <a:spcBef>
                <a:spcPts val="0"/>
              </a:spcBef>
            </a:pPr>
            <a:endParaRPr lang="tr-TR" sz="1600" dirty="0" smtClean="0">
              <a:solidFill>
                <a:schemeClr val="tx1"/>
              </a:solidFill>
              <a:latin typeface="Nunito" panose="020B0604020202020204" charset="-94"/>
            </a:endParaRPr>
          </a:p>
          <a:p>
            <a:pPr marL="0" lvl="0" indent="0" algn="l">
              <a:spcBef>
                <a:spcPts val="0"/>
              </a:spcBef>
            </a:pPr>
            <a:endParaRPr lang="tr-TR" sz="1600" dirty="0">
              <a:solidFill>
                <a:schemeClr val="tx1"/>
              </a:solidFill>
              <a:latin typeface="Nunito" panose="020B0604020202020204" charset="-94"/>
            </a:endParaRPr>
          </a:p>
          <a:p>
            <a:pPr marL="0" lvl="0" indent="0" algn="l">
              <a:spcBef>
                <a:spcPts val="0"/>
              </a:spcBef>
            </a:pPr>
            <a:endParaRPr lang="tr-TR" sz="1600" dirty="0" smtClean="0">
              <a:solidFill>
                <a:schemeClr val="tx1"/>
              </a:solidFill>
              <a:latin typeface="Nunito" panose="020B0604020202020204" charset="-94"/>
            </a:endParaRPr>
          </a:p>
          <a:p>
            <a:pPr marL="0" lvl="0" indent="0" algn="l">
              <a:spcBef>
                <a:spcPts val="0"/>
              </a:spcBef>
            </a:pPr>
            <a:endParaRPr lang="tr-TR" sz="1600" dirty="0" smtClean="0">
              <a:solidFill>
                <a:schemeClr val="tx1"/>
              </a:solidFill>
              <a:latin typeface="Nunito" panose="020B0604020202020204" charset="-94"/>
            </a:endParaRPr>
          </a:p>
          <a:p>
            <a:pPr marL="0" lvl="0" indent="0" algn="l">
              <a:spcBef>
                <a:spcPts val="0"/>
              </a:spcBef>
            </a:pPr>
            <a:endParaRPr lang="tr-TR" sz="1600" dirty="0" smtClean="0">
              <a:solidFill>
                <a:schemeClr val="tx1"/>
              </a:solidFill>
              <a:latin typeface="Nunito" panose="020B0604020202020204" charset="-94"/>
            </a:endParaRPr>
          </a:p>
          <a:p>
            <a:pPr marL="0" lvl="0" indent="0" algn="l">
              <a:spcBef>
                <a:spcPts val="0"/>
              </a:spcBef>
            </a:pPr>
            <a:endParaRPr lang="tr-TR" sz="1600" dirty="0">
              <a:solidFill>
                <a:schemeClr val="tx1"/>
              </a:solidFill>
              <a:latin typeface="Nunito" panose="020B0604020202020204" charset="-94"/>
            </a:endParaRPr>
          </a:p>
        </p:txBody>
      </p:sp>
      <p:pic>
        <p:nvPicPr>
          <p:cNvPr id="2" name="Picture 1"/>
          <p:cNvPicPr>
            <a:picLocks noChangeAspect="1"/>
          </p:cNvPicPr>
          <p:nvPr/>
        </p:nvPicPr>
        <p:blipFill>
          <a:blip r:embed="rId3"/>
          <a:stretch>
            <a:fillRect/>
          </a:stretch>
        </p:blipFill>
        <p:spPr>
          <a:xfrm>
            <a:off x="4632788" y="778820"/>
            <a:ext cx="2952750" cy="600075"/>
          </a:xfrm>
          <a:prstGeom prst="rect">
            <a:avLst/>
          </a:prstGeom>
        </p:spPr>
      </p:pic>
      <p:pic>
        <p:nvPicPr>
          <p:cNvPr id="3" name="Picture 2"/>
          <p:cNvPicPr>
            <a:picLocks noChangeAspect="1"/>
          </p:cNvPicPr>
          <p:nvPr/>
        </p:nvPicPr>
        <p:blipFill>
          <a:blip r:embed="rId4"/>
          <a:stretch>
            <a:fillRect/>
          </a:stretch>
        </p:blipFill>
        <p:spPr>
          <a:xfrm>
            <a:off x="4632788" y="2368685"/>
            <a:ext cx="2947693" cy="1395919"/>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828801" y="4503904"/>
                <a:ext cx="4922196" cy="1969963"/>
              </a:xfrm>
              <a:prstGeom prst="rect">
                <a:avLst/>
              </a:prstGeom>
              <a:noFill/>
            </p:spPr>
            <p:txBody>
              <a:bodyPr wrap="square" rtlCol="0">
                <a:spAutoFit/>
              </a:bodyPr>
              <a:lstStyle/>
              <a:p>
                <a:pPr marL="285750" indent="-285750">
                  <a:buClr>
                    <a:schemeClr val="tx1"/>
                  </a:buClr>
                  <a:buFont typeface="Arial" panose="020B0604020202020204" pitchFamily="34" charset="0"/>
                  <a:buChar char="•"/>
                </a:pPr>
                <a14:m>
                  <m:oMath xmlns:m="http://schemas.openxmlformats.org/officeDocument/2006/math">
                    <m:r>
                      <a:rPr lang="tr-TR" sz="1800" i="1" smtClean="0">
                        <a:solidFill>
                          <a:schemeClr val="tx1"/>
                        </a:solidFill>
                        <a:latin typeface="Cambria Math" panose="02040503050406030204" pitchFamily="18" charset="0"/>
                        <a:ea typeface="Cambria Math" panose="02040503050406030204" pitchFamily="18" charset="0"/>
                      </a:rPr>
                      <m:t>𝛻</m:t>
                    </m:r>
                    <m:r>
                      <a:rPr lang="tr-TR" sz="1800" i="1" smtClean="0">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1</m:t>
                    </m:r>
                    <m:r>
                      <a:rPr lang="tr-TR" sz="1800" i="1">
                        <a:solidFill>
                          <a:schemeClr val="tx1"/>
                        </a:solidFill>
                        <a:latin typeface="Cambria Math" panose="02040503050406030204" pitchFamily="18" charset="0"/>
                        <a:ea typeface="Cambria Math" panose="02040503050406030204" pitchFamily="18" charset="0"/>
                      </a:rPr>
                      <m:t>=</m:t>
                    </m:r>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1</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0</m:t>
                        </m:r>
                      </m:num>
                      <m:den>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1</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0</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2−(−1)</m:t>
                        </m:r>
                      </m:num>
                      <m:den>
                        <m:r>
                          <a:rPr lang="tr-TR" sz="1800" i="1">
                            <a:solidFill>
                              <a:schemeClr val="tx1"/>
                            </a:solidFill>
                            <a:latin typeface="Cambria Math" panose="02040503050406030204" pitchFamily="18" charset="0"/>
                            <a:ea typeface="Cambria Math" panose="02040503050406030204" pitchFamily="18" charset="0"/>
                          </a:rPr>
                          <m:t>1−(−2)</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3</m:t>
                        </m:r>
                      </m:num>
                      <m:den>
                        <m:r>
                          <a:rPr lang="tr-TR" sz="1800" i="1">
                            <a:solidFill>
                              <a:schemeClr val="tx1"/>
                            </a:solidFill>
                            <a:latin typeface="Cambria Math" panose="02040503050406030204" pitchFamily="18" charset="0"/>
                            <a:ea typeface="Cambria Math" panose="02040503050406030204" pitchFamily="18" charset="0"/>
                          </a:rPr>
                          <m:t>3</m:t>
                        </m:r>
                      </m:den>
                    </m:f>
                  </m:oMath>
                </a14:m>
                <a:r>
                  <a:rPr lang="tr-TR" sz="1800" dirty="0">
                    <a:solidFill>
                      <a:schemeClr val="tx1"/>
                    </a:solidFill>
                    <a:latin typeface="Cambria Math" panose="02040503050406030204" pitchFamily="18" charset="0"/>
                    <a:ea typeface="Cambria Math" panose="02040503050406030204" pitchFamily="18" charset="0"/>
                  </a:rPr>
                  <a:t>=1			</a:t>
                </a:r>
              </a:p>
              <a:p>
                <a:pPr marL="285750" indent="-285750">
                  <a:buClr>
                    <a:schemeClr val="tx1"/>
                  </a:buClr>
                  <a:buFont typeface="Arial" panose="020B0604020202020204" pitchFamily="34" charset="0"/>
                  <a:buChar char="•"/>
                </a:pPr>
                <a:endParaRPr lang="tr-TR" sz="1800" dirty="0">
                  <a:solidFill>
                    <a:schemeClr val="tx1"/>
                  </a:solidFill>
                  <a:latin typeface="Cambria Math" panose="02040503050406030204" pitchFamily="18" charset="0"/>
                  <a:ea typeface="Cambria Math" panose="02040503050406030204" pitchFamily="18" charset="0"/>
                </a:endParaRPr>
              </a:p>
              <a:p>
                <a:pPr marL="285750" indent="-285750">
                  <a:buClr>
                    <a:schemeClr val="tx1"/>
                  </a:buClr>
                  <a:buFont typeface="Arial" panose="020B0604020202020204" pitchFamily="34" charset="0"/>
                  <a:buChar char="•"/>
                </a:pPr>
                <a14:m>
                  <m:oMath xmlns:m="http://schemas.openxmlformats.org/officeDocument/2006/math">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m:t>
                    </m:r>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0</m:t>
                        </m:r>
                      </m:num>
                      <m:den>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0</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59−(−1)</m:t>
                        </m:r>
                      </m:num>
                      <m:den>
                        <m:r>
                          <a:rPr lang="tr-TR" sz="1800" i="1">
                            <a:solidFill>
                              <a:schemeClr val="tx1"/>
                            </a:solidFill>
                            <a:latin typeface="Cambria Math" panose="02040503050406030204" pitchFamily="18" charset="0"/>
                            <a:ea typeface="Cambria Math" panose="02040503050406030204" pitchFamily="18" charset="0"/>
                          </a:rPr>
                          <m:t>4−(−2)</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60</m:t>
                        </m:r>
                      </m:num>
                      <m:den>
                        <m:r>
                          <a:rPr lang="tr-TR" sz="1800" b="0" i="1" smtClean="0">
                            <a:solidFill>
                              <a:schemeClr val="tx1"/>
                            </a:solidFill>
                            <a:latin typeface="Cambria Math" panose="02040503050406030204" pitchFamily="18" charset="0"/>
                            <a:ea typeface="Cambria Math" panose="02040503050406030204" pitchFamily="18" charset="0"/>
                          </a:rPr>
                          <m:t>6</m:t>
                        </m:r>
                      </m:den>
                    </m:f>
                  </m:oMath>
                </a14:m>
                <a:r>
                  <a:rPr lang="tr-TR" sz="1800" dirty="0">
                    <a:solidFill>
                      <a:schemeClr val="tx1"/>
                    </a:solidFill>
                    <a:latin typeface="Cambria Math" panose="02040503050406030204" pitchFamily="18" charset="0"/>
                    <a:ea typeface="Cambria Math" panose="02040503050406030204" pitchFamily="18" charset="0"/>
                  </a:rPr>
                  <a:t>=10</a:t>
                </a:r>
              </a:p>
              <a:p>
                <a:pPr marL="285750" indent="-285750">
                  <a:buClr>
                    <a:schemeClr val="tx1"/>
                  </a:buClr>
                  <a:buFont typeface="Arial" panose="020B0604020202020204" pitchFamily="34" charset="0"/>
                  <a:buChar char="•"/>
                </a:pPr>
                <a:endParaRPr lang="tr-TR" sz="1800" dirty="0">
                  <a:solidFill>
                    <a:schemeClr val="tx1"/>
                  </a:solidFill>
                  <a:latin typeface="Cambria Math" panose="02040503050406030204" pitchFamily="18" charset="0"/>
                  <a:ea typeface="Cambria Math" panose="02040503050406030204" pitchFamily="18" charset="0"/>
                </a:endParaRPr>
              </a:p>
              <a:p>
                <a:pPr marL="285750" indent="-285750">
                  <a:buClr>
                    <a:schemeClr val="tx1"/>
                  </a:buClr>
                  <a:buFont typeface="Arial" panose="020B0604020202020204" pitchFamily="34" charset="0"/>
                  <a:buChar char="•"/>
                </a:pPr>
                <a14:m>
                  <m:oMath xmlns:m="http://schemas.openxmlformats.org/officeDocument/2006/math">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m:t>
                    </m:r>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0</m:t>
                        </m:r>
                      </m:num>
                      <m:den>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0</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4−(−1)</m:t>
                        </m:r>
                      </m:num>
                      <m:den>
                        <m:r>
                          <a:rPr lang="tr-TR" sz="1800" i="1">
                            <a:solidFill>
                              <a:schemeClr val="tx1"/>
                            </a:solidFill>
                            <a:latin typeface="Cambria Math" panose="02040503050406030204" pitchFamily="18" charset="0"/>
                            <a:ea typeface="Cambria Math" panose="02040503050406030204" pitchFamily="18" charset="0"/>
                          </a:rPr>
                          <m:t>−1−(−2)</m:t>
                        </m:r>
                      </m:den>
                    </m:f>
                  </m:oMath>
                </a14:m>
                <a:r>
                  <a:rPr lang="tr-TR" sz="1800" dirty="0" smtClean="0">
                    <a:solidFill>
                      <a:schemeClr val="tx1"/>
                    </a:solidFill>
                    <a:latin typeface="Cambria Math" panose="02040503050406030204" pitchFamily="18" charset="0"/>
                    <a:ea typeface="Cambria Math" panose="02040503050406030204" pitchFamily="18" charset="0"/>
                  </a:rPr>
                  <a:t>= </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5</m:t>
                        </m:r>
                      </m:num>
                      <m:den>
                        <m:r>
                          <a:rPr lang="tr-TR" sz="1800" i="1">
                            <a:solidFill>
                              <a:schemeClr val="tx1"/>
                            </a:solidFill>
                            <a:latin typeface="Cambria Math" panose="02040503050406030204" pitchFamily="18" charset="0"/>
                            <a:ea typeface="Cambria Math" panose="02040503050406030204" pitchFamily="18" charset="0"/>
                          </a:rPr>
                          <m:t>1</m:t>
                        </m:r>
                      </m:den>
                    </m:f>
                  </m:oMath>
                </a14:m>
                <a:r>
                  <a:rPr lang="tr-TR" sz="1800" dirty="0" smtClean="0">
                    <a:solidFill>
                      <a:schemeClr val="tx1"/>
                    </a:solidFill>
                    <a:latin typeface="Cambria Math" panose="02040503050406030204" pitchFamily="18" charset="0"/>
                    <a:ea typeface="Cambria Math" panose="02040503050406030204" pitchFamily="18" charset="0"/>
                  </a:rPr>
                  <a:t> =</a:t>
                </a:r>
                <a:r>
                  <a:rPr lang="tr-TR" sz="1800" dirty="0">
                    <a:solidFill>
                      <a:schemeClr val="tx1"/>
                    </a:solidFill>
                    <a:latin typeface="Cambria Math" panose="02040503050406030204" pitchFamily="18" charset="0"/>
                    <a:ea typeface="Cambria Math" panose="02040503050406030204" pitchFamily="18" charset="0"/>
                  </a:rPr>
                  <a:t>5</a:t>
                </a:r>
              </a:p>
            </p:txBody>
          </p:sp>
        </mc:Choice>
        <mc:Fallback xmlns="">
          <p:sp>
            <p:nvSpPr>
              <p:cNvPr id="5" name="TextBox 4"/>
              <p:cNvSpPr txBox="1">
                <a:spLocks noRot="1" noChangeAspect="1" noMove="1" noResize="1" noEditPoints="1" noAdjustHandles="1" noChangeArrowheads="1" noChangeShapeType="1" noTextEdit="1"/>
              </p:cNvSpPr>
              <p:nvPr/>
            </p:nvSpPr>
            <p:spPr>
              <a:xfrm>
                <a:off x="1828801" y="4503904"/>
                <a:ext cx="4922196" cy="1969963"/>
              </a:xfrm>
              <a:prstGeom prst="rect">
                <a:avLst/>
              </a:prstGeom>
              <a:blipFill>
                <a:blip r:embed="rId5"/>
                <a:stretch>
                  <a:fillRect l="-743" b="-92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846323" y="4586011"/>
                <a:ext cx="5457217" cy="1805751"/>
              </a:xfrm>
              <a:prstGeom prst="rect">
                <a:avLst/>
              </a:prstGeom>
              <a:noFill/>
            </p:spPr>
            <p:txBody>
              <a:bodyPr wrap="square" rtlCol="0">
                <a:spAutoFit/>
              </a:bodyPr>
              <a:lstStyle/>
              <a:p>
                <a:pPr marL="285750" indent="-285750">
                  <a:buClr>
                    <a:schemeClr val="tx1"/>
                  </a:buClr>
                  <a:buFont typeface="Arial" panose="020B0604020202020204" pitchFamily="34" charset="0"/>
                  <a:buChar char="•"/>
                </a:pPr>
                <a14:m>
                  <m:oMath xmlns:m="http://schemas.openxmlformats.org/officeDocument/2006/math">
                    <m:r>
                      <a:rPr lang="tr-TR" sz="1800" i="1" smtClean="0">
                        <a:solidFill>
                          <a:schemeClr val="tx1"/>
                        </a:solidFill>
                        <a:latin typeface="Cambria Math" panose="02040503050406030204" pitchFamily="18" charset="0"/>
                        <a:ea typeface="Cambria Math" panose="02040503050406030204" pitchFamily="18" charset="0"/>
                      </a:rPr>
                      <m:t>𝛻</m:t>
                    </m:r>
                    <m:r>
                      <a:rPr lang="tr-TR" sz="1800" i="1" smtClean="0">
                        <a:solidFill>
                          <a:schemeClr val="tx1"/>
                        </a:solidFill>
                        <a:latin typeface="Cambria Math" panose="02040503050406030204" pitchFamily="18" charset="0"/>
                        <a:ea typeface="Cambria Math" panose="02040503050406030204" pitchFamily="18" charset="0"/>
                      </a:rPr>
                      <m:t>𝑦</m:t>
                    </m:r>
                    <m:r>
                      <a:rPr lang="tr-TR" sz="1800" b="0" i="1" baseline="-25000" smtClean="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m:t>
                    </m:r>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𝑦</m:t>
                        </m:r>
                        <m:r>
                          <a:rPr lang="tr-TR" sz="1800" b="0" i="1" baseline="-25000" smtClean="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0</m:t>
                        </m:r>
                      </m:num>
                      <m:den>
                        <m:r>
                          <a:rPr lang="tr-TR" sz="1800" i="1">
                            <a:solidFill>
                              <a:schemeClr val="tx1"/>
                            </a:solidFill>
                            <a:latin typeface="Cambria Math" panose="02040503050406030204" pitchFamily="18" charset="0"/>
                            <a:ea typeface="Cambria Math" panose="02040503050406030204" pitchFamily="18" charset="0"/>
                          </a:rPr>
                          <m:t>𝑥</m:t>
                        </m:r>
                        <m:r>
                          <a:rPr lang="tr-TR" sz="1800" b="0" i="1" baseline="-25000" smtClean="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0</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2</m:t>
                        </m:r>
                        <m:r>
                          <a:rPr lang="tr-TR" sz="1800" b="0" i="1" smtClean="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−(−1)</m:t>
                        </m:r>
                      </m:num>
                      <m:den>
                        <m:r>
                          <a:rPr lang="tr-TR" sz="1800" b="0" i="1" smtClean="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−(−2)</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25</m:t>
                        </m:r>
                      </m:num>
                      <m:den>
                        <m:r>
                          <a:rPr lang="tr-TR" sz="1800" b="0" i="1" smtClean="0">
                            <a:solidFill>
                              <a:schemeClr val="tx1"/>
                            </a:solidFill>
                            <a:latin typeface="Cambria Math" panose="02040503050406030204" pitchFamily="18" charset="0"/>
                            <a:ea typeface="Cambria Math" panose="02040503050406030204" pitchFamily="18" charset="0"/>
                          </a:rPr>
                          <m:t>5</m:t>
                        </m:r>
                      </m:den>
                    </m:f>
                  </m:oMath>
                </a14:m>
                <a:r>
                  <a:rPr lang="tr-TR" sz="1800" dirty="0" smtClean="0">
                    <a:solidFill>
                      <a:schemeClr val="tx1"/>
                    </a:solidFill>
                    <a:latin typeface="Cambria Math" panose="02040503050406030204" pitchFamily="18" charset="0"/>
                    <a:ea typeface="Cambria Math" panose="02040503050406030204" pitchFamily="18" charset="0"/>
                  </a:rPr>
                  <a:t>=5</a:t>
                </a:r>
                <a:r>
                  <a:rPr lang="tr-TR" sz="1800" dirty="0">
                    <a:solidFill>
                      <a:schemeClr val="tx1"/>
                    </a:solidFill>
                    <a:latin typeface="Cambria Math" panose="02040503050406030204" pitchFamily="18" charset="0"/>
                    <a:ea typeface="Cambria Math" panose="02040503050406030204" pitchFamily="18" charset="0"/>
                  </a:rPr>
                  <a:t>			</a:t>
                </a:r>
              </a:p>
              <a:p>
                <a:pPr marL="285750" indent="-285750">
                  <a:buClr>
                    <a:schemeClr val="tx1"/>
                  </a:buClr>
                  <a:buFont typeface="Arial" panose="020B0604020202020204" pitchFamily="34" charset="0"/>
                  <a:buChar char="•"/>
                </a:pPr>
                <a:endParaRPr lang="tr-TR" sz="1800" dirty="0">
                  <a:solidFill>
                    <a:schemeClr val="tx1"/>
                  </a:solidFill>
                  <a:latin typeface="Cambria Math" panose="02040503050406030204" pitchFamily="18" charset="0"/>
                  <a:ea typeface="Cambria Math" panose="02040503050406030204" pitchFamily="18" charset="0"/>
                </a:endParaRPr>
              </a:p>
              <a:p>
                <a:pPr marL="285750" indent="-285750">
                  <a:buClr>
                    <a:schemeClr val="tx1"/>
                  </a:buClr>
                  <a:buFont typeface="Arial" panose="020B0604020202020204" pitchFamily="34" charset="0"/>
                  <a:buChar char="•"/>
                </a:pPr>
                <a14:m>
                  <m:oMath xmlns:m="http://schemas.openxmlformats.org/officeDocument/2006/math">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𝑦</m:t>
                    </m:r>
                    <m:r>
                      <a:rPr lang="tr-TR" sz="1800" b="0" i="1" baseline="-25000" smtClean="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m:t>
                    </m:r>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𝑦</m:t>
                        </m:r>
                        <m:r>
                          <a:rPr lang="tr-TR" sz="1800" b="0" i="1" baseline="-25000" smtClean="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0</m:t>
                        </m:r>
                      </m:num>
                      <m:den>
                        <m:r>
                          <a:rPr lang="tr-TR" sz="1800" i="1">
                            <a:solidFill>
                              <a:schemeClr val="tx1"/>
                            </a:solidFill>
                            <a:latin typeface="Cambria Math" panose="02040503050406030204" pitchFamily="18" charset="0"/>
                            <a:ea typeface="Cambria Math" panose="02040503050406030204" pitchFamily="18" charset="0"/>
                          </a:rPr>
                          <m:t>𝑥</m:t>
                        </m:r>
                        <m:r>
                          <a:rPr lang="tr-TR" sz="1800" b="0" i="1" baseline="-25000" smtClean="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0</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−53</m:t>
                        </m:r>
                        <m:r>
                          <a:rPr lang="tr-TR" sz="1800" i="1">
                            <a:solidFill>
                              <a:schemeClr val="tx1"/>
                            </a:solidFill>
                            <a:latin typeface="Cambria Math" panose="02040503050406030204" pitchFamily="18" charset="0"/>
                            <a:ea typeface="Cambria Math" panose="02040503050406030204" pitchFamily="18" charset="0"/>
                          </a:rPr>
                          <m:t>−(−1)</m:t>
                        </m:r>
                      </m:num>
                      <m:den>
                        <m:r>
                          <a:rPr lang="tr-TR" sz="1800" b="0" i="1" smtClean="0">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4−(−2)</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−52</m:t>
                        </m:r>
                      </m:num>
                      <m:den>
                        <m:r>
                          <a:rPr lang="tr-TR" sz="1800" b="0" i="1" smtClean="0">
                            <a:solidFill>
                              <a:schemeClr val="tx1"/>
                            </a:solidFill>
                            <a:latin typeface="Cambria Math" panose="02040503050406030204" pitchFamily="18" charset="0"/>
                            <a:ea typeface="Cambria Math" panose="02040503050406030204" pitchFamily="18" charset="0"/>
                          </a:rPr>
                          <m:t>−2</m:t>
                        </m:r>
                      </m:den>
                    </m:f>
                  </m:oMath>
                </a14:m>
                <a:r>
                  <a:rPr lang="tr-TR" sz="1800" dirty="0" smtClean="0">
                    <a:solidFill>
                      <a:schemeClr val="tx1"/>
                    </a:solidFill>
                    <a:latin typeface="Cambria Math" panose="02040503050406030204" pitchFamily="18" charset="0"/>
                    <a:ea typeface="Cambria Math" panose="02040503050406030204" pitchFamily="18" charset="0"/>
                  </a:rPr>
                  <a:t>=26</a:t>
                </a:r>
                <a:endParaRPr lang="tr-TR" sz="1800" dirty="0">
                  <a:solidFill>
                    <a:schemeClr val="tx1"/>
                  </a:solidFill>
                  <a:latin typeface="Cambria Math" panose="02040503050406030204" pitchFamily="18" charset="0"/>
                  <a:ea typeface="Cambria Math" panose="02040503050406030204" pitchFamily="18" charset="0"/>
                </a:endParaRPr>
              </a:p>
              <a:p>
                <a:pPr marL="285750" indent="-285750">
                  <a:buClr>
                    <a:schemeClr val="tx1"/>
                  </a:buClr>
                  <a:buFont typeface="Arial" panose="020B0604020202020204" pitchFamily="34" charset="0"/>
                  <a:buChar char="•"/>
                </a:pPr>
                <a:endParaRPr lang="tr-TR" sz="1800" dirty="0">
                  <a:solidFill>
                    <a:schemeClr val="tx1"/>
                  </a:solidFill>
                  <a:latin typeface="Cambria Math" panose="02040503050406030204" pitchFamily="18" charset="0"/>
                  <a:ea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846323" y="4586011"/>
                <a:ext cx="5457217" cy="1805751"/>
              </a:xfrm>
              <a:prstGeom prst="rect">
                <a:avLst/>
              </a:prstGeom>
              <a:blipFill>
                <a:blip r:embed="rId6"/>
                <a:stretch>
                  <a:fillRect l="-670"/>
                </a:stretch>
              </a:blipFill>
            </p:spPr>
            <p:txBody>
              <a:bodyPr/>
              <a:lstStyle/>
              <a:p>
                <a:r>
                  <a:rPr lang="tr-TR">
                    <a:noFill/>
                  </a:rPr>
                  <a:t> </a:t>
                </a:r>
              </a:p>
            </p:txBody>
          </p:sp>
        </mc:Fallback>
      </mc:AlternateContent>
      <p:sp>
        <p:nvSpPr>
          <p:cNvPr id="6" name="Rounded Rectangle 5"/>
          <p:cNvSpPr/>
          <p:nvPr/>
        </p:nvSpPr>
        <p:spPr>
          <a:xfrm>
            <a:off x="5603133" y="2801566"/>
            <a:ext cx="1896893" cy="963038"/>
          </a:xfrm>
          <a:prstGeom prst="roundRect">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tr-TR"/>
          </a:p>
        </p:txBody>
      </p:sp>
      <p:sp>
        <p:nvSpPr>
          <p:cNvPr id="7" name="Rounded Rectangle 6"/>
          <p:cNvSpPr/>
          <p:nvPr/>
        </p:nvSpPr>
        <p:spPr>
          <a:xfrm>
            <a:off x="1828801" y="4421799"/>
            <a:ext cx="7704305" cy="2134175"/>
          </a:xfrm>
          <a:prstGeom prst="round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tr-TR"/>
          </a:p>
        </p:txBody>
      </p:sp>
    </p:spTree>
    <p:extLst>
      <p:ext uri="{BB962C8B-B14F-4D97-AF65-F5344CB8AC3E}">
        <p14:creationId xmlns:p14="http://schemas.microsoft.com/office/powerpoint/2010/main" val="3115045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488332" y="126460"/>
                <a:ext cx="4581727" cy="7058792"/>
              </a:xfrm>
              <a:prstGeom prst="rect">
                <a:avLst/>
              </a:prstGeom>
              <a:noFill/>
            </p:spPr>
            <p:txBody>
              <a:bodyPr wrap="square" rtlCol="0">
                <a:spAutoFit/>
              </a:bodyPr>
              <a:lstStyle/>
              <a:p>
                <a:pPr>
                  <a:buClr>
                    <a:schemeClr val="tx1"/>
                  </a:buClr>
                </a:pPr>
                <a:endParaRPr lang="tr-TR" sz="1800" dirty="0" smtClean="0">
                  <a:solidFill>
                    <a:schemeClr val="tx1"/>
                  </a:solidFill>
                  <a:latin typeface="Cambria Math" panose="02040503050406030204" pitchFamily="18" charset="0"/>
                  <a:ea typeface="Cambria Math" panose="02040503050406030204" pitchFamily="18" charset="0"/>
                </a:endParaRPr>
              </a:p>
              <a:p>
                <a:pPr marL="285750" indent="-285750">
                  <a:buClr>
                    <a:schemeClr val="tx1"/>
                  </a:buClr>
                  <a:buFont typeface="Arial" panose="020B0604020202020204" pitchFamily="34" charset="0"/>
                  <a:buChar char="•"/>
                </a:pPr>
                <a14:m>
                  <m:oMath xmlns:m="http://schemas.openxmlformats.org/officeDocument/2006/math">
                    <m:r>
                      <a:rPr lang="tr-TR" sz="1800" i="1" smtClean="0">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m:t>
                    </m:r>
                    <m:f>
                      <m:fPr>
                        <m:ctrlPr>
                          <a:rPr lang="tr-TR" sz="1800" i="1" smtClean="0">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𝑦</m:t>
                        </m:r>
                        <m:r>
                          <a:rPr lang="tr-TR" sz="1800" b="0" i="1" baseline="-25000" smtClean="0">
                            <a:solidFill>
                              <a:schemeClr val="tx1"/>
                            </a:solidFill>
                            <a:latin typeface="Cambria Math" panose="02040503050406030204" pitchFamily="18" charset="0"/>
                            <a:ea typeface="Cambria Math" panose="02040503050406030204" pitchFamily="18" charset="0"/>
                          </a:rPr>
                          <m:t>1</m:t>
                        </m:r>
                      </m:num>
                      <m:den>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𝑥</m:t>
                        </m:r>
                        <m:r>
                          <a:rPr lang="tr-TR" sz="1800" b="0" i="1" baseline="-25000" smtClean="0">
                            <a:solidFill>
                              <a:schemeClr val="tx1"/>
                            </a:solidFill>
                            <a:latin typeface="Cambria Math" panose="02040503050406030204" pitchFamily="18" charset="0"/>
                            <a:ea typeface="Cambria Math" panose="02040503050406030204" pitchFamily="18" charset="0"/>
                          </a:rPr>
                          <m:t>1</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10</m:t>
                        </m:r>
                        <m:r>
                          <a:rPr lang="tr-TR" sz="1800" i="1">
                            <a:solidFill>
                              <a:schemeClr val="tx1"/>
                            </a:solidFill>
                            <a:latin typeface="Cambria Math" panose="02040503050406030204" pitchFamily="18" charset="0"/>
                            <a:ea typeface="Cambria Math" panose="02040503050406030204" pitchFamily="18" charset="0"/>
                          </a:rPr>
                          <m:t>−(1)</m:t>
                        </m:r>
                      </m:num>
                      <m:den>
                        <m:r>
                          <a:rPr lang="tr-TR" sz="1800" i="1">
                            <a:solidFill>
                              <a:schemeClr val="tx1"/>
                            </a:solidFill>
                            <a:latin typeface="Cambria Math" panose="02040503050406030204" pitchFamily="18" charset="0"/>
                            <a:ea typeface="Cambria Math" panose="02040503050406030204" pitchFamily="18" charset="0"/>
                          </a:rPr>
                          <m:t>4−(</m:t>
                        </m:r>
                        <m:r>
                          <a:rPr lang="tr-TR" sz="1800" b="0" i="1" smtClean="0">
                            <a:solidFill>
                              <a:schemeClr val="tx1"/>
                            </a:solidFill>
                            <a:latin typeface="Cambria Math" panose="02040503050406030204" pitchFamily="18" charset="0"/>
                            <a:ea typeface="Cambria Math" panose="02040503050406030204" pitchFamily="18" charset="0"/>
                          </a:rPr>
                          <m:t>1</m:t>
                        </m:r>
                        <m:r>
                          <a:rPr lang="tr-TR" sz="1800" i="1">
                            <a:solidFill>
                              <a:schemeClr val="tx1"/>
                            </a:solidFill>
                            <a:latin typeface="Cambria Math" panose="02040503050406030204" pitchFamily="18" charset="0"/>
                            <a:ea typeface="Cambria Math" panose="02040503050406030204" pitchFamily="18" charset="0"/>
                          </a:rPr>
                          <m:t>)</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9</m:t>
                        </m:r>
                      </m:num>
                      <m:den>
                        <m:r>
                          <a:rPr lang="tr-TR" sz="1800" b="0" i="1" smtClean="0">
                            <a:solidFill>
                              <a:schemeClr val="tx1"/>
                            </a:solidFill>
                            <a:latin typeface="Cambria Math" panose="02040503050406030204" pitchFamily="18" charset="0"/>
                            <a:ea typeface="Cambria Math" panose="02040503050406030204" pitchFamily="18" charset="0"/>
                          </a:rPr>
                          <m:t>3</m:t>
                        </m:r>
                      </m:den>
                    </m:f>
                  </m:oMath>
                </a14:m>
                <a:r>
                  <a:rPr lang="tr-TR" sz="1800" dirty="0" smtClean="0">
                    <a:solidFill>
                      <a:schemeClr val="tx1"/>
                    </a:solidFill>
                    <a:latin typeface="Cambria Math" panose="02040503050406030204" pitchFamily="18" charset="0"/>
                    <a:ea typeface="Cambria Math" panose="02040503050406030204" pitchFamily="18" charset="0"/>
                  </a:rPr>
                  <a:t>=3</a:t>
                </a:r>
                <a:endParaRPr lang="tr-TR" sz="1800" dirty="0">
                  <a:solidFill>
                    <a:schemeClr val="tx1"/>
                  </a:solidFill>
                  <a:latin typeface="Cambria Math" panose="02040503050406030204" pitchFamily="18" charset="0"/>
                  <a:ea typeface="Cambria Math" panose="02040503050406030204" pitchFamily="18" charset="0"/>
                </a:endParaRPr>
              </a:p>
              <a:p>
                <a:pPr marL="285750" indent="-285750">
                  <a:buClr>
                    <a:schemeClr val="tx1"/>
                  </a:buClr>
                  <a:buFont typeface="Arial" panose="020B0604020202020204" pitchFamily="34" charset="0"/>
                  <a:buChar char="•"/>
                </a:pPr>
                <a:endParaRPr lang="tr-TR" sz="1800" dirty="0">
                  <a:solidFill>
                    <a:schemeClr val="tx1"/>
                  </a:solidFill>
                  <a:latin typeface="Cambria Math" panose="02040503050406030204" pitchFamily="18" charset="0"/>
                  <a:ea typeface="Cambria Math" panose="02040503050406030204" pitchFamily="18" charset="0"/>
                </a:endParaRPr>
              </a:p>
              <a:p>
                <a:pPr marL="285750" indent="-285750">
                  <a:buClr>
                    <a:schemeClr val="tx1"/>
                  </a:buClr>
                  <a:buFont typeface="Arial" panose="020B0604020202020204" pitchFamily="34" charset="0"/>
                  <a:buChar char="•"/>
                </a:pPr>
                <a14:m>
                  <m:oMath xmlns:m="http://schemas.openxmlformats.org/officeDocument/2006/math">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m:t>
                    </m:r>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𝑦</m:t>
                        </m:r>
                        <m:r>
                          <a:rPr lang="tr-TR" sz="1800" b="0" i="1" baseline="-25000" smtClean="0">
                            <a:solidFill>
                              <a:schemeClr val="tx1"/>
                            </a:solidFill>
                            <a:latin typeface="Cambria Math" panose="02040503050406030204" pitchFamily="18" charset="0"/>
                            <a:ea typeface="Cambria Math" panose="02040503050406030204" pitchFamily="18" charset="0"/>
                          </a:rPr>
                          <m:t>1</m:t>
                        </m:r>
                      </m:num>
                      <m:den>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𝑥</m:t>
                        </m:r>
                        <m:r>
                          <a:rPr lang="tr-TR" sz="1800" b="0" i="1" baseline="-25000" smtClean="0">
                            <a:solidFill>
                              <a:schemeClr val="tx1"/>
                            </a:solidFill>
                            <a:latin typeface="Cambria Math" panose="02040503050406030204" pitchFamily="18" charset="0"/>
                            <a:ea typeface="Cambria Math" panose="02040503050406030204" pitchFamily="18" charset="0"/>
                          </a:rPr>
                          <m:t>1</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−(1)</m:t>
                        </m:r>
                      </m:num>
                      <m:den>
                        <m:r>
                          <a:rPr lang="tr-TR" sz="1800" i="1">
                            <a:solidFill>
                              <a:schemeClr val="tx1"/>
                            </a:solidFill>
                            <a:latin typeface="Cambria Math" panose="02040503050406030204" pitchFamily="18" charset="0"/>
                            <a:ea typeface="Cambria Math" panose="02040503050406030204" pitchFamily="18" charset="0"/>
                          </a:rPr>
                          <m:t>−1−(</m:t>
                        </m:r>
                        <m:r>
                          <a:rPr lang="tr-TR" sz="1800" b="0" i="1" smtClean="0">
                            <a:solidFill>
                              <a:schemeClr val="tx1"/>
                            </a:solidFill>
                            <a:latin typeface="Cambria Math" panose="02040503050406030204" pitchFamily="18" charset="0"/>
                            <a:ea typeface="Cambria Math" panose="02040503050406030204" pitchFamily="18" charset="0"/>
                          </a:rPr>
                          <m:t>1</m:t>
                        </m:r>
                        <m:r>
                          <a:rPr lang="tr-TR" sz="1800" i="1">
                            <a:solidFill>
                              <a:schemeClr val="tx1"/>
                            </a:solidFill>
                            <a:latin typeface="Cambria Math" panose="02040503050406030204" pitchFamily="18" charset="0"/>
                            <a:ea typeface="Cambria Math" panose="02040503050406030204" pitchFamily="18" charset="0"/>
                          </a:rPr>
                          <m:t>)</m:t>
                        </m:r>
                      </m:den>
                    </m:f>
                  </m:oMath>
                </a14:m>
                <a:r>
                  <a:rPr lang="tr-TR" sz="1800" dirty="0" smtClean="0">
                    <a:solidFill>
                      <a:schemeClr val="tx1"/>
                    </a:solidFill>
                    <a:latin typeface="Cambria Math" panose="02040503050406030204" pitchFamily="18" charset="0"/>
                    <a:ea typeface="Cambria Math" panose="02040503050406030204" pitchFamily="18" charset="0"/>
                  </a:rPr>
                  <a:t>= </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4</m:t>
                        </m:r>
                      </m:num>
                      <m:den>
                        <m:r>
                          <a:rPr lang="tr-TR" sz="1800" b="0" i="1" smtClean="0">
                            <a:solidFill>
                              <a:schemeClr val="tx1"/>
                            </a:solidFill>
                            <a:latin typeface="Cambria Math" panose="02040503050406030204" pitchFamily="18" charset="0"/>
                            <a:ea typeface="Cambria Math" panose="02040503050406030204" pitchFamily="18" charset="0"/>
                          </a:rPr>
                          <m:t>−2</m:t>
                        </m:r>
                      </m:den>
                    </m:f>
                  </m:oMath>
                </a14:m>
                <a:r>
                  <a:rPr lang="tr-TR" sz="1800" dirty="0" smtClean="0">
                    <a:solidFill>
                      <a:schemeClr val="tx1"/>
                    </a:solidFill>
                    <a:latin typeface="Cambria Math" panose="02040503050406030204" pitchFamily="18" charset="0"/>
                    <a:ea typeface="Cambria Math" panose="02040503050406030204" pitchFamily="18" charset="0"/>
                  </a:rPr>
                  <a:t> =-2</a:t>
                </a:r>
              </a:p>
              <a:p>
                <a:pPr marL="285750" indent="-285750">
                  <a:buClr>
                    <a:schemeClr val="tx1"/>
                  </a:buClr>
                  <a:buFont typeface="Arial" panose="020B0604020202020204" pitchFamily="34" charset="0"/>
                  <a:buChar char="•"/>
                </a:pPr>
                <a:endParaRPr lang="tr-TR" sz="1800" dirty="0">
                  <a:solidFill>
                    <a:schemeClr val="tx1"/>
                  </a:solidFill>
                  <a:latin typeface="Cambria Math" panose="02040503050406030204" pitchFamily="18" charset="0"/>
                  <a:ea typeface="Cambria Math" panose="02040503050406030204" pitchFamily="18" charset="0"/>
                </a:endParaRPr>
              </a:p>
              <a:p>
                <a:pPr marL="285750" indent="-285750">
                  <a:buClr>
                    <a:schemeClr val="tx1"/>
                  </a:buClr>
                  <a:buFont typeface="Arial" panose="020B0604020202020204" pitchFamily="34" charset="0"/>
                  <a:buChar char="•"/>
                </a:pPr>
                <a14:m>
                  <m:oMath xmlns:m="http://schemas.openxmlformats.org/officeDocument/2006/math">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m:t>
                    </m:r>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1</m:t>
                        </m:r>
                      </m:num>
                      <m:den>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1</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−(1)</m:t>
                        </m:r>
                      </m:num>
                      <m:den>
                        <m:r>
                          <a:rPr lang="tr-TR" sz="1800" i="1">
                            <a:solidFill>
                              <a:schemeClr val="tx1"/>
                            </a:solidFill>
                            <a:latin typeface="Cambria Math" panose="02040503050406030204" pitchFamily="18" charset="0"/>
                            <a:ea typeface="Cambria Math" panose="02040503050406030204" pitchFamily="18" charset="0"/>
                          </a:rPr>
                          <m:t>3−(</m:t>
                        </m:r>
                        <m:r>
                          <a:rPr lang="tr-TR" sz="1800" b="0" i="1" smtClean="0">
                            <a:solidFill>
                              <a:schemeClr val="tx1"/>
                            </a:solidFill>
                            <a:latin typeface="Cambria Math" panose="02040503050406030204" pitchFamily="18" charset="0"/>
                            <a:ea typeface="Cambria Math" panose="02040503050406030204" pitchFamily="18" charset="0"/>
                          </a:rPr>
                          <m:t>1</m:t>
                        </m:r>
                        <m:r>
                          <a:rPr lang="tr-TR" sz="1800" i="1">
                            <a:solidFill>
                              <a:schemeClr val="tx1"/>
                            </a:solidFill>
                            <a:latin typeface="Cambria Math" panose="02040503050406030204" pitchFamily="18" charset="0"/>
                            <a:ea typeface="Cambria Math" panose="02040503050406030204" pitchFamily="18" charset="0"/>
                          </a:rPr>
                          <m:t>)</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4</m:t>
                        </m:r>
                      </m:num>
                      <m:den>
                        <m:r>
                          <a:rPr lang="tr-TR" sz="1800" b="0" i="1" smtClean="0">
                            <a:solidFill>
                              <a:schemeClr val="tx1"/>
                            </a:solidFill>
                            <a:latin typeface="Cambria Math" panose="02040503050406030204" pitchFamily="18" charset="0"/>
                            <a:ea typeface="Cambria Math" panose="02040503050406030204" pitchFamily="18" charset="0"/>
                          </a:rPr>
                          <m:t>2</m:t>
                        </m:r>
                      </m:den>
                    </m:f>
                  </m:oMath>
                </a14:m>
                <a:r>
                  <a:rPr lang="tr-TR" sz="1800" dirty="0" smtClean="0">
                    <a:solidFill>
                      <a:schemeClr val="tx1"/>
                    </a:solidFill>
                    <a:latin typeface="Cambria Math" panose="02040503050406030204" pitchFamily="18" charset="0"/>
                    <a:ea typeface="Cambria Math" panose="02040503050406030204" pitchFamily="18" charset="0"/>
                  </a:rPr>
                  <a:t>=2</a:t>
                </a:r>
                <a:r>
                  <a:rPr lang="tr-TR" sz="1800" dirty="0">
                    <a:solidFill>
                      <a:schemeClr val="tx1"/>
                    </a:solidFill>
                    <a:latin typeface="Cambria Math" panose="02040503050406030204" pitchFamily="18" charset="0"/>
                    <a:ea typeface="Cambria Math" panose="02040503050406030204" pitchFamily="18" charset="0"/>
                  </a:rPr>
                  <a:t>			</a:t>
                </a:r>
              </a:p>
              <a:p>
                <a:pPr marL="285750" indent="-285750">
                  <a:buClr>
                    <a:schemeClr val="tx1"/>
                  </a:buClr>
                  <a:buFont typeface="Arial" panose="020B0604020202020204" pitchFamily="34" charset="0"/>
                  <a:buChar char="•"/>
                </a:pPr>
                <a14:m>
                  <m:oMath xmlns:m="http://schemas.openxmlformats.org/officeDocument/2006/math">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m:t>
                    </m:r>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1</m:t>
                        </m:r>
                      </m:num>
                      <m:den>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1</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26</m:t>
                        </m:r>
                        <m:r>
                          <a:rPr lang="tr-TR" sz="1800" i="1">
                            <a:solidFill>
                              <a:schemeClr val="tx1"/>
                            </a:solidFill>
                            <a:latin typeface="Cambria Math" panose="02040503050406030204" pitchFamily="18" charset="0"/>
                            <a:ea typeface="Cambria Math" panose="02040503050406030204" pitchFamily="18" charset="0"/>
                          </a:rPr>
                          <m:t>−(1)</m:t>
                        </m:r>
                      </m:num>
                      <m:den>
                        <m:r>
                          <a:rPr lang="tr-TR" sz="1800" i="1">
                            <a:solidFill>
                              <a:schemeClr val="tx1"/>
                            </a:solidFill>
                            <a:latin typeface="Cambria Math" panose="02040503050406030204" pitchFamily="18" charset="0"/>
                            <a:ea typeface="Cambria Math" panose="02040503050406030204" pitchFamily="18" charset="0"/>
                          </a:rPr>
                          <m:t>−4−(</m:t>
                        </m:r>
                        <m:r>
                          <a:rPr lang="tr-TR" sz="1800" b="0" i="1" smtClean="0">
                            <a:solidFill>
                              <a:schemeClr val="tx1"/>
                            </a:solidFill>
                            <a:latin typeface="Cambria Math" panose="02040503050406030204" pitchFamily="18" charset="0"/>
                            <a:ea typeface="Cambria Math" panose="02040503050406030204" pitchFamily="18" charset="0"/>
                          </a:rPr>
                          <m:t>1</m:t>
                        </m:r>
                        <m:r>
                          <a:rPr lang="tr-TR" sz="1800" i="1">
                            <a:solidFill>
                              <a:schemeClr val="tx1"/>
                            </a:solidFill>
                            <a:latin typeface="Cambria Math" panose="02040503050406030204" pitchFamily="18" charset="0"/>
                            <a:ea typeface="Cambria Math" panose="02040503050406030204" pitchFamily="18" charset="0"/>
                          </a:rPr>
                          <m:t>)</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25</m:t>
                        </m:r>
                      </m:num>
                      <m:den>
                        <m:r>
                          <a:rPr lang="tr-TR" sz="1800" i="1">
                            <a:solidFill>
                              <a:schemeClr val="tx1"/>
                            </a:solidFill>
                            <a:latin typeface="Cambria Math" panose="02040503050406030204" pitchFamily="18" charset="0"/>
                            <a:ea typeface="Cambria Math" panose="02040503050406030204" pitchFamily="18" charset="0"/>
                          </a:rPr>
                          <m:t>−</m:t>
                        </m:r>
                        <m:r>
                          <a:rPr lang="tr-TR" sz="1800" b="0" i="1" smtClean="0">
                            <a:solidFill>
                              <a:schemeClr val="tx1"/>
                            </a:solidFill>
                            <a:latin typeface="Cambria Math" panose="02040503050406030204" pitchFamily="18" charset="0"/>
                            <a:ea typeface="Cambria Math" panose="02040503050406030204" pitchFamily="18" charset="0"/>
                          </a:rPr>
                          <m:t>5</m:t>
                        </m:r>
                      </m:den>
                    </m:f>
                  </m:oMath>
                </a14:m>
                <a:r>
                  <a:rPr lang="tr-TR" sz="1800" dirty="0" smtClean="0">
                    <a:solidFill>
                      <a:schemeClr val="tx1"/>
                    </a:solidFill>
                    <a:latin typeface="Cambria Math" panose="02040503050406030204" pitchFamily="18" charset="0"/>
                    <a:ea typeface="Cambria Math" panose="02040503050406030204" pitchFamily="18" charset="0"/>
                  </a:rPr>
                  <a:t>=-5</a:t>
                </a:r>
              </a:p>
              <a:p>
                <a:pPr>
                  <a:buClr>
                    <a:schemeClr val="tx1"/>
                  </a:buClr>
                </a:pPr>
                <a:endParaRPr lang="tr-TR" sz="1800" dirty="0">
                  <a:solidFill>
                    <a:schemeClr val="tx1"/>
                  </a:solidFill>
                  <a:latin typeface="Cambria Math" panose="02040503050406030204" pitchFamily="18" charset="0"/>
                  <a:ea typeface="Cambria Math" panose="02040503050406030204" pitchFamily="18" charset="0"/>
                </a:endParaRPr>
              </a:p>
              <a:p>
                <a:pPr>
                  <a:buClr>
                    <a:schemeClr val="tx1"/>
                  </a:buClr>
                </a:pPr>
                <a:endParaRPr lang="tr-TR" sz="1800" dirty="0" smtClean="0">
                  <a:solidFill>
                    <a:schemeClr val="tx1"/>
                  </a:solidFill>
                  <a:latin typeface="Cambria Math" panose="02040503050406030204" pitchFamily="18" charset="0"/>
                  <a:ea typeface="Cambria Math" panose="02040503050406030204" pitchFamily="18" charset="0"/>
                </a:endParaRPr>
              </a:p>
              <a:p>
                <a:pPr>
                  <a:buClr>
                    <a:schemeClr val="tx1"/>
                  </a:buClr>
                </a:pPr>
                <a:endParaRPr lang="tr-TR" sz="1800" dirty="0">
                  <a:solidFill>
                    <a:schemeClr val="tx1"/>
                  </a:solidFill>
                  <a:latin typeface="Cambria Math" panose="02040503050406030204" pitchFamily="18" charset="0"/>
                  <a:ea typeface="Cambria Math" panose="02040503050406030204" pitchFamily="18" charset="0"/>
                </a:endParaRPr>
              </a:p>
              <a:p>
                <a:pPr>
                  <a:buClr>
                    <a:schemeClr val="tx1"/>
                  </a:buClr>
                </a:pPr>
                <a:endParaRPr lang="tr-TR" sz="1800" dirty="0">
                  <a:solidFill>
                    <a:schemeClr val="tx1"/>
                  </a:solidFill>
                  <a:latin typeface="Cambria Math" panose="02040503050406030204" pitchFamily="18" charset="0"/>
                  <a:ea typeface="Cambria Math" panose="02040503050406030204" pitchFamily="18" charset="0"/>
                </a:endParaRPr>
              </a:p>
              <a:p>
                <a:pPr marL="285750" indent="-285750">
                  <a:buClr>
                    <a:schemeClr val="tx1"/>
                  </a:buClr>
                  <a:buFont typeface="Arial" panose="020B0604020202020204" pitchFamily="34" charset="0"/>
                  <a:buChar char="•"/>
                </a:pPr>
                <a14:m>
                  <m:oMath xmlns:m="http://schemas.openxmlformats.org/officeDocument/2006/math">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m:t>
                    </m:r>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𝑦</m:t>
                        </m:r>
                        <m:r>
                          <a:rPr lang="tr-TR" sz="1800" b="0" i="1" baseline="-25000" smtClean="0">
                            <a:solidFill>
                              <a:schemeClr val="tx1"/>
                            </a:solidFill>
                            <a:latin typeface="Cambria Math" panose="02040503050406030204" pitchFamily="18" charset="0"/>
                            <a:ea typeface="Cambria Math" panose="02040503050406030204" pitchFamily="18" charset="0"/>
                          </a:rPr>
                          <m:t>2</m:t>
                        </m:r>
                      </m:num>
                      <m:den>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𝑥</m:t>
                        </m:r>
                        <m:r>
                          <a:rPr lang="tr-TR" sz="1800" b="0" i="1" baseline="-25000" smtClean="0">
                            <a:solidFill>
                              <a:schemeClr val="tx1"/>
                            </a:solidFill>
                            <a:latin typeface="Cambria Math" panose="02040503050406030204" pitchFamily="18" charset="0"/>
                            <a:ea typeface="Cambria Math" panose="02040503050406030204" pitchFamily="18" charset="0"/>
                          </a:rPr>
                          <m:t>2</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m:t>
                        </m:r>
                        <m:r>
                          <a:rPr lang="tr-TR" sz="1800" b="0" i="1" smtClean="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m:t>
                        </m:r>
                      </m:num>
                      <m:den>
                        <m:r>
                          <a:rPr lang="tr-TR" sz="1800" i="1">
                            <a:solidFill>
                              <a:schemeClr val="tx1"/>
                            </a:solidFill>
                            <a:latin typeface="Cambria Math" panose="02040503050406030204" pitchFamily="18" charset="0"/>
                            <a:ea typeface="Cambria Math" panose="02040503050406030204" pitchFamily="18" charset="0"/>
                          </a:rPr>
                          <m:t>−1−(</m:t>
                        </m:r>
                        <m:r>
                          <a:rPr lang="tr-TR" sz="1800" b="0" i="1" smtClean="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m:t>
                        </m:r>
                      </m:den>
                    </m:f>
                  </m:oMath>
                </a14:m>
                <a:r>
                  <a:rPr lang="tr-TR" sz="1800" dirty="0">
                    <a:solidFill>
                      <a:schemeClr val="tx1"/>
                    </a:solidFill>
                    <a:latin typeface="Cambria Math" panose="02040503050406030204" pitchFamily="18" charset="0"/>
                    <a:ea typeface="Cambria Math" panose="02040503050406030204" pitchFamily="18" charset="0"/>
                  </a:rPr>
                  <a:t>= </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−5</m:t>
                        </m:r>
                      </m:num>
                      <m:den>
                        <m:r>
                          <a:rPr lang="tr-TR" sz="1800" b="0" i="1" smtClean="0">
                            <a:solidFill>
                              <a:schemeClr val="tx1"/>
                            </a:solidFill>
                            <a:latin typeface="Cambria Math" panose="02040503050406030204" pitchFamily="18" charset="0"/>
                            <a:ea typeface="Cambria Math" panose="02040503050406030204" pitchFamily="18" charset="0"/>
                          </a:rPr>
                          <m:t>−5</m:t>
                        </m:r>
                      </m:den>
                    </m:f>
                  </m:oMath>
                </a14:m>
                <a:r>
                  <a:rPr lang="tr-TR" sz="1800" dirty="0">
                    <a:solidFill>
                      <a:schemeClr val="tx1"/>
                    </a:solidFill>
                    <a:latin typeface="Cambria Math" panose="02040503050406030204" pitchFamily="18" charset="0"/>
                    <a:ea typeface="Cambria Math" panose="02040503050406030204" pitchFamily="18" charset="0"/>
                  </a:rPr>
                  <a:t> </a:t>
                </a:r>
                <a:r>
                  <a:rPr lang="tr-TR" sz="1800" dirty="0" smtClean="0">
                    <a:solidFill>
                      <a:schemeClr val="tx1"/>
                    </a:solidFill>
                    <a:latin typeface="Cambria Math" panose="02040503050406030204" pitchFamily="18" charset="0"/>
                    <a:ea typeface="Cambria Math" panose="02040503050406030204" pitchFamily="18" charset="0"/>
                  </a:rPr>
                  <a:t>=1</a:t>
                </a:r>
                <a:endParaRPr lang="tr-TR" sz="1800" dirty="0">
                  <a:solidFill>
                    <a:schemeClr val="tx1"/>
                  </a:solidFill>
                  <a:latin typeface="Cambria Math" panose="02040503050406030204" pitchFamily="18" charset="0"/>
                  <a:ea typeface="Cambria Math" panose="02040503050406030204" pitchFamily="18" charset="0"/>
                </a:endParaRPr>
              </a:p>
              <a:p>
                <a:pPr marL="285750" indent="-285750">
                  <a:buClr>
                    <a:schemeClr val="tx1"/>
                  </a:buClr>
                  <a:buFont typeface="Arial" panose="020B0604020202020204" pitchFamily="34" charset="0"/>
                  <a:buChar char="•"/>
                </a:pPr>
                <a:endParaRPr lang="tr-TR" sz="1800" dirty="0">
                  <a:solidFill>
                    <a:schemeClr val="tx1"/>
                  </a:solidFill>
                  <a:latin typeface="Cambria Math" panose="02040503050406030204" pitchFamily="18" charset="0"/>
                  <a:ea typeface="Cambria Math" panose="02040503050406030204" pitchFamily="18" charset="0"/>
                </a:endParaRPr>
              </a:p>
              <a:p>
                <a:pPr marL="285750" indent="-285750">
                  <a:buClr>
                    <a:schemeClr val="tx1"/>
                  </a:buClr>
                  <a:buFont typeface="Arial" panose="020B0604020202020204" pitchFamily="34" charset="0"/>
                  <a:buChar char="•"/>
                </a:pPr>
                <a14:m>
                  <m:oMath xmlns:m="http://schemas.openxmlformats.org/officeDocument/2006/math">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m:t>
                    </m:r>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𝑦</m:t>
                        </m:r>
                        <m:r>
                          <a:rPr lang="tr-TR" sz="1800" b="0" i="1" baseline="-25000" smtClean="0">
                            <a:solidFill>
                              <a:schemeClr val="tx1"/>
                            </a:solidFill>
                            <a:latin typeface="Cambria Math" panose="02040503050406030204" pitchFamily="18" charset="0"/>
                            <a:ea typeface="Cambria Math" panose="02040503050406030204" pitchFamily="18" charset="0"/>
                          </a:rPr>
                          <m:t>2</m:t>
                        </m:r>
                      </m:num>
                      <m:den>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𝑥</m:t>
                        </m:r>
                        <m:r>
                          <a:rPr lang="tr-TR" sz="1800" b="0" i="1" baseline="-25000" smtClean="0">
                            <a:solidFill>
                              <a:schemeClr val="tx1"/>
                            </a:solidFill>
                            <a:latin typeface="Cambria Math" panose="02040503050406030204" pitchFamily="18" charset="0"/>
                            <a:ea typeface="Cambria Math" panose="02040503050406030204" pitchFamily="18" charset="0"/>
                          </a:rPr>
                          <m:t>2</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m:t>
                        </m:r>
                        <m:r>
                          <a:rPr lang="tr-TR" sz="1800" b="0" i="1" smtClean="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m:t>
                        </m:r>
                      </m:num>
                      <m:den>
                        <m:r>
                          <a:rPr lang="tr-TR" sz="1800" i="1">
                            <a:solidFill>
                              <a:schemeClr val="tx1"/>
                            </a:solidFill>
                            <a:latin typeface="Cambria Math" panose="02040503050406030204" pitchFamily="18" charset="0"/>
                            <a:ea typeface="Cambria Math" panose="02040503050406030204" pitchFamily="18" charset="0"/>
                          </a:rPr>
                          <m:t>3−(</m:t>
                        </m:r>
                        <m:r>
                          <a:rPr lang="tr-TR" sz="1800" b="0" i="1" smtClean="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−1</m:t>
                        </m:r>
                      </m:num>
                      <m:den>
                        <m:r>
                          <a:rPr lang="tr-TR" sz="1800" b="0" i="1" smtClean="0">
                            <a:solidFill>
                              <a:schemeClr val="tx1"/>
                            </a:solidFill>
                            <a:latin typeface="Cambria Math" panose="02040503050406030204" pitchFamily="18" charset="0"/>
                            <a:ea typeface="Cambria Math" panose="02040503050406030204" pitchFamily="18" charset="0"/>
                          </a:rPr>
                          <m:t>−1</m:t>
                        </m:r>
                      </m:den>
                    </m:f>
                  </m:oMath>
                </a14:m>
                <a:r>
                  <a:rPr lang="tr-TR" sz="1800" dirty="0" smtClean="0">
                    <a:solidFill>
                      <a:schemeClr val="tx1"/>
                    </a:solidFill>
                    <a:latin typeface="Cambria Math" panose="02040503050406030204" pitchFamily="18" charset="0"/>
                    <a:ea typeface="Cambria Math" panose="02040503050406030204" pitchFamily="18" charset="0"/>
                  </a:rPr>
                  <a:t>=1</a:t>
                </a:r>
                <a:r>
                  <a:rPr lang="tr-TR" sz="1800" dirty="0">
                    <a:solidFill>
                      <a:schemeClr val="tx1"/>
                    </a:solidFill>
                    <a:latin typeface="Cambria Math" panose="02040503050406030204" pitchFamily="18" charset="0"/>
                    <a:ea typeface="Cambria Math" panose="02040503050406030204" pitchFamily="18" charset="0"/>
                  </a:rPr>
                  <a:t>			</a:t>
                </a:r>
              </a:p>
              <a:p>
                <a:pPr marL="285750" indent="-285750">
                  <a:buClr>
                    <a:schemeClr val="tx1"/>
                  </a:buClr>
                  <a:buFont typeface="Arial" panose="020B0604020202020204" pitchFamily="34" charset="0"/>
                  <a:buChar char="•"/>
                </a:pPr>
                <a14:m>
                  <m:oMath xmlns:m="http://schemas.openxmlformats.org/officeDocument/2006/math">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m:t>
                    </m:r>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2</m:t>
                        </m:r>
                        <m:r>
                          <a:rPr lang="tr-TR" sz="1800" i="1">
                            <a:solidFill>
                              <a:schemeClr val="tx1"/>
                            </a:solidFill>
                            <a:latin typeface="Cambria Math" panose="02040503050406030204" pitchFamily="18" charset="0"/>
                            <a:ea typeface="Cambria Math" panose="02040503050406030204" pitchFamily="18" charset="0"/>
                          </a:rPr>
                          <m:t>𝑦</m:t>
                        </m:r>
                        <m:r>
                          <a:rPr lang="tr-TR" sz="1800" b="0" i="1" baseline="-25000" smtClean="0">
                            <a:solidFill>
                              <a:schemeClr val="tx1"/>
                            </a:solidFill>
                            <a:latin typeface="Cambria Math" panose="02040503050406030204" pitchFamily="18" charset="0"/>
                            <a:ea typeface="Cambria Math" panose="02040503050406030204" pitchFamily="18" charset="0"/>
                          </a:rPr>
                          <m:t>2</m:t>
                        </m:r>
                      </m:num>
                      <m:den>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𝑥</m:t>
                        </m:r>
                        <m:r>
                          <a:rPr lang="tr-TR" sz="1800" b="0" i="1" baseline="-25000" smtClean="0">
                            <a:solidFill>
                              <a:schemeClr val="tx1"/>
                            </a:solidFill>
                            <a:latin typeface="Cambria Math" panose="02040503050406030204" pitchFamily="18" charset="0"/>
                            <a:ea typeface="Cambria Math" panose="02040503050406030204" pitchFamily="18" charset="0"/>
                          </a:rPr>
                          <m:t>2</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m:t>
                        </m:r>
                        <m:r>
                          <a:rPr lang="tr-TR" sz="1800" b="0" i="1" smtClean="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m:t>
                        </m:r>
                      </m:num>
                      <m:den>
                        <m:r>
                          <a:rPr lang="tr-TR" sz="1800" i="1">
                            <a:solidFill>
                              <a:schemeClr val="tx1"/>
                            </a:solidFill>
                            <a:latin typeface="Cambria Math" panose="02040503050406030204" pitchFamily="18" charset="0"/>
                            <a:ea typeface="Cambria Math" panose="02040503050406030204" pitchFamily="18" charset="0"/>
                          </a:rPr>
                          <m:t>−4−(</m:t>
                        </m:r>
                        <m:r>
                          <a:rPr lang="tr-TR" sz="1800" b="0" i="1" smtClean="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−8</m:t>
                        </m:r>
                      </m:num>
                      <m:den>
                        <m:r>
                          <a:rPr lang="tr-TR" sz="1800" i="1">
                            <a:solidFill>
                              <a:schemeClr val="tx1"/>
                            </a:solidFill>
                            <a:latin typeface="Cambria Math" panose="02040503050406030204" pitchFamily="18" charset="0"/>
                            <a:ea typeface="Cambria Math" panose="02040503050406030204" pitchFamily="18" charset="0"/>
                          </a:rPr>
                          <m:t>−</m:t>
                        </m:r>
                        <m:r>
                          <a:rPr lang="tr-TR" sz="1800" b="0" i="1" smtClean="0">
                            <a:solidFill>
                              <a:schemeClr val="tx1"/>
                            </a:solidFill>
                            <a:latin typeface="Cambria Math" panose="02040503050406030204" pitchFamily="18" charset="0"/>
                            <a:ea typeface="Cambria Math" panose="02040503050406030204" pitchFamily="18" charset="0"/>
                          </a:rPr>
                          <m:t>8</m:t>
                        </m:r>
                      </m:den>
                    </m:f>
                  </m:oMath>
                </a14:m>
                <a:r>
                  <a:rPr lang="tr-TR" sz="1800" dirty="0" smtClean="0">
                    <a:solidFill>
                      <a:schemeClr val="tx1"/>
                    </a:solidFill>
                    <a:latin typeface="Cambria Math" panose="02040503050406030204" pitchFamily="18" charset="0"/>
                    <a:ea typeface="Cambria Math" panose="02040503050406030204" pitchFamily="18" charset="0"/>
                  </a:rPr>
                  <a:t>=1</a:t>
                </a:r>
                <a:endParaRPr lang="tr-TR" sz="1800" dirty="0">
                  <a:solidFill>
                    <a:schemeClr val="tx1"/>
                  </a:solidFill>
                  <a:latin typeface="Cambria Math" panose="02040503050406030204" pitchFamily="18" charset="0"/>
                  <a:ea typeface="Cambria Math" panose="02040503050406030204" pitchFamily="18" charset="0"/>
                </a:endParaRPr>
              </a:p>
              <a:p>
                <a:pPr>
                  <a:buClr>
                    <a:schemeClr val="tx1"/>
                  </a:buClr>
                </a:pPr>
                <a:r>
                  <a:rPr lang="tr-TR" sz="1800" dirty="0">
                    <a:solidFill>
                      <a:schemeClr val="tx1"/>
                    </a:solidFill>
                    <a:latin typeface="Cambria Math" panose="02040503050406030204" pitchFamily="18" charset="0"/>
                    <a:ea typeface="Cambria Math" panose="02040503050406030204" pitchFamily="18" charset="0"/>
                  </a:rPr>
                  <a:t>			</a:t>
                </a:r>
              </a:p>
              <a:p>
                <a:pPr marL="285750" indent="-285750">
                  <a:buClr>
                    <a:schemeClr val="tx1"/>
                  </a:buClr>
                  <a:buFont typeface="Arial" panose="020B0604020202020204" pitchFamily="34" charset="0"/>
                  <a:buChar char="•"/>
                </a:pPr>
                <a:endParaRPr lang="tr-TR" sz="1800" dirty="0" smtClean="0">
                  <a:solidFill>
                    <a:schemeClr val="tx1"/>
                  </a:solidFill>
                  <a:latin typeface="Cambria Math" panose="02040503050406030204" pitchFamily="18" charset="0"/>
                  <a:ea typeface="Cambria Math" panose="02040503050406030204" pitchFamily="18" charset="0"/>
                </a:endParaRPr>
              </a:p>
              <a:p>
                <a:pPr marL="285750" indent="-285750">
                  <a:buClr>
                    <a:schemeClr val="tx1"/>
                  </a:buClr>
                  <a:buFont typeface="Arial" panose="020B0604020202020204" pitchFamily="34" charset="0"/>
                  <a:buChar char="•"/>
                </a:pPr>
                <a:endParaRPr lang="tr-TR" sz="1800" dirty="0" smtClean="0">
                  <a:solidFill>
                    <a:schemeClr val="tx1"/>
                  </a:solidFill>
                  <a:latin typeface="Cambria Math" panose="02040503050406030204" pitchFamily="18" charset="0"/>
                  <a:ea typeface="Cambria Math" panose="02040503050406030204" pitchFamily="18" charset="0"/>
                </a:endParaRPr>
              </a:p>
              <a:p>
                <a:pPr>
                  <a:buClr>
                    <a:schemeClr val="tx1"/>
                  </a:buClr>
                </a:pPr>
                <a:endParaRPr lang="tr-TR" sz="1800" dirty="0">
                  <a:solidFill>
                    <a:schemeClr val="tx1"/>
                  </a:solidFill>
                  <a:latin typeface="Cambria Math" panose="02040503050406030204" pitchFamily="18" charset="0"/>
                  <a:ea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488332" y="126460"/>
                <a:ext cx="4581727" cy="7058792"/>
              </a:xfrm>
              <a:prstGeom prst="rect">
                <a:avLst/>
              </a:prstGeom>
              <a:blipFill>
                <a:blip r:embed="rId3"/>
                <a:stretch>
                  <a:fillRect l="-798"/>
                </a:stretch>
              </a:blipFill>
            </p:spPr>
            <p:txBody>
              <a:bodyPr/>
              <a:lstStyle/>
              <a:p>
                <a:r>
                  <a:rPr lang="tr-TR">
                    <a:noFill/>
                  </a:rPr>
                  <a:t> </a:t>
                </a:r>
              </a:p>
            </p:txBody>
          </p:sp>
        </mc:Fallback>
      </mc:AlternateContent>
      <p:sp>
        <p:nvSpPr>
          <p:cNvPr id="9" name="Rounded Rectangle 8"/>
          <p:cNvSpPr/>
          <p:nvPr/>
        </p:nvSpPr>
        <p:spPr>
          <a:xfrm>
            <a:off x="1235414" y="281231"/>
            <a:ext cx="4338535" cy="3219855"/>
          </a:xfrm>
          <a:prstGeom prst="round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tr-TR"/>
          </a:p>
        </p:txBody>
      </p:sp>
      <p:sp>
        <p:nvSpPr>
          <p:cNvPr id="10" name="Rounded Rectangle 9"/>
          <p:cNvSpPr/>
          <p:nvPr/>
        </p:nvSpPr>
        <p:spPr>
          <a:xfrm>
            <a:off x="1235413" y="3655856"/>
            <a:ext cx="4338535" cy="2928026"/>
          </a:xfrm>
          <a:prstGeom prst="round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7" name="TextBox 6"/>
              <p:cNvSpPr txBox="1"/>
              <p:nvPr/>
            </p:nvSpPr>
            <p:spPr>
              <a:xfrm>
                <a:off x="6070058" y="573060"/>
                <a:ext cx="5457218" cy="5663282"/>
              </a:xfrm>
              <a:prstGeom prst="rect">
                <a:avLst/>
              </a:prstGeom>
              <a:noFill/>
            </p:spPr>
            <p:txBody>
              <a:bodyPr wrap="square" rtlCol="0">
                <a:spAutoFit/>
              </a:bodyPr>
              <a:lstStyle/>
              <a:p>
                <a:pPr marL="285750" indent="-285750">
                  <a:buClr>
                    <a:schemeClr val="tx1"/>
                  </a:buClr>
                  <a:buFont typeface="Arial" panose="020B0604020202020204" pitchFamily="34" charset="0"/>
                  <a:buChar char="•"/>
                </a:pPr>
                <a14:m>
                  <m:oMath xmlns:m="http://schemas.openxmlformats.org/officeDocument/2006/math">
                    <m:r>
                      <a:rPr lang="tr-TR" sz="1800" i="1" smtClean="0">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m:t>
                    </m:r>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𝑦</m:t>
                        </m:r>
                        <m:r>
                          <a:rPr lang="tr-TR" sz="1800" b="0" i="1" baseline="-25000" smtClean="0">
                            <a:solidFill>
                              <a:schemeClr val="tx1"/>
                            </a:solidFill>
                            <a:latin typeface="Cambria Math" panose="02040503050406030204" pitchFamily="18" charset="0"/>
                            <a:ea typeface="Cambria Math" panose="02040503050406030204" pitchFamily="18" charset="0"/>
                          </a:rPr>
                          <m:t>3</m:t>
                        </m:r>
                      </m:num>
                      <m:den>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𝑥</m:t>
                        </m:r>
                        <m:r>
                          <a:rPr lang="tr-TR" sz="1800" b="0" i="1" baseline="-25000" smtClean="0">
                            <a:solidFill>
                              <a:schemeClr val="tx1"/>
                            </a:solidFill>
                            <a:latin typeface="Cambria Math" panose="02040503050406030204" pitchFamily="18" charset="0"/>
                            <a:ea typeface="Cambria Math" panose="02040503050406030204" pitchFamily="18" charset="0"/>
                          </a:rPr>
                          <m:t>3</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1</m:t>
                        </m:r>
                        <m:r>
                          <a:rPr lang="tr-TR" sz="1800" i="1">
                            <a:solidFill>
                              <a:schemeClr val="tx1"/>
                            </a:solidFill>
                            <a:latin typeface="Cambria Math" panose="02040503050406030204" pitchFamily="18" charset="0"/>
                            <a:ea typeface="Cambria Math" panose="02040503050406030204" pitchFamily="18" charset="0"/>
                          </a:rPr>
                          <m:t>−(</m:t>
                        </m:r>
                        <m:r>
                          <a:rPr lang="tr-TR" sz="1800" b="0" i="1" smtClean="0">
                            <a:solidFill>
                              <a:schemeClr val="tx1"/>
                            </a:solidFill>
                            <a:latin typeface="Cambria Math" panose="02040503050406030204" pitchFamily="18" charset="0"/>
                            <a:ea typeface="Cambria Math" panose="02040503050406030204" pitchFamily="18" charset="0"/>
                          </a:rPr>
                          <m:t>1</m:t>
                        </m:r>
                        <m:r>
                          <a:rPr lang="tr-TR" sz="1800" i="1">
                            <a:solidFill>
                              <a:schemeClr val="tx1"/>
                            </a:solidFill>
                            <a:latin typeface="Cambria Math" panose="02040503050406030204" pitchFamily="18" charset="0"/>
                            <a:ea typeface="Cambria Math" panose="02040503050406030204" pitchFamily="18" charset="0"/>
                          </a:rPr>
                          <m:t>)</m:t>
                        </m:r>
                      </m:num>
                      <m:den>
                        <m:r>
                          <a:rPr lang="tr-TR" sz="1800" b="0" i="1" smtClean="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m:t>
                        </m:r>
                        <m:r>
                          <a:rPr lang="tr-TR" sz="1800" b="0" i="1" smtClean="0">
                            <a:solidFill>
                              <a:schemeClr val="tx1"/>
                            </a:solidFill>
                            <a:latin typeface="Cambria Math" panose="02040503050406030204" pitchFamily="18" charset="0"/>
                            <a:ea typeface="Cambria Math" panose="02040503050406030204" pitchFamily="18" charset="0"/>
                          </a:rPr>
                          <m:t>−1</m:t>
                        </m:r>
                        <m:r>
                          <a:rPr lang="tr-TR" sz="1800" i="1">
                            <a:solidFill>
                              <a:schemeClr val="tx1"/>
                            </a:solidFill>
                            <a:latin typeface="Cambria Math" panose="02040503050406030204" pitchFamily="18" charset="0"/>
                            <a:ea typeface="Cambria Math" panose="02040503050406030204" pitchFamily="18" charset="0"/>
                          </a:rPr>
                          <m:t>)</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0</m:t>
                        </m:r>
                      </m:num>
                      <m:den>
                        <m:r>
                          <a:rPr lang="tr-TR" sz="1800" b="0" i="1" smtClean="0">
                            <a:solidFill>
                              <a:schemeClr val="tx1"/>
                            </a:solidFill>
                            <a:latin typeface="Cambria Math" panose="02040503050406030204" pitchFamily="18" charset="0"/>
                            <a:ea typeface="Cambria Math" panose="02040503050406030204" pitchFamily="18" charset="0"/>
                          </a:rPr>
                          <m:t>4</m:t>
                        </m:r>
                      </m:den>
                    </m:f>
                  </m:oMath>
                </a14:m>
                <a:r>
                  <a:rPr lang="tr-TR" sz="1800" dirty="0" smtClean="0">
                    <a:solidFill>
                      <a:schemeClr val="tx1"/>
                    </a:solidFill>
                    <a:latin typeface="Cambria Math" panose="02040503050406030204" pitchFamily="18" charset="0"/>
                    <a:ea typeface="Cambria Math" panose="02040503050406030204" pitchFamily="18" charset="0"/>
                  </a:rPr>
                  <a:t>=0</a:t>
                </a:r>
                <a:r>
                  <a:rPr lang="tr-TR" sz="1800" dirty="0">
                    <a:solidFill>
                      <a:schemeClr val="tx1"/>
                    </a:solidFill>
                    <a:latin typeface="Cambria Math" panose="02040503050406030204" pitchFamily="18" charset="0"/>
                    <a:ea typeface="Cambria Math" panose="02040503050406030204" pitchFamily="18" charset="0"/>
                  </a:rPr>
                  <a:t>			</a:t>
                </a:r>
              </a:p>
              <a:p>
                <a:pPr marL="285750" indent="-285750">
                  <a:buClr>
                    <a:schemeClr val="tx1"/>
                  </a:buClr>
                  <a:buFont typeface="Arial" panose="020B0604020202020204" pitchFamily="34" charset="0"/>
                  <a:buChar char="•"/>
                </a:pPr>
                <a14:m>
                  <m:oMath xmlns:m="http://schemas.openxmlformats.org/officeDocument/2006/math">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m:t>
                    </m:r>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𝑦</m:t>
                        </m:r>
                        <m:r>
                          <a:rPr lang="tr-TR" sz="1800" b="0" i="1" baseline="-25000" smtClean="0">
                            <a:solidFill>
                              <a:schemeClr val="tx1"/>
                            </a:solidFill>
                            <a:latin typeface="Cambria Math" panose="02040503050406030204" pitchFamily="18" charset="0"/>
                            <a:ea typeface="Cambria Math" panose="02040503050406030204" pitchFamily="18" charset="0"/>
                          </a:rPr>
                          <m:t>3</m:t>
                        </m:r>
                      </m:num>
                      <m:den>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𝑥</m:t>
                        </m:r>
                        <m:r>
                          <a:rPr lang="tr-TR" sz="1800" b="0" i="1" baseline="-25000" smtClean="0">
                            <a:solidFill>
                              <a:schemeClr val="tx1"/>
                            </a:solidFill>
                            <a:latin typeface="Cambria Math" panose="02040503050406030204" pitchFamily="18" charset="0"/>
                            <a:ea typeface="Cambria Math" panose="02040503050406030204" pitchFamily="18" charset="0"/>
                          </a:rPr>
                          <m:t>3</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1</m:t>
                        </m:r>
                        <m:r>
                          <a:rPr lang="tr-TR" sz="1800" i="1">
                            <a:solidFill>
                              <a:schemeClr val="tx1"/>
                            </a:solidFill>
                            <a:latin typeface="Cambria Math" panose="02040503050406030204" pitchFamily="18" charset="0"/>
                            <a:ea typeface="Cambria Math" panose="02040503050406030204" pitchFamily="18" charset="0"/>
                          </a:rPr>
                          <m:t>−(</m:t>
                        </m:r>
                        <m:r>
                          <a:rPr lang="tr-TR" sz="1800" b="0" i="1" smtClean="0">
                            <a:solidFill>
                              <a:schemeClr val="tx1"/>
                            </a:solidFill>
                            <a:latin typeface="Cambria Math" panose="02040503050406030204" pitchFamily="18" charset="0"/>
                            <a:ea typeface="Cambria Math" panose="02040503050406030204" pitchFamily="18" charset="0"/>
                          </a:rPr>
                          <m:t>1</m:t>
                        </m:r>
                        <m:r>
                          <a:rPr lang="tr-TR" sz="1800" i="1">
                            <a:solidFill>
                              <a:schemeClr val="tx1"/>
                            </a:solidFill>
                            <a:latin typeface="Cambria Math" panose="02040503050406030204" pitchFamily="18" charset="0"/>
                            <a:ea typeface="Cambria Math" panose="02040503050406030204" pitchFamily="18" charset="0"/>
                          </a:rPr>
                          <m:t>)</m:t>
                        </m:r>
                      </m:num>
                      <m:den>
                        <m:r>
                          <a:rPr lang="tr-TR" sz="1800" i="1">
                            <a:solidFill>
                              <a:schemeClr val="tx1"/>
                            </a:solidFill>
                            <a:latin typeface="Cambria Math" panose="02040503050406030204" pitchFamily="18" charset="0"/>
                            <a:ea typeface="Cambria Math" panose="02040503050406030204" pitchFamily="18" charset="0"/>
                          </a:rPr>
                          <m:t>−4−(</m:t>
                        </m:r>
                        <m:r>
                          <a:rPr lang="tr-TR" sz="1800" b="0" i="1" smtClean="0">
                            <a:solidFill>
                              <a:schemeClr val="tx1"/>
                            </a:solidFill>
                            <a:latin typeface="Cambria Math" panose="02040503050406030204" pitchFamily="18" charset="0"/>
                            <a:ea typeface="Cambria Math" panose="02040503050406030204" pitchFamily="18" charset="0"/>
                          </a:rPr>
                          <m:t>−1</m:t>
                        </m:r>
                        <m:r>
                          <a:rPr lang="tr-TR" sz="1800" i="1">
                            <a:solidFill>
                              <a:schemeClr val="tx1"/>
                            </a:solidFill>
                            <a:latin typeface="Cambria Math" panose="02040503050406030204" pitchFamily="18" charset="0"/>
                            <a:ea typeface="Cambria Math" panose="02040503050406030204" pitchFamily="18" charset="0"/>
                          </a:rPr>
                          <m:t>)</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0</m:t>
                        </m:r>
                      </m:num>
                      <m:den>
                        <m:r>
                          <a:rPr lang="tr-TR" sz="1800" b="0" i="1" smtClean="0">
                            <a:solidFill>
                              <a:schemeClr val="tx1"/>
                            </a:solidFill>
                            <a:latin typeface="Cambria Math" panose="02040503050406030204" pitchFamily="18" charset="0"/>
                            <a:ea typeface="Cambria Math" panose="02040503050406030204" pitchFamily="18" charset="0"/>
                          </a:rPr>
                          <m:t>−3</m:t>
                        </m:r>
                      </m:den>
                    </m:f>
                  </m:oMath>
                </a14:m>
                <a:r>
                  <a:rPr lang="tr-TR" sz="1800" dirty="0" smtClean="0">
                    <a:solidFill>
                      <a:schemeClr val="tx1"/>
                    </a:solidFill>
                    <a:latin typeface="Cambria Math" panose="02040503050406030204" pitchFamily="18" charset="0"/>
                    <a:ea typeface="Cambria Math" panose="02040503050406030204" pitchFamily="18" charset="0"/>
                  </a:rPr>
                  <a:t>=0</a:t>
                </a:r>
              </a:p>
              <a:p>
                <a:pPr marL="285750" indent="-285750">
                  <a:buClr>
                    <a:schemeClr val="tx1"/>
                  </a:buClr>
                  <a:buFont typeface="Arial" panose="020B0604020202020204" pitchFamily="34" charset="0"/>
                  <a:buChar char="•"/>
                </a:pPr>
                <a:endParaRPr lang="tr-TR" sz="1800" dirty="0">
                  <a:solidFill>
                    <a:schemeClr val="tx1"/>
                  </a:solidFill>
                  <a:latin typeface="Cambria Math" panose="02040503050406030204" pitchFamily="18" charset="0"/>
                  <a:ea typeface="Cambria Math" panose="02040503050406030204" pitchFamily="18" charset="0"/>
                </a:endParaRPr>
              </a:p>
              <a:p>
                <a:pPr>
                  <a:buClr>
                    <a:schemeClr val="tx1"/>
                  </a:buClr>
                </a:pPr>
                <a:endParaRPr lang="tr-TR" sz="1800" dirty="0">
                  <a:solidFill>
                    <a:schemeClr val="tx1"/>
                  </a:solidFill>
                  <a:latin typeface="Cambria Math" panose="02040503050406030204" pitchFamily="18" charset="0"/>
                  <a:ea typeface="Cambria Math" panose="02040503050406030204" pitchFamily="18" charset="0"/>
                </a:endParaRPr>
              </a:p>
              <a:p>
                <a:pPr>
                  <a:buClr>
                    <a:schemeClr val="tx1"/>
                  </a:buClr>
                </a:pPr>
                <a:endParaRPr lang="tr-TR" sz="1800" dirty="0">
                  <a:solidFill>
                    <a:schemeClr val="tx1"/>
                  </a:solidFill>
                  <a:latin typeface="Cambria Math" panose="02040503050406030204" pitchFamily="18" charset="0"/>
                  <a:ea typeface="Cambria Math" panose="02040503050406030204" pitchFamily="18" charset="0"/>
                </a:endParaRPr>
              </a:p>
              <a:p>
                <a:pPr marL="285750" indent="-285750">
                  <a:buClr>
                    <a:schemeClr val="tx1"/>
                  </a:buClr>
                  <a:buFont typeface="Arial" panose="020B0604020202020204" pitchFamily="34" charset="0"/>
                  <a:buChar char="•"/>
                </a:pPr>
                <a14:m>
                  <m:oMath xmlns:m="http://schemas.openxmlformats.org/officeDocument/2006/math">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m:t>
                    </m:r>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𝑦</m:t>
                        </m:r>
                        <m:r>
                          <a:rPr lang="tr-TR" sz="1800" i="1" baseline="-2500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m:t>
                        </m:r>
                        <m:r>
                          <a:rPr lang="tr-TR" sz="1800" b="0" i="1" baseline="30000" smtClean="0">
                            <a:solidFill>
                              <a:schemeClr val="tx1"/>
                            </a:solidFill>
                            <a:latin typeface="Cambria Math" panose="02040503050406030204" pitchFamily="18" charset="0"/>
                            <a:ea typeface="Cambria Math" panose="02040503050406030204" pitchFamily="18" charset="0"/>
                          </a:rPr>
                          <m:t>4</m:t>
                        </m:r>
                        <m:r>
                          <a:rPr lang="tr-TR" sz="1800" i="1">
                            <a:solidFill>
                              <a:schemeClr val="tx1"/>
                            </a:solidFill>
                            <a:latin typeface="Cambria Math" panose="02040503050406030204" pitchFamily="18" charset="0"/>
                            <a:ea typeface="Cambria Math" panose="02040503050406030204" pitchFamily="18" charset="0"/>
                          </a:rPr>
                          <m:t>𝑦</m:t>
                        </m:r>
                        <m:r>
                          <a:rPr lang="tr-TR" sz="1800" b="0" i="1" baseline="-25000" smtClean="0">
                            <a:solidFill>
                              <a:schemeClr val="tx1"/>
                            </a:solidFill>
                            <a:latin typeface="Cambria Math" panose="02040503050406030204" pitchFamily="18" charset="0"/>
                            <a:ea typeface="Cambria Math" panose="02040503050406030204" pitchFamily="18" charset="0"/>
                          </a:rPr>
                          <m:t>4</m:t>
                        </m:r>
                      </m:num>
                      <m:den>
                        <m:r>
                          <a:rPr lang="tr-TR" sz="1800" i="1">
                            <a:solidFill>
                              <a:schemeClr val="tx1"/>
                            </a:solidFill>
                            <a:latin typeface="Cambria Math" panose="02040503050406030204" pitchFamily="18" charset="0"/>
                            <a:ea typeface="Cambria Math" panose="02040503050406030204" pitchFamily="18" charset="0"/>
                          </a:rPr>
                          <m:t>𝑥</m:t>
                        </m:r>
                        <m:r>
                          <a:rPr lang="tr-TR" sz="1800" i="1" baseline="-25000">
                            <a:solidFill>
                              <a:schemeClr val="tx1"/>
                            </a:solidFill>
                            <a:latin typeface="Cambria Math" panose="02040503050406030204" pitchFamily="18" charset="0"/>
                            <a:ea typeface="Cambria Math" panose="02040503050406030204" pitchFamily="18" charset="0"/>
                          </a:rPr>
                          <m:t>5</m:t>
                        </m:r>
                        <m:r>
                          <a:rPr lang="tr-TR" sz="1800" i="1">
                            <a:solidFill>
                              <a:schemeClr val="tx1"/>
                            </a:solidFill>
                            <a:latin typeface="Cambria Math" panose="02040503050406030204" pitchFamily="18" charset="0"/>
                            <a:ea typeface="Cambria Math" panose="02040503050406030204" pitchFamily="18" charset="0"/>
                          </a:rPr>
                          <m:t>−</m:t>
                        </m:r>
                        <m:r>
                          <a:rPr lang="tr-TR" sz="1800" i="1">
                            <a:solidFill>
                              <a:schemeClr val="tx1"/>
                            </a:solidFill>
                            <a:latin typeface="Cambria Math" panose="02040503050406030204" pitchFamily="18" charset="0"/>
                            <a:ea typeface="Cambria Math" panose="02040503050406030204" pitchFamily="18" charset="0"/>
                          </a:rPr>
                          <m:t>𝑥</m:t>
                        </m:r>
                        <m:r>
                          <a:rPr lang="tr-TR" sz="1800" b="0" i="1" baseline="-25000" smtClean="0">
                            <a:solidFill>
                              <a:schemeClr val="tx1"/>
                            </a:solidFill>
                            <a:latin typeface="Cambria Math" panose="02040503050406030204" pitchFamily="18" charset="0"/>
                            <a:ea typeface="Cambria Math" panose="02040503050406030204" pitchFamily="18" charset="0"/>
                          </a:rPr>
                          <m:t>4</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b="0" i="1" smtClean="0">
                            <a:solidFill>
                              <a:schemeClr val="tx1"/>
                            </a:solidFill>
                            <a:latin typeface="Cambria Math" panose="02040503050406030204" pitchFamily="18" charset="0"/>
                            <a:ea typeface="Cambria Math" panose="02040503050406030204" pitchFamily="18" charset="0"/>
                          </a:rPr>
                          <m:t>0</m:t>
                        </m:r>
                        <m:r>
                          <a:rPr lang="tr-TR" sz="1800" i="1">
                            <a:solidFill>
                              <a:schemeClr val="tx1"/>
                            </a:solidFill>
                            <a:latin typeface="Cambria Math" panose="02040503050406030204" pitchFamily="18" charset="0"/>
                            <a:ea typeface="Cambria Math" panose="02040503050406030204" pitchFamily="18" charset="0"/>
                          </a:rPr>
                          <m:t>−(</m:t>
                        </m:r>
                        <m:r>
                          <a:rPr lang="tr-TR" sz="1800" b="0" i="1" smtClean="0">
                            <a:solidFill>
                              <a:schemeClr val="tx1"/>
                            </a:solidFill>
                            <a:latin typeface="Cambria Math" panose="02040503050406030204" pitchFamily="18" charset="0"/>
                            <a:ea typeface="Cambria Math" panose="02040503050406030204" pitchFamily="18" charset="0"/>
                          </a:rPr>
                          <m:t>0</m:t>
                        </m:r>
                        <m:r>
                          <a:rPr lang="tr-TR" sz="1800" i="1">
                            <a:solidFill>
                              <a:schemeClr val="tx1"/>
                            </a:solidFill>
                            <a:latin typeface="Cambria Math" panose="02040503050406030204" pitchFamily="18" charset="0"/>
                            <a:ea typeface="Cambria Math" panose="02040503050406030204" pitchFamily="18" charset="0"/>
                          </a:rPr>
                          <m:t>)</m:t>
                        </m:r>
                      </m:num>
                      <m:den>
                        <m:r>
                          <a:rPr lang="tr-TR" sz="1800" i="1">
                            <a:solidFill>
                              <a:schemeClr val="tx1"/>
                            </a:solidFill>
                            <a:latin typeface="Cambria Math" panose="02040503050406030204" pitchFamily="18" charset="0"/>
                            <a:ea typeface="Cambria Math" panose="02040503050406030204" pitchFamily="18" charset="0"/>
                          </a:rPr>
                          <m:t>−4−(</m:t>
                        </m:r>
                        <m:r>
                          <a:rPr lang="tr-TR" sz="1800" b="0" i="1" smtClean="0">
                            <a:solidFill>
                              <a:schemeClr val="tx1"/>
                            </a:solidFill>
                            <a:latin typeface="Cambria Math" panose="02040503050406030204" pitchFamily="18" charset="0"/>
                            <a:ea typeface="Cambria Math" panose="02040503050406030204" pitchFamily="18" charset="0"/>
                          </a:rPr>
                          <m:t>3</m:t>
                        </m:r>
                        <m:r>
                          <a:rPr lang="tr-TR" sz="1800" i="1">
                            <a:solidFill>
                              <a:schemeClr val="tx1"/>
                            </a:solidFill>
                            <a:latin typeface="Cambria Math" panose="02040503050406030204" pitchFamily="18" charset="0"/>
                            <a:ea typeface="Cambria Math" panose="02040503050406030204" pitchFamily="18" charset="0"/>
                          </a:rPr>
                          <m:t>)</m:t>
                        </m:r>
                      </m:den>
                    </m:f>
                  </m:oMath>
                </a14:m>
                <a:r>
                  <a:rPr lang="tr-TR" sz="1800" dirty="0">
                    <a:solidFill>
                      <a:schemeClr val="tx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800" i="1">
                            <a:solidFill>
                              <a:schemeClr val="tx1"/>
                            </a:solidFill>
                            <a:latin typeface="Cambria Math" panose="02040503050406030204" pitchFamily="18" charset="0"/>
                            <a:ea typeface="Cambria Math" panose="02040503050406030204" pitchFamily="18" charset="0"/>
                          </a:rPr>
                        </m:ctrlPr>
                      </m:fPr>
                      <m:num>
                        <m:r>
                          <a:rPr lang="tr-TR" sz="1800" i="1">
                            <a:solidFill>
                              <a:schemeClr val="tx1"/>
                            </a:solidFill>
                            <a:latin typeface="Cambria Math" panose="02040503050406030204" pitchFamily="18" charset="0"/>
                            <a:ea typeface="Cambria Math" panose="02040503050406030204" pitchFamily="18" charset="0"/>
                          </a:rPr>
                          <m:t>0</m:t>
                        </m:r>
                      </m:num>
                      <m:den>
                        <m:r>
                          <a:rPr lang="tr-TR" sz="1800" b="0" i="1" smtClean="0">
                            <a:solidFill>
                              <a:schemeClr val="tx1"/>
                            </a:solidFill>
                            <a:latin typeface="Cambria Math" panose="02040503050406030204" pitchFamily="18" charset="0"/>
                            <a:ea typeface="Cambria Math" panose="02040503050406030204" pitchFamily="18" charset="0"/>
                          </a:rPr>
                          <m:t>−7</m:t>
                        </m:r>
                      </m:den>
                    </m:f>
                  </m:oMath>
                </a14:m>
                <a:r>
                  <a:rPr lang="tr-TR" sz="1800" dirty="0">
                    <a:solidFill>
                      <a:schemeClr val="tx1"/>
                    </a:solidFill>
                    <a:latin typeface="Cambria Math" panose="02040503050406030204" pitchFamily="18" charset="0"/>
                    <a:ea typeface="Cambria Math" panose="02040503050406030204" pitchFamily="18" charset="0"/>
                  </a:rPr>
                  <a:t>=</a:t>
                </a:r>
                <a:r>
                  <a:rPr lang="tr-TR" sz="1800" dirty="0" smtClean="0">
                    <a:solidFill>
                      <a:schemeClr val="tx1"/>
                    </a:solidFill>
                    <a:latin typeface="Cambria Math" panose="02040503050406030204" pitchFamily="18" charset="0"/>
                    <a:ea typeface="Cambria Math" panose="02040503050406030204" pitchFamily="18" charset="0"/>
                  </a:rPr>
                  <a:t>0</a:t>
                </a:r>
              </a:p>
              <a:p>
                <a:pPr marL="285750" indent="-285750">
                  <a:buClr>
                    <a:schemeClr val="tx1"/>
                  </a:buClr>
                  <a:buFont typeface="Arial" panose="020B0604020202020204" pitchFamily="34" charset="0"/>
                  <a:buChar char="•"/>
                </a:pPr>
                <a:endParaRPr lang="tr-TR" sz="1800" dirty="0">
                  <a:solidFill>
                    <a:schemeClr val="tx1"/>
                  </a:solidFill>
                  <a:latin typeface="Cambria Math" panose="02040503050406030204" pitchFamily="18" charset="0"/>
                  <a:ea typeface="Cambria Math" panose="02040503050406030204" pitchFamily="18" charset="0"/>
                </a:endParaRPr>
              </a:p>
              <a:p>
                <a:pPr>
                  <a:buClr>
                    <a:schemeClr val="tx1"/>
                  </a:buClr>
                </a:pPr>
                <a:endParaRPr lang="tr-TR" sz="1800" dirty="0">
                  <a:solidFill>
                    <a:schemeClr val="tx1"/>
                  </a:solidFill>
                  <a:latin typeface="Cambria Math" panose="02040503050406030204" pitchFamily="18" charset="0"/>
                  <a:ea typeface="Cambria Math" panose="02040503050406030204" pitchFamily="18" charset="0"/>
                </a:endParaRPr>
              </a:p>
              <a:p>
                <a:pPr>
                  <a:buClr>
                    <a:schemeClr val="tx1"/>
                  </a:buClr>
                </a:pPr>
                <a:endParaRPr lang="tr-TR" sz="1800" dirty="0" smtClean="0">
                  <a:solidFill>
                    <a:schemeClr val="tx1"/>
                  </a:solidFill>
                  <a:latin typeface="Cambria Math" panose="02040503050406030204" pitchFamily="18" charset="0"/>
                  <a:ea typeface="Cambria Math" panose="02040503050406030204" pitchFamily="18" charset="0"/>
                </a:endParaRPr>
              </a:p>
              <a:p>
                <a:pPr>
                  <a:buClr>
                    <a:schemeClr val="tx1"/>
                  </a:buClr>
                </a:pPr>
                <a:endParaRPr lang="tr-TR" sz="1800" dirty="0">
                  <a:solidFill>
                    <a:schemeClr val="tx1"/>
                  </a:solidFill>
                  <a:latin typeface="Cambria Math" panose="02040503050406030204" pitchFamily="18" charset="0"/>
                  <a:ea typeface="Cambria Math" panose="02040503050406030204" pitchFamily="18" charset="0"/>
                </a:endParaRPr>
              </a:p>
              <a:p>
                <a:pPr>
                  <a:buClr>
                    <a:schemeClr val="tx1"/>
                  </a:buClr>
                </a:pPr>
                <a:endParaRPr lang="tr-TR" sz="1800" dirty="0" smtClean="0">
                  <a:solidFill>
                    <a:schemeClr val="tx1"/>
                  </a:solidFill>
                  <a:latin typeface="Cambria Math" panose="02040503050406030204" pitchFamily="18" charset="0"/>
                  <a:ea typeface="Cambria Math" panose="02040503050406030204" pitchFamily="18" charset="0"/>
                </a:endParaRPr>
              </a:p>
              <a:p>
                <a:pPr>
                  <a:buClr>
                    <a:schemeClr val="tx1"/>
                  </a:buClr>
                </a:pPr>
                <a:endParaRPr lang="tr-TR" sz="1800" dirty="0" smtClean="0">
                  <a:solidFill>
                    <a:schemeClr val="tx1"/>
                  </a:solidFill>
                  <a:latin typeface="Cambria Math" panose="02040503050406030204" pitchFamily="18" charset="0"/>
                  <a:ea typeface="Cambria Math" panose="02040503050406030204" pitchFamily="18" charset="0"/>
                </a:endParaRPr>
              </a:p>
              <a:p>
                <a:pPr>
                  <a:buClr>
                    <a:schemeClr val="tx1"/>
                  </a:buClr>
                </a:pPr>
                <a:endParaRPr lang="tr-TR" sz="1800" dirty="0">
                  <a:solidFill>
                    <a:schemeClr val="tx1"/>
                  </a:solidFill>
                  <a:latin typeface="Cambria Math" panose="02040503050406030204" pitchFamily="18" charset="0"/>
                  <a:ea typeface="Cambria Math" panose="02040503050406030204" pitchFamily="18" charset="0"/>
                </a:endParaRPr>
              </a:p>
              <a:p>
                <a:pPr>
                  <a:buClr>
                    <a:schemeClr val="tx1"/>
                  </a:buClr>
                </a:pPr>
                <a:endParaRPr lang="tr-TR" sz="1800" dirty="0">
                  <a:solidFill>
                    <a:schemeClr val="tx1"/>
                  </a:solidFill>
                  <a:latin typeface="Cambria Math" panose="02040503050406030204" pitchFamily="18" charset="0"/>
                  <a:ea typeface="Cambria Math" panose="02040503050406030204" pitchFamily="18" charset="0"/>
                </a:endParaRPr>
              </a:p>
              <a:p>
                <a:r>
                  <a:rPr lang="en-US" dirty="0"/>
                  <a:t>From the table we see that the last nonzero coefficient (last nonzero </a:t>
                </a:r>
                <a:r>
                  <a:rPr lang="en-US" dirty="0" smtClean="0"/>
                  <a:t>diagonal</a:t>
                </a:r>
                <a:r>
                  <a:rPr lang="tr-TR" dirty="0" smtClean="0"/>
                  <a:t> </a:t>
                </a:r>
                <a:r>
                  <a:rPr lang="en-US" dirty="0" smtClean="0"/>
                  <a:t>term</a:t>
                </a:r>
                <a:r>
                  <a:rPr lang="en-US" dirty="0"/>
                  <a:t>) of Newton’s polynomial is ∇</a:t>
                </a:r>
                <a:r>
                  <a:rPr lang="en-US" baseline="30000" dirty="0"/>
                  <a:t>3</a:t>
                </a:r>
                <a:r>
                  <a:rPr lang="en-US" i="1" dirty="0"/>
                  <a:t>y</a:t>
                </a:r>
                <a:r>
                  <a:rPr lang="en-US" baseline="-25000" dirty="0"/>
                  <a:t>3</a:t>
                </a:r>
                <a:r>
                  <a:rPr lang="en-US" dirty="0"/>
                  <a:t>, which is the coefficient of the cubic </a:t>
                </a:r>
                <a:r>
                  <a:rPr lang="en-US" dirty="0" smtClean="0"/>
                  <a:t>term.</a:t>
                </a:r>
                <a:r>
                  <a:rPr lang="tr-TR" dirty="0" smtClean="0"/>
                  <a:t> </a:t>
                </a:r>
                <a:r>
                  <a:rPr lang="en-US" dirty="0" smtClean="0"/>
                  <a:t>Hence </a:t>
                </a:r>
                <a:r>
                  <a:rPr lang="en-US" dirty="0"/>
                  <a:t>the polynomial is a cubic.</a:t>
                </a:r>
                <a:endParaRPr lang="tr-TR" sz="1800" dirty="0">
                  <a:solidFill>
                    <a:schemeClr val="tx1"/>
                  </a:solidFill>
                  <a:latin typeface="Cambria Math" panose="02040503050406030204" pitchFamily="18" charset="0"/>
                  <a:ea typeface="Cambria Math" panose="02040503050406030204" pitchFamily="18" charset="0"/>
                </a:endParaRPr>
              </a:p>
              <a:p>
                <a:pPr marL="285750" indent="-285750">
                  <a:buClr>
                    <a:schemeClr val="tx1"/>
                  </a:buClr>
                  <a:buFont typeface="Arial" panose="020B0604020202020204" pitchFamily="34" charset="0"/>
                  <a:buChar char="•"/>
                </a:pPr>
                <a:endParaRPr lang="tr-TR" sz="1800" dirty="0" smtClean="0">
                  <a:solidFill>
                    <a:schemeClr val="tx1"/>
                  </a:solidFill>
                  <a:latin typeface="Cambria Math" panose="02040503050406030204" pitchFamily="18" charset="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070058" y="573060"/>
                <a:ext cx="5457218" cy="5663282"/>
              </a:xfrm>
              <a:prstGeom prst="rect">
                <a:avLst/>
              </a:prstGeom>
              <a:blipFill>
                <a:blip r:embed="rId4"/>
                <a:stretch>
                  <a:fillRect l="-782"/>
                </a:stretch>
              </a:blipFill>
            </p:spPr>
            <p:txBody>
              <a:bodyPr/>
              <a:lstStyle/>
              <a:p>
                <a:r>
                  <a:rPr lang="tr-TR">
                    <a:noFill/>
                  </a:rPr>
                  <a:t> </a:t>
                </a:r>
              </a:p>
            </p:txBody>
          </p:sp>
        </mc:Fallback>
      </mc:AlternateContent>
      <p:sp>
        <p:nvSpPr>
          <p:cNvPr id="12" name="Rounded Rectangle 11"/>
          <p:cNvSpPr/>
          <p:nvPr/>
        </p:nvSpPr>
        <p:spPr>
          <a:xfrm>
            <a:off x="6070057" y="2396783"/>
            <a:ext cx="4338535" cy="988443"/>
          </a:xfrm>
          <a:prstGeom prst="round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tr-TR"/>
          </a:p>
        </p:txBody>
      </p:sp>
      <p:sp>
        <p:nvSpPr>
          <p:cNvPr id="13" name="Rounded Rectangle 12"/>
          <p:cNvSpPr/>
          <p:nvPr/>
        </p:nvSpPr>
        <p:spPr>
          <a:xfrm>
            <a:off x="6070058" y="495238"/>
            <a:ext cx="4338535" cy="1625392"/>
          </a:xfrm>
          <a:prstGeom prst="round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tr-TR"/>
          </a:p>
        </p:txBody>
      </p:sp>
      <p:pic>
        <p:nvPicPr>
          <p:cNvPr id="8" name="Picture 7"/>
          <p:cNvPicPr>
            <a:picLocks noChangeAspect="1"/>
          </p:cNvPicPr>
          <p:nvPr/>
        </p:nvPicPr>
        <p:blipFill rotWithShape="1">
          <a:blip r:embed="rId5"/>
          <a:srcRect l="33579" t="32751" r="1739" b="3486"/>
          <a:stretch/>
        </p:blipFill>
        <p:spPr>
          <a:xfrm>
            <a:off x="7397881" y="4158566"/>
            <a:ext cx="1906620" cy="890081"/>
          </a:xfrm>
          <a:prstGeom prst="rect">
            <a:avLst/>
          </a:prstGeom>
        </p:spPr>
      </p:pic>
    </p:spTree>
    <p:extLst>
      <p:ext uri="{BB962C8B-B14F-4D97-AF65-F5344CB8AC3E}">
        <p14:creationId xmlns:p14="http://schemas.microsoft.com/office/powerpoint/2010/main" val="46349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06047" y="5870490"/>
            <a:ext cx="4914900" cy="666750"/>
          </a:xfrm>
          <a:prstGeom prst="rect">
            <a:avLst/>
          </a:prstGeom>
        </p:spPr>
      </p:pic>
      <p:sp>
        <p:nvSpPr>
          <p:cNvPr id="5" name="TextBox 4"/>
          <p:cNvSpPr txBox="1"/>
          <p:nvPr/>
        </p:nvSpPr>
        <p:spPr>
          <a:xfrm>
            <a:off x="377148" y="554995"/>
            <a:ext cx="11517549" cy="5447645"/>
          </a:xfrm>
          <a:prstGeom prst="rect">
            <a:avLst/>
          </a:prstGeom>
          <a:noFill/>
        </p:spPr>
        <p:txBody>
          <a:bodyPr wrap="square" rtlCol="0">
            <a:spAutoFit/>
          </a:bodyPr>
          <a:lstStyle/>
          <a:p>
            <a:pPr marL="285750" lvl="0" indent="-285750">
              <a:buClr>
                <a:schemeClr val="tx1"/>
              </a:buClr>
              <a:buFont typeface="Wingdings" panose="05000000000000000000" pitchFamily="2" charset="2"/>
              <a:buChar char="Ø"/>
            </a:pPr>
            <a:r>
              <a:rPr lang="en-US" sz="1800" b="1" dirty="0">
                <a:solidFill>
                  <a:schemeClr val="tx1"/>
                </a:solidFill>
                <a:latin typeface="Nunito" panose="020B0604020202020204" charset="-94"/>
              </a:rPr>
              <a:t>Neville’s Method</a:t>
            </a:r>
          </a:p>
          <a:p>
            <a:pPr marL="285750" lvl="0" indent="-285750">
              <a:buClr>
                <a:schemeClr val="tx1"/>
              </a:buClr>
              <a:buFont typeface="Wingdings" panose="05000000000000000000" pitchFamily="2" charset="2"/>
              <a:buChar char="Ø"/>
            </a:pPr>
            <a:endParaRPr lang="en-US" b="1" dirty="0">
              <a:solidFill>
                <a:schemeClr val="tx1"/>
              </a:solidFill>
              <a:latin typeface="Nunito" panose="020B0604020202020204" charset="-94"/>
            </a:endParaRPr>
          </a:p>
          <a:p>
            <a:pPr lvl="0" algn="just">
              <a:buClr>
                <a:schemeClr val="tx1"/>
              </a:buClr>
            </a:pPr>
            <a:r>
              <a:rPr lang="en-US" sz="1600" dirty="0">
                <a:solidFill>
                  <a:schemeClr val="tx1"/>
                </a:solidFill>
                <a:latin typeface="Nunito" panose="020B0604020202020204" charset="-94"/>
              </a:rPr>
              <a:t>Newton’s method of interpolation involved two steps: computation of the coefficients, followed by evaluation of the polynomial. It works well if the interpolation is carried out repeatedly at different values of x using the same polynomial. If only one point is to be interpolated, a method that calculates the interpolant in a single step like Neville's algorithm is a more appropriate choice</a:t>
            </a:r>
            <a:r>
              <a:rPr lang="en-US" sz="1600" dirty="0" smtClean="0">
                <a:solidFill>
                  <a:schemeClr val="tx1"/>
                </a:solidFill>
                <a:latin typeface="Nunito" panose="020B0604020202020204" charset="-94"/>
              </a:rPr>
              <a:t>.</a:t>
            </a:r>
            <a:endParaRPr lang="en-US" sz="1600" dirty="0">
              <a:solidFill>
                <a:schemeClr val="tx1"/>
              </a:solidFill>
              <a:latin typeface="Nunito" panose="020B0604020202020204" charset="-94"/>
            </a:endParaRPr>
          </a:p>
          <a:p>
            <a:pPr lvl="0">
              <a:buClr>
                <a:schemeClr val="tx1"/>
              </a:buClr>
            </a:pPr>
            <a:r>
              <a:rPr lang="en-US" sz="1600" i="1" dirty="0">
                <a:solidFill>
                  <a:schemeClr val="tx1"/>
                </a:solidFill>
                <a:latin typeface="Nunito" panose="020B0604020202020204" charset="-94"/>
              </a:rPr>
              <a:t>P </a:t>
            </a:r>
            <a:r>
              <a:rPr lang="en-US" sz="1600" i="1" baseline="-25000" dirty="0">
                <a:solidFill>
                  <a:schemeClr val="tx1"/>
                </a:solidFill>
                <a:latin typeface="Nunito" panose="020B0604020202020204" charset="-94"/>
              </a:rPr>
              <a:t>k</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a:t>
            </a:r>
            <a:r>
              <a:rPr lang="en-US" sz="1600" i="1" dirty="0">
                <a:solidFill>
                  <a:schemeClr val="tx1"/>
                </a:solidFill>
                <a:latin typeface="Nunito" panose="020B0604020202020204" charset="-94"/>
              </a:rPr>
              <a:t>x </a:t>
            </a:r>
            <a:r>
              <a:rPr lang="en-US" sz="1600" i="1" baseline="-25000" dirty="0" err="1">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 </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 . .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 </a:t>
            </a:r>
            <a:r>
              <a:rPr lang="en-US" sz="1600" i="1" baseline="-25000" dirty="0" err="1">
                <a:solidFill>
                  <a:schemeClr val="tx1"/>
                </a:solidFill>
                <a:latin typeface="Nunito" panose="020B0604020202020204" charset="-94"/>
              </a:rPr>
              <a:t>i</a:t>
            </a:r>
            <a:r>
              <a:rPr lang="en-US" sz="1600" baseline="-25000" dirty="0" err="1">
                <a:solidFill>
                  <a:schemeClr val="tx1"/>
                </a:solidFill>
                <a:latin typeface="Nunito" panose="020B0604020202020204" charset="-94"/>
              </a:rPr>
              <a:t>+</a:t>
            </a:r>
            <a:r>
              <a:rPr lang="en-US" sz="1600" i="1" baseline="-25000" dirty="0" err="1">
                <a:solidFill>
                  <a:schemeClr val="tx1"/>
                </a:solidFill>
                <a:latin typeface="Nunito" panose="020B0604020202020204" charset="-94"/>
              </a:rPr>
              <a:t>k</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denote the polynomial of degree </a:t>
            </a:r>
            <a:r>
              <a:rPr lang="en-US" sz="1600" i="1" dirty="0">
                <a:solidFill>
                  <a:schemeClr val="tx1"/>
                </a:solidFill>
                <a:latin typeface="Nunito" panose="020B0604020202020204" charset="-94"/>
              </a:rPr>
              <a:t>k </a:t>
            </a:r>
            <a:r>
              <a:rPr lang="en-US" sz="1600" dirty="0">
                <a:solidFill>
                  <a:schemeClr val="tx1"/>
                </a:solidFill>
                <a:latin typeface="Nunito" panose="020B0604020202020204" charset="-94"/>
              </a:rPr>
              <a:t>that passes through the </a:t>
            </a:r>
            <a:r>
              <a:rPr lang="en-US" sz="1600" i="1" dirty="0">
                <a:solidFill>
                  <a:schemeClr val="tx1"/>
                </a:solidFill>
                <a:latin typeface="Nunito" panose="020B0604020202020204" charset="-94"/>
              </a:rPr>
              <a:t>k </a:t>
            </a:r>
            <a:r>
              <a:rPr lang="en-US" sz="1600" dirty="0">
                <a:solidFill>
                  <a:schemeClr val="tx1"/>
                </a:solidFill>
                <a:latin typeface="Nunito" panose="020B0604020202020204" charset="-94"/>
              </a:rPr>
              <a:t>+1 data points </a:t>
            </a:r>
          </a:p>
          <a:p>
            <a:pPr lvl="0">
              <a:buClr>
                <a:schemeClr val="tx1"/>
              </a:buClr>
            </a:pPr>
            <a:r>
              <a:rPr lang="en-US" sz="1600" dirty="0">
                <a:solidFill>
                  <a:schemeClr val="tx1"/>
                </a:solidFill>
                <a:latin typeface="Nunito" panose="020B0604020202020204" charset="-94"/>
              </a:rPr>
              <a:t>(</a:t>
            </a:r>
            <a:r>
              <a:rPr lang="en-US" sz="1600" i="1" dirty="0">
                <a:solidFill>
                  <a:schemeClr val="tx1"/>
                </a:solidFill>
                <a:latin typeface="Nunito" panose="020B0604020202020204" charset="-94"/>
              </a:rPr>
              <a:t>x </a:t>
            </a:r>
            <a:r>
              <a:rPr lang="en-US" sz="1600" i="1" baseline="-25000" dirty="0" err="1">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y </a:t>
            </a:r>
            <a:r>
              <a:rPr lang="en-US" sz="1600" i="1" baseline="-25000" dirty="0" err="1">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 </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y </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 . .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 </a:t>
            </a:r>
            <a:r>
              <a:rPr lang="en-US" sz="1600" i="1" baseline="-25000" dirty="0" err="1">
                <a:solidFill>
                  <a:schemeClr val="tx1"/>
                </a:solidFill>
                <a:latin typeface="Nunito" panose="020B0604020202020204" charset="-94"/>
              </a:rPr>
              <a:t>i</a:t>
            </a:r>
            <a:r>
              <a:rPr lang="en-US" sz="1600" baseline="-25000" dirty="0" err="1">
                <a:solidFill>
                  <a:schemeClr val="tx1"/>
                </a:solidFill>
                <a:latin typeface="Nunito" panose="020B0604020202020204" charset="-94"/>
              </a:rPr>
              <a:t>+</a:t>
            </a:r>
            <a:r>
              <a:rPr lang="en-US" sz="1600" i="1" baseline="-25000" dirty="0" err="1">
                <a:solidFill>
                  <a:schemeClr val="tx1"/>
                </a:solidFill>
                <a:latin typeface="Nunito" panose="020B0604020202020204" charset="-94"/>
              </a:rPr>
              <a:t>k</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y </a:t>
            </a:r>
            <a:r>
              <a:rPr lang="en-US" sz="1600" i="1" baseline="-25000" dirty="0" err="1">
                <a:solidFill>
                  <a:schemeClr val="tx1"/>
                </a:solidFill>
                <a:latin typeface="Nunito" panose="020B0604020202020204" charset="-94"/>
              </a:rPr>
              <a:t>i</a:t>
            </a:r>
            <a:r>
              <a:rPr lang="en-US" sz="1600" baseline="-25000" dirty="0" err="1">
                <a:solidFill>
                  <a:schemeClr val="tx1"/>
                </a:solidFill>
                <a:latin typeface="Nunito" panose="020B0604020202020204" charset="-94"/>
              </a:rPr>
              <a:t>+</a:t>
            </a:r>
            <a:r>
              <a:rPr lang="en-US" sz="1600" i="1" baseline="-25000" dirty="0" err="1">
                <a:solidFill>
                  <a:schemeClr val="tx1"/>
                </a:solidFill>
                <a:latin typeface="Nunito" panose="020B0604020202020204" charset="-94"/>
              </a:rPr>
              <a:t>k</a:t>
            </a:r>
            <a:r>
              <a:rPr lang="en-US" sz="1600" i="1" baseline="-25000" dirty="0">
                <a:solidFill>
                  <a:schemeClr val="tx1"/>
                </a:solidFill>
                <a:latin typeface="Nunito" panose="020B0604020202020204" charset="-94"/>
              </a:rPr>
              <a:t> </a:t>
            </a:r>
            <a:r>
              <a:rPr lang="en-US" sz="1600" dirty="0">
                <a:solidFill>
                  <a:schemeClr val="tx1"/>
                </a:solidFill>
                <a:latin typeface="Nunito" panose="020B0604020202020204" charset="-94"/>
              </a:rPr>
              <a:t>).  For a single data point, we have</a:t>
            </a:r>
          </a:p>
          <a:p>
            <a:pPr lvl="0">
              <a:buClr>
                <a:schemeClr val="tx1"/>
              </a:buClr>
            </a:pPr>
            <a:endParaRPr lang="tr-TR" sz="1600" dirty="0" smtClean="0">
              <a:solidFill>
                <a:schemeClr val="tx1"/>
              </a:solidFill>
              <a:latin typeface="Nunito" panose="020B0604020202020204" charset="-94"/>
            </a:endParaRPr>
          </a:p>
          <a:p>
            <a:pPr lvl="0">
              <a:buClr>
                <a:schemeClr val="tx1"/>
              </a:buClr>
            </a:pPr>
            <a:endParaRPr lang="tr-TR" sz="1600" dirty="0" smtClean="0">
              <a:solidFill>
                <a:schemeClr val="tx1"/>
              </a:solidFill>
              <a:latin typeface="Nunito" panose="020B0604020202020204" charset="-94"/>
            </a:endParaRPr>
          </a:p>
          <a:p>
            <a:pPr lvl="0">
              <a:buClr>
                <a:schemeClr val="tx1"/>
              </a:buClr>
            </a:pPr>
            <a:endParaRPr lang="en-US" sz="1600" dirty="0">
              <a:solidFill>
                <a:schemeClr val="tx1"/>
              </a:solidFill>
              <a:latin typeface="Nunito" panose="020B0604020202020204" charset="-94"/>
            </a:endParaRPr>
          </a:p>
          <a:p>
            <a:pPr lvl="0">
              <a:buClr>
                <a:schemeClr val="tx1"/>
              </a:buClr>
            </a:pPr>
            <a:endParaRPr lang="en-US" sz="1600" dirty="0">
              <a:solidFill>
                <a:schemeClr val="tx1"/>
              </a:solidFill>
              <a:latin typeface="Nunito" panose="020B0604020202020204" charset="-94"/>
            </a:endParaRPr>
          </a:p>
          <a:p>
            <a:pPr lvl="0" algn="just">
              <a:buClr>
                <a:schemeClr val="tx1"/>
              </a:buClr>
            </a:pPr>
            <a:r>
              <a:rPr lang="en-US" sz="1600" dirty="0">
                <a:solidFill>
                  <a:schemeClr val="tx1"/>
                </a:solidFill>
                <a:latin typeface="Nunito" panose="020B0604020202020204" charset="-94"/>
              </a:rPr>
              <a:t>The interpolant based on two data points is</a:t>
            </a:r>
          </a:p>
          <a:p>
            <a:pPr lvl="0" algn="just">
              <a:buClr>
                <a:schemeClr val="tx1"/>
              </a:buClr>
            </a:pPr>
            <a:endParaRPr lang="en-US" sz="1600" dirty="0">
              <a:solidFill>
                <a:schemeClr val="tx1"/>
              </a:solidFill>
              <a:latin typeface="Nunito" panose="020B0604020202020204" charset="-94"/>
            </a:endParaRPr>
          </a:p>
          <a:p>
            <a:pPr lvl="0" algn="just">
              <a:buClr>
                <a:schemeClr val="tx1"/>
              </a:buClr>
            </a:pPr>
            <a:endParaRPr lang="tr-TR" sz="1600" dirty="0" smtClean="0">
              <a:solidFill>
                <a:schemeClr val="tx1"/>
              </a:solidFill>
              <a:latin typeface="Nunito" panose="020B0604020202020204" charset="-94"/>
            </a:endParaRPr>
          </a:p>
          <a:p>
            <a:pPr lvl="0" algn="just">
              <a:buClr>
                <a:schemeClr val="tx1"/>
              </a:buClr>
            </a:pPr>
            <a:endParaRPr lang="tr-TR" sz="1600" dirty="0" smtClean="0">
              <a:solidFill>
                <a:schemeClr val="tx1"/>
              </a:solidFill>
              <a:latin typeface="Nunito" panose="020B0604020202020204" charset="-94"/>
            </a:endParaRPr>
          </a:p>
          <a:p>
            <a:pPr lvl="0" algn="just">
              <a:buClr>
                <a:schemeClr val="tx1"/>
              </a:buClr>
            </a:pPr>
            <a:endParaRPr lang="tr-TR" sz="1600" dirty="0">
              <a:solidFill>
                <a:schemeClr val="tx1"/>
              </a:solidFill>
              <a:latin typeface="Nunito" panose="020B0604020202020204" charset="-94"/>
            </a:endParaRPr>
          </a:p>
          <a:p>
            <a:pPr lvl="0" algn="just">
              <a:buClr>
                <a:schemeClr val="tx1"/>
              </a:buClr>
            </a:pPr>
            <a:endParaRPr lang="en-US" sz="1600" dirty="0">
              <a:solidFill>
                <a:schemeClr val="tx1"/>
              </a:solidFill>
              <a:latin typeface="Nunito" panose="020B0604020202020204" charset="-94"/>
            </a:endParaRPr>
          </a:p>
          <a:p>
            <a:pPr algn="just"/>
            <a:r>
              <a:rPr lang="en-US" sz="1600" dirty="0">
                <a:solidFill>
                  <a:schemeClr val="tx1"/>
                </a:solidFill>
                <a:latin typeface="Nunito" panose="020B0604020202020204" charset="-94"/>
              </a:rPr>
              <a:t>It is easily verified that  </a:t>
            </a:r>
            <a:r>
              <a:rPr lang="en-US" sz="1600" i="1" dirty="0">
                <a:solidFill>
                  <a:schemeClr val="tx1"/>
                </a:solidFill>
                <a:latin typeface="Nunito" panose="020B0604020202020204" charset="-94"/>
              </a:rPr>
              <a:t>P</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passes through the two data points; that is,  </a:t>
            </a:r>
            <a:r>
              <a:rPr lang="en-US" sz="1600" i="1" dirty="0">
                <a:solidFill>
                  <a:schemeClr val="tx1"/>
                </a:solidFill>
                <a:latin typeface="Nunito" panose="020B0604020202020204" charset="-94"/>
              </a:rPr>
              <a:t>P</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 </a:t>
            </a:r>
            <a:r>
              <a:rPr lang="en-US" sz="1600" i="1" dirty="0" err="1">
                <a:solidFill>
                  <a:schemeClr val="tx1"/>
                </a:solidFill>
                <a:latin typeface="Nunito" panose="020B0604020202020204" charset="-94"/>
              </a:rPr>
              <a:t>y</a:t>
            </a:r>
            <a:r>
              <a:rPr lang="en-US" sz="1600" i="1" baseline="-25000" dirty="0" err="1">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when </a:t>
            </a:r>
            <a:r>
              <a:rPr lang="en-US" sz="1600" i="1" dirty="0">
                <a:solidFill>
                  <a:schemeClr val="tx1"/>
                </a:solidFill>
                <a:latin typeface="Nunito" panose="020B0604020202020204" charset="-94"/>
              </a:rPr>
              <a:t>x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dirty="0">
                <a:solidFill>
                  <a:schemeClr val="tx1"/>
                </a:solidFill>
                <a:latin typeface="Nunito" panose="020B0604020202020204" charset="-94"/>
              </a:rPr>
              <a:t>, and </a:t>
            </a:r>
          </a:p>
          <a:p>
            <a:pPr algn="just"/>
            <a:r>
              <a:rPr lang="en-US" sz="1600" i="1" dirty="0">
                <a:solidFill>
                  <a:schemeClr val="tx1"/>
                </a:solidFill>
                <a:latin typeface="Nunito" panose="020B0604020202020204" charset="-94"/>
              </a:rPr>
              <a:t>P</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 </a:t>
            </a:r>
            <a:r>
              <a:rPr lang="en-US" sz="1600" i="1" dirty="0">
                <a:solidFill>
                  <a:schemeClr val="tx1"/>
                </a:solidFill>
                <a:latin typeface="Nunito" panose="020B0604020202020204" charset="-94"/>
              </a:rPr>
              <a:t>y</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when </a:t>
            </a:r>
            <a:r>
              <a:rPr lang="en-US" sz="1600" i="1" dirty="0">
                <a:solidFill>
                  <a:schemeClr val="tx1"/>
                </a:solidFill>
                <a:latin typeface="Nunito" panose="020B0604020202020204" charset="-94"/>
              </a:rPr>
              <a:t>x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a:t>
            </a:r>
          </a:p>
          <a:p>
            <a:pPr algn="just"/>
            <a:r>
              <a:rPr lang="en-US" sz="1600" dirty="0">
                <a:solidFill>
                  <a:schemeClr val="tx1"/>
                </a:solidFill>
                <a:latin typeface="Nunito" panose="020B0604020202020204" charset="-94"/>
              </a:rPr>
              <a:t>The three-point interpolant is</a:t>
            </a:r>
          </a:p>
          <a:p>
            <a:endParaRPr lang="tr-TR" dirty="0"/>
          </a:p>
        </p:txBody>
      </p:sp>
      <p:pic>
        <p:nvPicPr>
          <p:cNvPr id="7" name="Picture 6"/>
          <p:cNvPicPr>
            <a:picLocks noChangeAspect="1"/>
          </p:cNvPicPr>
          <p:nvPr/>
        </p:nvPicPr>
        <p:blipFill>
          <a:blip r:embed="rId4"/>
          <a:stretch>
            <a:fillRect/>
          </a:stretch>
        </p:blipFill>
        <p:spPr>
          <a:xfrm>
            <a:off x="5501868" y="2773783"/>
            <a:ext cx="1268107" cy="438960"/>
          </a:xfrm>
          <a:prstGeom prst="rect">
            <a:avLst/>
          </a:prstGeom>
        </p:spPr>
      </p:pic>
      <p:pic>
        <p:nvPicPr>
          <p:cNvPr id="9" name="Picture 8"/>
          <p:cNvPicPr>
            <a:picLocks noChangeAspect="1"/>
          </p:cNvPicPr>
          <p:nvPr/>
        </p:nvPicPr>
        <p:blipFill>
          <a:blip r:embed="rId5"/>
          <a:stretch>
            <a:fillRect/>
          </a:stretch>
        </p:blipFill>
        <p:spPr>
          <a:xfrm>
            <a:off x="4083386" y="4035273"/>
            <a:ext cx="3406911" cy="596642"/>
          </a:xfrm>
          <a:prstGeom prst="rect">
            <a:avLst/>
          </a:prstGeom>
        </p:spPr>
      </p:pic>
    </p:spTree>
    <p:extLst>
      <p:ext uri="{BB962C8B-B14F-4D97-AF65-F5344CB8AC3E}">
        <p14:creationId xmlns:p14="http://schemas.microsoft.com/office/powerpoint/2010/main" val="170106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10"/>
          <p:cNvSpPr txBox="1">
            <a:spLocks noGrp="1"/>
          </p:cNvSpPr>
          <p:nvPr>
            <p:ph type="subTitle" idx="1"/>
          </p:nvPr>
        </p:nvSpPr>
        <p:spPr>
          <a:xfrm>
            <a:off x="379378" y="398833"/>
            <a:ext cx="11459183" cy="6138153"/>
          </a:xfrm>
          <a:prstGeom prst="rect">
            <a:avLst/>
          </a:prstGeom>
          <a:noFill/>
          <a:ln>
            <a:noFill/>
          </a:ln>
        </p:spPr>
        <p:txBody>
          <a:bodyPr spcFirstLastPara="1" wrap="square" lIns="91425" tIns="45700" rIns="91425" bIns="45700" anchor="t" anchorCtr="0">
            <a:normAutofit/>
          </a:bodyPr>
          <a:lstStyle/>
          <a:p>
            <a:pPr algn="l"/>
            <a:r>
              <a:rPr lang="en-US" sz="1600" dirty="0">
                <a:solidFill>
                  <a:schemeClr val="tx1"/>
                </a:solidFill>
                <a:latin typeface="Nunito" panose="020B0604020202020204" charset="-94"/>
              </a:rPr>
              <a:t>To show that this interpolant does intersect the data points, we first substitute </a:t>
            </a:r>
            <a:r>
              <a:rPr lang="en-US" sz="1600" i="1" dirty="0" smtClean="0">
                <a:solidFill>
                  <a:schemeClr val="tx1"/>
                </a:solidFill>
                <a:latin typeface="Nunito" panose="020B0604020202020204" charset="-94"/>
              </a:rPr>
              <a:t>x</a:t>
            </a:r>
            <a:r>
              <a:rPr lang="en-US" sz="1600" dirty="0" smtClean="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smtClean="0">
                <a:solidFill>
                  <a:schemeClr val="tx1"/>
                </a:solidFill>
                <a:latin typeface="Nunito" panose="020B0604020202020204" charset="-94"/>
              </a:rPr>
              <a:t>,</a:t>
            </a:r>
            <a:r>
              <a:rPr lang="tr-TR" sz="1600" dirty="0" smtClean="0">
                <a:solidFill>
                  <a:schemeClr val="tx1"/>
                </a:solidFill>
                <a:latin typeface="Nunito" panose="020B0604020202020204" charset="-94"/>
              </a:rPr>
              <a:t> obtaining</a:t>
            </a:r>
          </a:p>
          <a:p>
            <a:pPr algn="l"/>
            <a:endParaRPr lang="tr-TR" sz="1600" dirty="0">
              <a:solidFill>
                <a:schemeClr val="tx1"/>
              </a:solidFill>
              <a:latin typeface="Nunito" panose="020B0604020202020204" charset="-94"/>
            </a:endParaRPr>
          </a:p>
          <a:p>
            <a:pPr algn="l"/>
            <a:r>
              <a:rPr lang="tr-TR" sz="1600" dirty="0">
                <a:solidFill>
                  <a:schemeClr val="tx1"/>
                </a:solidFill>
                <a:latin typeface="Nunito" panose="020B0604020202020204" charset="-94"/>
              </a:rPr>
              <a:t>Similarly, </a:t>
            </a:r>
            <a:r>
              <a:rPr lang="tr-TR" sz="1600" i="1" dirty="0">
                <a:solidFill>
                  <a:schemeClr val="tx1"/>
                </a:solidFill>
                <a:latin typeface="Nunito" panose="020B0604020202020204" charset="-94"/>
              </a:rPr>
              <a:t>x </a:t>
            </a:r>
            <a:r>
              <a:rPr lang="tr-TR" sz="1600" dirty="0">
                <a:solidFill>
                  <a:schemeClr val="tx1"/>
                </a:solidFill>
                <a:latin typeface="Nunito" panose="020B0604020202020204" charset="-94"/>
              </a:rPr>
              <a:t>= </a:t>
            </a:r>
            <a:r>
              <a:rPr lang="tr-TR" sz="1600" i="1" dirty="0">
                <a:solidFill>
                  <a:schemeClr val="tx1"/>
                </a:solidFill>
                <a:latin typeface="Nunito" panose="020B0604020202020204" charset="-94"/>
              </a:rPr>
              <a:t>x</a:t>
            </a:r>
            <a:r>
              <a:rPr lang="tr-TR" sz="1600" i="1" baseline="-25000" dirty="0">
                <a:solidFill>
                  <a:schemeClr val="tx1"/>
                </a:solidFill>
                <a:latin typeface="Nunito" panose="020B0604020202020204" charset="-94"/>
              </a:rPr>
              <a:t>i</a:t>
            </a:r>
            <a:r>
              <a:rPr lang="tr-TR" sz="1600" baseline="-25000" dirty="0">
                <a:solidFill>
                  <a:schemeClr val="tx1"/>
                </a:solidFill>
                <a:latin typeface="Nunito" panose="020B0604020202020204" charset="-94"/>
              </a:rPr>
              <a:t>+2</a:t>
            </a:r>
            <a:r>
              <a:rPr lang="tr-TR" sz="1600" dirty="0">
                <a:solidFill>
                  <a:schemeClr val="tx1"/>
                </a:solidFill>
                <a:latin typeface="Nunito" panose="020B0604020202020204" charset="-94"/>
              </a:rPr>
              <a:t> </a:t>
            </a:r>
            <a:r>
              <a:rPr lang="tr-TR" sz="1600" dirty="0" smtClean="0">
                <a:solidFill>
                  <a:schemeClr val="tx1"/>
                </a:solidFill>
                <a:latin typeface="Nunito" panose="020B0604020202020204" charset="-94"/>
              </a:rPr>
              <a:t>yields</a:t>
            </a:r>
          </a:p>
          <a:p>
            <a:pPr algn="l"/>
            <a:endParaRPr lang="tr-TR" sz="1600" dirty="0">
              <a:solidFill>
                <a:schemeClr val="tx1"/>
              </a:solidFill>
              <a:latin typeface="Nunito" panose="020B0604020202020204" charset="-94"/>
            </a:endParaRPr>
          </a:p>
          <a:p>
            <a:pPr algn="l"/>
            <a:r>
              <a:rPr lang="tr-TR" sz="1600" dirty="0">
                <a:solidFill>
                  <a:schemeClr val="tx1"/>
                </a:solidFill>
                <a:latin typeface="Nunito" panose="020B0604020202020204" charset="-94"/>
              </a:rPr>
              <a:t>so </a:t>
            </a:r>
            <a:r>
              <a:rPr lang="tr-TR" sz="1600" dirty="0" smtClean="0">
                <a:solidFill>
                  <a:schemeClr val="tx1"/>
                </a:solidFill>
                <a:latin typeface="Nunito" panose="020B0604020202020204" charset="-94"/>
              </a:rPr>
              <a:t>that</a:t>
            </a:r>
          </a:p>
          <a:p>
            <a:pPr algn="l"/>
            <a:endParaRPr lang="tr-TR" sz="1600" dirty="0">
              <a:solidFill>
                <a:schemeClr val="tx1"/>
              </a:solidFill>
              <a:latin typeface="Nunito" panose="020B0604020202020204" charset="-94"/>
            </a:endParaRPr>
          </a:p>
          <a:p>
            <a:pPr algn="l"/>
            <a:endParaRPr lang="tr-TR" sz="1600" dirty="0" smtClean="0">
              <a:solidFill>
                <a:schemeClr val="tx1"/>
              </a:solidFill>
              <a:latin typeface="Nunito" panose="020B0604020202020204" charset="-94"/>
            </a:endParaRPr>
          </a:p>
          <a:p>
            <a:pPr algn="l"/>
            <a:r>
              <a:rPr lang="en-US" sz="1600" dirty="0">
                <a:solidFill>
                  <a:schemeClr val="tx1"/>
                </a:solidFill>
                <a:latin typeface="Nunito" panose="020B0604020202020204" charset="-94"/>
              </a:rPr>
              <a:t>Having established the pattern, we can now deduce the general recursive formula</a:t>
            </a:r>
            <a:r>
              <a:rPr lang="en-US" sz="1600" dirty="0" smtClean="0">
                <a:solidFill>
                  <a:schemeClr val="tx1"/>
                </a:solidFill>
                <a:latin typeface="Nunito" panose="020B0604020202020204" charset="-94"/>
              </a:rPr>
              <a:t>:</a:t>
            </a:r>
            <a:endParaRPr lang="tr-TR" sz="1600" dirty="0" smtClean="0">
              <a:solidFill>
                <a:schemeClr val="tx1"/>
              </a:solidFill>
              <a:latin typeface="Nunito" panose="020B0604020202020204" charset="-94"/>
            </a:endParaRPr>
          </a:p>
          <a:p>
            <a:pPr algn="l"/>
            <a:endParaRPr lang="tr-TR" sz="1600" dirty="0">
              <a:solidFill>
                <a:schemeClr val="tx1"/>
              </a:solidFill>
              <a:latin typeface="Nunito" panose="020B0604020202020204" charset="-94"/>
            </a:endParaRPr>
          </a:p>
          <a:p>
            <a:pPr algn="l"/>
            <a:endParaRPr lang="tr-TR" sz="1600" dirty="0">
              <a:solidFill>
                <a:schemeClr val="tx1"/>
              </a:solidFill>
              <a:latin typeface="Nunito" panose="020B0604020202020204" charset="-94"/>
            </a:endParaRPr>
          </a:p>
          <a:p>
            <a:pPr algn="just"/>
            <a:r>
              <a:rPr lang="en-US" sz="1600" dirty="0">
                <a:solidFill>
                  <a:schemeClr val="tx1"/>
                </a:solidFill>
                <a:latin typeface="Nunito" panose="020B0604020202020204" charset="-94"/>
              </a:rPr>
              <a:t>Given the value of </a:t>
            </a:r>
            <a:r>
              <a:rPr lang="en-US" sz="1600" i="1" dirty="0">
                <a:solidFill>
                  <a:schemeClr val="tx1"/>
                </a:solidFill>
                <a:latin typeface="Nunito" panose="020B0604020202020204" charset="-94"/>
              </a:rPr>
              <a:t>x</a:t>
            </a:r>
            <a:r>
              <a:rPr lang="en-US" sz="1600" dirty="0">
                <a:solidFill>
                  <a:schemeClr val="tx1"/>
                </a:solidFill>
                <a:latin typeface="Nunito" panose="020B0604020202020204" charset="-94"/>
              </a:rPr>
              <a:t>, the computations can be carried out in the </a:t>
            </a:r>
            <a:r>
              <a:rPr lang="en-US" sz="1600" dirty="0" smtClean="0">
                <a:solidFill>
                  <a:schemeClr val="tx1"/>
                </a:solidFill>
                <a:latin typeface="Nunito" panose="020B0604020202020204" charset="-94"/>
              </a:rPr>
              <a:t>following</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tabular</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format </a:t>
            </a:r>
            <a:r>
              <a:rPr lang="en-US" sz="1600" dirty="0">
                <a:solidFill>
                  <a:schemeClr val="tx1"/>
                </a:solidFill>
                <a:latin typeface="Nunito" panose="020B0604020202020204" charset="-94"/>
              </a:rPr>
              <a:t>(shown for four data points):</a:t>
            </a:r>
            <a:endParaRPr lang="tr-TR" sz="1600" dirty="0" smtClean="0">
              <a:solidFill>
                <a:schemeClr val="tx1"/>
              </a:solidFill>
              <a:latin typeface="Nunito" panose="020B0604020202020204" charset="-94"/>
            </a:endParaRPr>
          </a:p>
        </p:txBody>
      </p:sp>
      <p:pic>
        <p:nvPicPr>
          <p:cNvPr id="2" name="Picture 1"/>
          <p:cNvPicPr>
            <a:picLocks noChangeAspect="1"/>
          </p:cNvPicPr>
          <p:nvPr/>
        </p:nvPicPr>
        <p:blipFill>
          <a:blip r:embed="rId3"/>
          <a:stretch>
            <a:fillRect/>
          </a:stretch>
        </p:blipFill>
        <p:spPr>
          <a:xfrm>
            <a:off x="4694506" y="1025760"/>
            <a:ext cx="2828925" cy="409575"/>
          </a:xfrm>
          <a:prstGeom prst="rect">
            <a:avLst/>
          </a:prstGeom>
        </p:spPr>
      </p:pic>
      <p:pic>
        <p:nvPicPr>
          <p:cNvPr id="3" name="Picture 2"/>
          <p:cNvPicPr>
            <a:picLocks noChangeAspect="1"/>
          </p:cNvPicPr>
          <p:nvPr/>
        </p:nvPicPr>
        <p:blipFill>
          <a:blip r:embed="rId4"/>
          <a:stretch>
            <a:fillRect/>
          </a:stretch>
        </p:blipFill>
        <p:spPr>
          <a:xfrm>
            <a:off x="4570680" y="1988394"/>
            <a:ext cx="3076575" cy="371475"/>
          </a:xfrm>
          <a:prstGeom prst="rect">
            <a:avLst/>
          </a:prstGeom>
        </p:spPr>
      </p:pic>
      <p:pic>
        <p:nvPicPr>
          <p:cNvPr id="4" name="Picture 3"/>
          <p:cNvPicPr>
            <a:picLocks noChangeAspect="1"/>
          </p:cNvPicPr>
          <p:nvPr/>
        </p:nvPicPr>
        <p:blipFill>
          <a:blip r:embed="rId5"/>
          <a:stretch>
            <a:fillRect/>
          </a:stretch>
        </p:blipFill>
        <p:spPr>
          <a:xfrm>
            <a:off x="3803917" y="2710571"/>
            <a:ext cx="4610100" cy="628650"/>
          </a:xfrm>
          <a:prstGeom prst="rect">
            <a:avLst/>
          </a:prstGeom>
        </p:spPr>
      </p:pic>
      <p:pic>
        <p:nvPicPr>
          <p:cNvPr id="5" name="Picture 4"/>
          <p:cNvPicPr>
            <a:picLocks noChangeAspect="1"/>
          </p:cNvPicPr>
          <p:nvPr/>
        </p:nvPicPr>
        <p:blipFill>
          <a:blip r:embed="rId6"/>
          <a:stretch>
            <a:fillRect/>
          </a:stretch>
        </p:blipFill>
        <p:spPr>
          <a:xfrm>
            <a:off x="3556267" y="3866373"/>
            <a:ext cx="5208554" cy="841518"/>
          </a:xfrm>
          <a:prstGeom prst="rect">
            <a:avLst/>
          </a:prstGeom>
        </p:spPr>
      </p:pic>
      <p:pic>
        <p:nvPicPr>
          <p:cNvPr id="6" name="Picture 5"/>
          <p:cNvPicPr>
            <a:picLocks noChangeAspect="1"/>
          </p:cNvPicPr>
          <p:nvPr/>
        </p:nvPicPr>
        <p:blipFill>
          <a:blip r:embed="rId7"/>
          <a:stretch>
            <a:fillRect/>
          </a:stretch>
        </p:blipFill>
        <p:spPr>
          <a:xfrm>
            <a:off x="3803917" y="5266484"/>
            <a:ext cx="4713254" cy="1258557"/>
          </a:xfrm>
          <a:prstGeom prst="rect">
            <a:avLst/>
          </a:prstGeom>
        </p:spPr>
      </p:pic>
    </p:spTree>
    <p:extLst>
      <p:ext uri="{BB962C8B-B14F-4D97-AF65-F5344CB8AC3E}">
        <p14:creationId xmlns:p14="http://schemas.microsoft.com/office/powerpoint/2010/main" val="363058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10"/>
          <p:cNvSpPr txBox="1">
            <a:spLocks noGrp="1"/>
          </p:cNvSpPr>
          <p:nvPr>
            <p:ph type="subTitle" idx="1"/>
          </p:nvPr>
        </p:nvSpPr>
        <p:spPr>
          <a:xfrm>
            <a:off x="301558" y="398833"/>
            <a:ext cx="11537004" cy="6459167"/>
          </a:xfrm>
          <a:prstGeom prst="rect">
            <a:avLst/>
          </a:prstGeom>
          <a:noFill/>
          <a:ln>
            <a:noFill/>
          </a:ln>
        </p:spPr>
        <p:txBody>
          <a:bodyPr spcFirstLastPara="1" wrap="square" lIns="91425" tIns="45700" rIns="91425" bIns="45700" anchor="t" anchorCtr="0">
            <a:noAutofit/>
          </a:bodyPr>
          <a:lstStyle/>
          <a:p>
            <a:pPr algn="just"/>
            <a:r>
              <a:rPr lang="tr-TR" sz="1400" dirty="0" smtClean="0">
                <a:solidFill>
                  <a:srgbClr val="FFFF00"/>
                </a:solidFill>
                <a:latin typeface="Nunito" panose="020B0604020202020204" charset="-94"/>
              </a:rPr>
              <a:t>Example: </a:t>
            </a:r>
            <a:r>
              <a:rPr lang="tr-TR" sz="1400" dirty="0">
                <a:solidFill>
                  <a:schemeClr val="tx1"/>
                </a:solidFill>
                <a:latin typeface="Nunito" panose="020B0604020202020204" charset="-94"/>
              </a:rPr>
              <a:t>Given the </a:t>
            </a:r>
            <a:r>
              <a:rPr lang="tr-TR" sz="1400" dirty="0" smtClean="0">
                <a:solidFill>
                  <a:schemeClr val="tx1"/>
                </a:solidFill>
                <a:latin typeface="Nunito" panose="020B0604020202020204" charset="-94"/>
              </a:rPr>
              <a:t>data points</a:t>
            </a:r>
          </a:p>
          <a:p>
            <a:pPr algn="just"/>
            <a:endParaRPr lang="tr-TR" sz="1400" dirty="0" smtClean="0">
              <a:solidFill>
                <a:schemeClr val="tx1"/>
              </a:solidFill>
              <a:latin typeface="Nunito" panose="020B0604020202020204" charset="-94"/>
            </a:endParaRPr>
          </a:p>
          <a:p>
            <a:pPr algn="just"/>
            <a:r>
              <a:rPr lang="en-US" sz="1400" dirty="0">
                <a:solidFill>
                  <a:schemeClr val="tx1"/>
                </a:solidFill>
                <a:latin typeface="Nunito" panose="020B0604020202020204" charset="-94"/>
              </a:rPr>
              <a:t>determine the root of </a:t>
            </a:r>
            <a:r>
              <a:rPr lang="en-US" sz="1400" i="1" dirty="0" smtClean="0">
                <a:solidFill>
                  <a:schemeClr val="tx1"/>
                </a:solidFill>
                <a:latin typeface="Nunito" panose="020B0604020202020204" charset="-94"/>
              </a:rPr>
              <a:t>y</a:t>
            </a:r>
            <a:r>
              <a:rPr lang="en-US" sz="1400" dirty="0" smtClean="0">
                <a:solidFill>
                  <a:schemeClr val="tx1"/>
                </a:solidFill>
                <a:latin typeface="Nunito" panose="020B0604020202020204" charset="-94"/>
              </a:rPr>
              <a:t>(</a:t>
            </a:r>
            <a:r>
              <a:rPr lang="en-US" sz="1400" i="1" dirty="0" smtClean="0">
                <a:solidFill>
                  <a:schemeClr val="tx1"/>
                </a:solidFill>
                <a:latin typeface="Nunito" panose="020B0604020202020204" charset="-94"/>
              </a:rPr>
              <a:t>x</a:t>
            </a:r>
            <a:r>
              <a:rPr lang="en-US" sz="1400" dirty="0">
                <a:solidFill>
                  <a:schemeClr val="tx1"/>
                </a:solidFill>
                <a:latin typeface="Nunito" panose="020B0604020202020204" charset="-94"/>
              </a:rPr>
              <a:t>) = 0 by Neville’s method</a:t>
            </a:r>
            <a:r>
              <a:rPr lang="en-US" sz="1400" dirty="0" smtClean="0">
                <a:solidFill>
                  <a:schemeClr val="tx1"/>
                </a:solidFill>
                <a:latin typeface="Nunito" panose="020B0604020202020204" charset="-94"/>
              </a:rPr>
              <a:t>.</a:t>
            </a:r>
            <a:endParaRPr lang="tr-TR" sz="1400" dirty="0" smtClean="0">
              <a:solidFill>
                <a:schemeClr val="tx1"/>
              </a:solidFill>
              <a:latin typeface="Nunito" panose="020B0604020202020204" charset="-94"/>
            </a:endParaRPr>
          </a:p>
          <a:p>
            <a:pPr algn="just">
              <a:lnSpc>
                <a:spcPct val="100000"/>
              </a:lnSpc>
            </a:pPr>
            <a:r>
              <a:rPr lang="tr-TR" sz="1400" dirty="0" smtClean="0">
                <a:solidFill>
                  <a:srgbClr val="FFFF00"/>
                </a:solidFill>
                <a:latin typeface="Nunito" panose="020B0604020202020204" charset="-94"/>
              </a:rPr>
              <a:t>Solution: </a:t>
            </a:r>
            <a:r>
              <a:rPr lang="en-US" sz="1400" dirty="0">
                <a:solidFill>
                  <a:schemeClr val="tx1"/>
                </a:solidFill>
                <a:latin typeface="Nunito" panose="020B0604020202020204" charset="-94"/>
              </a:rPr>
              <a:t>This is an example of </a:t>
            </a:r>
            <a:r>
              <a:rPr lang="en-US" sz="1400" i="1" dirty="0">
                <a:solidFill>
                  <a:schemeClr val="tx1"/>
                </a:solidFill>
                <a:latin typeface="Nunito" panose="020B0604020202020204" charset="-94"/>
              </a:rPr>
              <a:t>inverse interpolation</a:t>
            </a:r>
            <a:r>
              <a:rPr lang="en-US" sz="1400" dirty="0">
                <a:solidFill>
                  <a:schemeClr val="tx1"/>
                </a:solidFill>
                <a:latin typeface="Nunito" panose="020B0604020202020204" charset="-94"/>
              </a:rPr>
              <a:t>, </a:t>
            </a:r>
            <a:r>
              <a:rPr lang="en-US" sz="1400" dirty="0" smtClean="0">
                <a:solidFill>
                  <a:schemeClr val="tx1"/>
                </a:solidFill>
                <a:latin typeface="Nunito" panose="020B0604020202020204" charset="-94"/>
              </a:rPr>
              <a:t>in</a:t>
            </a:r>
            <a:r>
              <a:rPr lang="tr-TR" sz="1400" dirty="0" smtClean="0">
                <a:solidFill>
                  <a:schemeClr val="tx1"/>
                </a:solidFill>
                <a:latin typeface="Nunito" panose="020B0604020202020204" charset="-94"/>
              </a:rPr>
              <a:t> </a:t>
            </a:r>
            <a:r>
              <a:rPr lang="en-US" sz="1400" dirty="0" smtClean="0">
                <a:solidFill>
                  <a:schemeClr val="tx1"/>
                </a:solidFill>
                <a:latin typeface="Nunito" panose="020B0604020202020204" charset="-94"/>
              </a:rPr>
              <a:t>which </a:t>
            </a:r>
            <a:r>
              <a:rPr lang="en-US" sz="1400" dirty="0">
                <a:solidFill>
                  <a:schemeClr val="tx1"/>
                </a:solidFill>
                <a:latin typeface="Nunito" panose="020B0604020202020204" charset="-94"/>
              </a:rPr>
              <a:t>the roles of </a:t>
            </a:r>
            <a:r>
              <a:rPr lang="en-US" sz="1400" i="1" dirty="0">
                <a:solidFill>
                  <a:schemeClr val="tx1"/>
                </a:solidFill>
                <a:latin typeface="Nunito" panose="020B0604020202020204" charset="-94"/>
              </a:rPr>
              <a:t>x </a:t>
            </a:r>
            <a:r>
              <a:rPr lang="en-US" sz="1400" dirty="0">
                <a:solidFill>
                  <a:schemeClr val="tx1"/>
                </a:solidFill>
                <a:latin typeface="Nunito" panose="020B0604020202020204" charset="-94"/>
              </a:rPr>
              <a:t>and </a:t>
            </a:r>
            <a:r>
              <a:rPr lang="en-US" sz="1400" i="1" dirty="0">
                <a:solidFill>
                  <a:schemeClr val="tx1"/>
                </a:solidFill>
                <a:latin typeface="Nunito" panose="020B0604020202020204" charset="-94"/>
              </a:rPr>
              <a:t>y </a:t>
            </a:r>
            <a:r>
              <a:rPr lang="en-US" sz="1400" dirty="0" smtClean="0">
                <a:solidFill>
                  <a:schemeClr val="tx1"/>
                </a:solidFill>
                <a:latin typeface="Nunito" panose="020B0604020202020204" charset="-94"/>
              </a:rPr>
              <a:t>are</a:t>
            </a:r>
            <a:r>
              <a:rPr lang="tr-TR" sz="1400" dirty="0" smtClean="0">
                <a:solidFill>
                  <a:schemeClr val="tx1"/>
                </a:solidFill>
                <a:latin typeface="Nunito" panose="020B0604020202020204" charset="-94"/>
              </a:rPr>
              <a:t> </a:t>
            </a:r>
            <a:r>
              <a:rPr lang="en-US" sz="1400" dirty="0" smtClean="0">
                <a:solidFill>
                  <a:schemeClr val="tx1"/>
                </a:solidFill>
                <a:latin typeface="Nunito" panose="020B0604020202020204" charset="-94"/>
              </a:rPr>
              <a:t>interchanged</a:t>
            </a:r>
            <a:r>
              <a:rPr lang="en-US" sz="1400" dirty="0">
                <a:solidFill>
                  <a:schemeClr val="tx1"/>
                </a:solidFill>
                <a:latin typeface="Nunito" panose="020B0604020202020204" charset="-94"/>
              </a:rPr>
              <a:t>. Instead of computing </a:t>
            </a:r>
            <a:r>
              <a:rPr lang="en-US" sz="1400" i="1" dirty="0">
                <a:solidFill>
                  <a:schemeClr val="tx1"/>
                </a:solidFill>
                <a:latin typeface="Nunito" panose="020B0604020202020204" charset="-94"/>
              </a:rPr>
              <a:t>y </a:t>
            </a:r>
            <a:r>
              <a:rPr lang="tr-TR" sz="1400" i="1" dirty="0" smtClean="0">
                <a:solidFill>
                  <a:schemeClr val="tx1"/>
                </a:solidFill>
                <a:latin typeface="Nunito" panose="020B0604020202020204" charset="-94"/>
              </a:rPr>
              <a:t> </a:t>
            </a:r>
            <a:r>
              <a:rPr lang="en-US" sz="1400" dirty="0" smtClean="0">
                <a:solidFill>
                  <a:schemeClr val="tx1"/>
                </a:solidFill>
                <a:latin typeface="Nunito" panose="020B0604020202020204" charset="-94"/>
              </a:rPr>
              <a:t>at </a:t>
            </a:r>
            <a:r>
              <a:rPr lang="en-US" sz="1400" dirty="0">
                <a:solidFill>
                  <a:schemeClr val="tx1"/>
                </a:solidFill>
                <a:latin typeface="Nunito" panose="020B0604020202020204" charset="-94"/>
              </a:rPr>
              <a:t>a given </a:t>
            </a:r>
            <a:r>
              <a:rPr lang="en-US" sz="1400" i="1" dirty="0">
                <a:solidFill>
                  <a:schemeClr val="tx1"/>
                </a:solidFill>
                <a:latin typeface="Nunito" panose="020B0604020202020204" charset="-94"/>
              </a:rPr>
              <a:t>x</a:t>
            </a:r>
            <a:r>
              <a:rPr lang="en-US" sz="1400" dirty="0">
                <a:solidFill>
                  <a:schemeClr val="tx1"/>
                </a:solidFill>
                <a:latin typeface="Nunito" panose="020B0604020202020204" charset="-94"/>
              </a:rPr>
              <a:t>, we </a:t>
            </a:r>
            <a:endParaRPr lang="tr-TR" sz="1400" dirty="0" smtClean="0">
              <a:solidFill>
                <a:schemeClr val="tx1"/>
              </a:solidFill>
              <a:latin typeface="Nunito" panose="020B0604020202020204" charset="-94"/>
            </a:endParaRPr>
          </a:p>
          <a:p>
            <a:pPr algn="just">
              <a:lnSpc>
                <a:spcPct val="100000"/>
              </a:lnSpc>
            </a:pPr>
            <a:r>
              <a:rPr lang="en-US" sz="1400" dirty="0" smtClean="0">
                <a:solidFill>
                  <a:schemeClr val="tx1"/>
                </a:solidFill>
                <a:latin typeface="Nunito" panose="020B0604020202020204" charset="-94"/>
              </a:rPr>
              <a:t>are </a:t>
            </a:r>
            <a:r>
              <a:rPr lang="en-US" sz="1400" dirty="0">
                <a:solidFill>
                  <a:schemeClr val="tx1"/>
                </a:solidFill>
                <a:latin typeface="Nunito" panose="020B0604020202020204" charset="-94"/>
              </a:rPr>
              <a:t>finding </a:t>
            </a:r>
            <a:r>
              <a:rPr lang="en-US" sz="1400" i="1" dirty="0">
                <a:solidFill>
                  <a:schemeClr val="tx1"/>
                </a:solidFill>
                <a:latin typeface="Nunito" panose="020B0604020202020204" charset="-94"/>
              </a:rPr>
              <a:t>x </a:t>
            </a:r>
            <a:r>
              <a:rPr lang="en-US" sz="1400" dirty="0">
                <a:solidFill>
                  <a:schemeClr val="tx1"/>
                </a:solidFill>
                <a:latin typeface="Nunito" panose="020B0604020202020204" charset="-94"/>
              </a:rPr>
              <a:t>that </a:t>
            </a:r>
            <a:r>
              <a:rPr lang="en-US" sz="1400" dirty="0" smtClean="0">
                <a:solidFill>
                  <a:schemeClr val="tx1"/>
                </a:solidFill>
                <a:latin typeface="Nunito" panose="020B0604020202020204" charset="-94"/>
              </a:rPr>
              <a:t>corresponds</a:t>
            </a:r>
            <a:r>
              <a:rPr lang="tr-TR" sz="1400" dirty="0" smtClean="0">
                <a:solidFill>
                  <a:schemeClr val="tx1"/>
                </a:solidFill>
                <a:latin typeface="Nunito" panose="020B0604020202020204" charset="-94"/>
              </a:rPr>
              <a:t> </a:t>
            </a:r>
            <a:r>
              <a:rPr lang="en-US" sz="1400" dirty="0" smtClean="0">
                <a:solidFill>
                  <a:schemeClr val="tx1"/>
                </a:solidFill>
                <a:latin typeface="Nunito" panose="020B0604020202020204" charset="-94"/>
              </a:rPr>
              <a:t>to </a:t>
            </a:r>
            <a:r>
              <a:rPr lang="en-US" sz="1400" dirty="0">
                <a:solidFill>
                  <a:schemeClr val="tx1"/>
                </a:solidFill>
                <a:latin typeface="Nunito" panose="020B0604020202020204" charset="-94"/>
              </a:rPr>
              <a:t>a given </a:t>
            </a:r>
            <a:r>
              <a:rPr lang="en-US" sz="1400" i="1" dirty="0">
                <a:solidFill>
                  <a:schemeClr val="tx1"/>
                </a:solidFill>
                <a:latin typeface="Nunito" panose="020B0604020202020204" charset="-94"/>
              </a:rPr>
              <a:t>y </a:t>
            </a:r>
            <a:r>
              <a:rPr lang="en-US" sz="1400" dirty="0">
                <a:solidFill>
                  <a:schemeClr val="tx1"/>
                </a:solidFill>
                <a:latin typeface="Nunito" panose="020B0604020202020204" charset="-94"/>
              </a:rPr>
              <a:t>(in this case, </a:t>
            </a:r>
            <a:r>
              <a:rPr lang="en-US" sz="1400" i="1" dirty="0">
                <a:solidFill>
                  <a:schemeClr val="tx1"/>
                </a:solidFill>
                <a:latin typeface="Nunito" panose="020B0604020202020204" charset="-94"/>
              </a:rPr>
              <a:t>y </a:t>
            </a:r>
            <a:r>
              <a:rPr lang="en-US" sz="1400" dirty="0">
                <a:solidFill>
                  <a:schemeClr val="tx1"/>
                </a:solidFill>
                <a:latin typeface="Nunito" panose="020B0604020202020204" charset="-94"/>
              </a:rPr>
              <a:t>= 0). Employing the format of </a:t>
            </a:r>
            <a:r>
              <a:rPr lang="tr-TR" sz="1400" dirty="0" smtClean="0">
                <a:solidFill>
                  <a:schemeClr val="tx1"/>
                </a:solidFill>
                <a:latin typeface="Nunito" panose="020B0604020202020204" charset="-94"/>
              </a:rPr>
              <a:t>Neville’s </a:t>
            </a:r>
            <a:r>
              <a:rPr lang="en-US" sz="1400" dirty="0" smtClean="0">
                <a:solidFill>
                  <a:schemeClr val="tx1"/>
                </a:solidFill>
                <a:latin typeface="Nunito" panose="020B0604020202020204" charset="-94"/>
              </a:rPr>
              <a:t>Table</a:t>
            </a:r>
            <a:r>
              <a:rPr lang="tr-TR" sz="1400" dirty="0" smtClean="0">
                <a:solidFill>
                  <a:schemeClr val="tx1"/>
                </a:solidFill>
                <a:latin typeface="Nunito" panose="020B0604020202020204" charset="-94"/>
              </a:rPr>
              <a:t>  </a:t>
            </a:r>
            <a:r>
              <a:rPr lang="en-US" sz="1400" dirty="0" smtClean="0">
                <a:solidFill>
                  <a:schemeClr val="tx1"/>
                </a:solidFill>
                <a:latin typeface="Nunito" panose="020B0604020202020204" charset="-94"/>
              </a:rPr>
              <a:t>(with </a:t>
            </a:r>
            <a:r>
              <a:rPr lang="en-US" sz="1400" i="1" dirty="0">
                <a:solidFill>
                  <a:schemeClr val="tx1"/>
                </a:solidFill>
                <a:latin typeface="Nunito" panose="020B0604020202020204" charset="-94"/>
              </a:rPr>
              <a:t>x </a:t>
            </a:r>
            <a:r>
              <a:rPr lang="en-US" sz="1400" dirty="0">
                <a:solidFill>
                  <a:schemeClr val="tx1"/>
                </a:solidFill>
                <a:latin typeface="Nunito" panose="020B0604020202020204" charset="-94"/>
              </a:rPr>
              <a:t>and </a:t>
            </a:r>
            <a:r>
              <a:rPr lang="en-US" sz="1400" i="1" dirty="0" smtClean="0">
                <a:solidFill>
                  <a:schemeClr val="tx1"/>
                </a:solidFill>
                <a:latin typeface="Nunito" panose="020B0604020202020204" charset="-94"/>
              </a:rPr>
              <a:t>y</a:t>
            </a:r>
            <a:r>
              <a:rPr lang="tr-TR" sz="1400" i="1" dirty="0" smtClean="0">
                <a:solidFill>
                  <a:schemeClr val="tx1"/>
                </a:solidFill>
                <a:latin typeface="Nunito" panose="020B0604020202020204" charset="-94"/>
              </a:rPr>
              <a:t> </a:t>
            </a:r>
            <a:r>
              <a:rPr lang="en-US" sz="1400" dirty="0" smtClean="0">
                <a:solidFill>
                  <a:schemeClr val="tx1"/>
                </a:solidFill>
                <a:latin typeface="Nunito" panose="020B0604020202020204" charset="-94"/>
              </a:rPr>
              <a:t>interchanged</a:t>
            </a:r>
            <a:r>
              <a:rPr lang="en-US" sz="1400" dirty="0">
                <a:solidFill>
                  <a:schemeClr val="tx1"/>
                </a:solidFill>
                <a:latin typeface="Nunito" panose="020B0604020202020204" charset="-94"/>
              </a:rPr>
              <a:t>, of </a:t>
            </a:r>
            <a:endParaRPr lang="tr-TR" sz="1400" dirty="0" smtClean="0">
              <a:solidFill>
                <a:schemeClr val="tx1"/>
              </a:solidFill>
              <a:latin typeface="Nunito" panose="020B0604020202020204" charset="-94"/>
            </a:endParaRPr>
          </a:p>
          <a:p>
            <a:pPr algn="just">
              <a:lnSpc>
                <a:spcPct val="100000"/>
              </a:lnSpc>
            </a:pPr>
            <a:r>
              <a:rPr lang="en-US" sz="1400" dirty="0" smtClean="0">
                <a:solidFill>
                  <a:schemeClr val="tx1"/>
                </a:solidFill>
                <a:latin typeface="Nunito" panose="020B0604020202020204" charset="-94"/>
              </a:rPr>
              <a:t>course</a:t>
            </a:r>
            <a:r>
              <a:rPr lang="en-US" sz="1400" dirty="0">
                <a:solidFill>
                  <a:schemeClr val="tx1"/>
                </a:solidFill>
                <a:latin typeface="Nunito" panose="020B0604020202020204" charset="-94"/>
              </a:rPr>
              <a:t>), we </a:t>
            </a:r>
            <a:r>
              <a:rPr lang="en-US" sz="1400" dirty="0" smtClean="0">
                <a:solidFill>
                  <a:schemeClr val="tx1"/>
                </a:solidFill>
                <a:latin typeface="Nunito" panose="020B0604020202020204" charset="-94"/>
              </a:rPr>
              <a:t>obtain</a:t>
            </a:r>
            <a:endParaRPr lang="tr-TR" sz="1400" dirty="0" smtClean="0">
              <a:solidFill>
                <a:schemeClr val="tx1"/>
              </a:solidFill>
              <a:latin typeface="Nunito" panose="020B0604020202020204" charset="-94"/>
            </a:endParaRPr>
          </a:p>
          <a:p>
            <a:pPr algn="just">
              <a:lnSpc>
                <a:spcPct val="100000"/>
              </a:lnSpc>
            </a:pPr>
            <a:endParaRPr lang="tr-TR" sz="1400" dirty="0">
              <a:solidFill>
                <a:schemeClr val="tx1"/>
              </a:solidFill>
              <a:latin typeface="Nunito" panose="020B0604020202020204" charset="-94"/>
            </a:endParaRPr>
          </a:p>
          <a:p>
            <a:pPr algn="just">
              <a:lnSpc>
                <a:spcPct val="100000"/>
              </a:lnSpc>
            </a:pPr>
            <a:endParaRPr lang="tr-TR" sz="1400" dirty="0" smtClean="0">
              <a:solidFill>
                <a:schemeClr val="tx1"/>
              </a:solidFill>
              <a:latin typeface="Nunito" panose="020B0604020202020204" charset="-94"/>
            </a:endParaRPr>
          </a:p>
          <a:p>
            <a:pPr algn="just">
              <a:lnSpc>
                <a:spcPct val="100000"/>
              </a:lnSpc>
            </a:pPr>
            <a:endParaRPr lang="tr-TR" sz="1400" dirty="0">
              <a:solidFill>
                <a:schemeClr val="tx1"/>
              </a:solidFill>
              <a:latin typeface="Nunito" panose="020B0604020202020204" charset="-94"/>
            </a:endParaRPr>
          </a:p>
          <a:p>
            <a:pPr algn="just">
              <a:lnSpc>
                <a:spcPct val="100000"/>
              </a:lnSpc>
            </a:pPr>
            <a:r>
              <a:rPr lang="en-US" sz="1400" dirty="0">
                <a:solidFill>
                  <a:schemeClr val="tx1"/>
                </a:solidFill>
                <a:latin typeface="Nunito" panose="020B0604020202020204" charset="-94"/>
              </a:rPr>
              <a:t>The following are sample computations used in the table</a:t>
            </a:r>
            <a:r>
              <a:rPr lang="en-US" sz="1400" dirty="0" smtClean="0">
                <a:solidFill>
                  <a:schemeClr val="tx1"/>
                </a:solidFill>
                <a:latin typeface="Nunito" panose="020B0604020202020204" charset="-94"/>
              </a:rPr>
              <a:t>:</a:t>
            </a:r>
            <a:endParaRPr lang="tr-TR" sz="1400" dirty="0" smtClean="0">
              <a:solidFill>
                <a:schemeClr val="tx1"/>
              </a:solidFill>
              <a:latin typeface="Nunito" panose="020B0604020202020204" charset="-94"/>
            </a:endParaRPr>
          </a:p>
          <a:p>
            <a:pPr algn="just">
              <a:lnSpc>
                <a:spcPct val="100000"/>
              </a:lnSpc>
            </a:pPr>
            <a:endParaRPr lang="tr-TR" sz="1400" dirty="0">
              <a:solidFill>
                <a:schemeClr val="tx1"/>
              </a:solidFill>
              <a:latin typeface="Nunito" panose="020B0604020202020204" charset="-94"/>
            </a:endParaRPr>
          </a:p>
          <a:p>
            <a:pPr algn="just">
              <a:lnSpc>
                <a:spcPct val="100000"/>
              </a:lnSpc>
            </a:pPr>
            <a:endParaRPr lang="tr-TR" sz="1400" dirty="0" smtClean="0">
              <a:solidFill>
                <a:schemeClr val="tx1"/>
              </a:solidFill>
              <a:latin typeface="Nunito" panose="020B0604020202020204" charset="-94"/>
            </a:endParaRPr>
          </a:p>
          <a:p>
            <a:pPr algn="just">
              <a:lnSpc>
                <a:spcPct val="100000"/>
              </a:lnSpc>
            </a:pPr>
            <a:endParaRPr lang="tr-TR" sz="1400" dirty="0">
              <a:solidFill>
                <a:schemeClr val="tx1"/>
              </a:solidFill>
              <a:latin typeface="Nunito" panose="020B0604020202020204" charset="-94"/>
            </a:endParaRPr>
          </a:p>
          <a:p>
            <a:pPr algn="just">
              <a:lnSpc>
                <a:spcPct val="100000"/>
              </a:lnSpc>
            </a:pPr>
            <a:endParaRPr lang="tr-TR" sz="1400" dirty="0" smtClean="0">
              <a:solidFill>
                <a:schemeClr val="tx1"/>
              </a:solidFill>
              <a:latin typeface="Nunito" panose="020B0604020202020204" charset="-94"/>
            </a:endParaRPr>
          </a:p>
          <a:p>
            <a:pPr algn="just">
              <a:lnSpc>
                <a:spcPct val="100000"/>
              </a:lnSpc>
            </a:pPr>
            <a:endParaRPr lang="tr-TR" sz="1400" dirty="0" smtClean="0">
              <a:solidFill>
                <a:schemeClr val="tx1"/>
              </a:solidFill>
              <a:latin typeface="Nunito" panose="020B0604020202020204" charset="-94"/>
            </a:endParaRPr>
          </a:p>
          <a:p>
            <a:pPr algn="just">
              <a:lnSpc>
                <a:spcPct val="100000"/>
              </a:lnSpc>
            </a:pPr>
            <a:r>
              <a:rPr lang="en-US" sz="1400" dirty="0">
                <a:solidFill>
                  <a:schemeClr val="tx1"/>
                </a:solidFill>
                <a:latin typeface="Nunito" panose="020B0604020202020204" charset="-94"/>
              </a:rPr>
              <a:t>All the </a:t>
            </a:r>
            <a:r>
              <a:rPr lang="en-US" sz="1400" i="1" dirty="0">
                <a:solidFill>
                  <a:schemeClr val="tx1"/>
                </a:solidFill>
                <a:latin typeface="Nunito" panose="020B0604020202020204" charset="-94"/>
              </a:rPr>
              <a:t>P</a:t>
            </a:r>
            <a:r>
              <a:rPr lang="en-US" sz="1400" dirty="0">
                <a:solidFill>
                  <a:schemeClr val="tx1"/>
                </a:solidFill>
                <a:latin typeface="Nunito" panose="020B0604020202020204" charset="-94"/>
              </a:rPr>
              <a:t>’s in the table are estimates of the root resulting from different orders </a:t>
            </a:r>
            <a:r>
              <a:rPr lang="en-US" sz="1400" dirty="0" smtClean="0">
                <a:solidFill>
                  <a:schemeClr val="tx1"/>
                </a:solidFill>
                <a:latin typeface="Nunito" panose="020B0604020202020204" charset="-94"/>
              </a:rPr>
              <a:t>of</a:t>
            </a:r>
            <a:r>
              <a:rPr lang="tr-TR" sz="1400" dirty="0" smtClean="0">
                <a:solidFill>
                  <a:schemeClr val="tx1"/>
                </a:solidFill>
                <a:latin typeface="Nunito" panose="020B0604020202020204" charset="-94"/>
              </a:rPr>
              <a:t> </a:t>
            </a:r>
            <a:r>
              <a:rPr lang="en-US" sz="1400" dirty="0" smtClean="0">
                <a:solidFill>
                  <a:schemeClr val="tx1"/>
                </a:solidFill>
                <a:latin typeface="Nunito" panose="020B0604020202020204" charset="-94"/>
              </a:rPr>
              <a:t>interpolation </a:t>
            </a:r>
            <a:r>
              <a:rPr lang="tr-TR" sz="1400" dirty="0">
                <a:solidFill>
                  <a:schemeClr val="tx1"/>
                </a:solidFill>
                <a:latin typeface="Nunito" panose="020B0604020202020204" charset="-94"/>
              </a:rPr>
              <a:t> </a:t>
            </a:r>
            <a:r>
              <a:rPr lang="en-US" sz="1400" dirty="0" smtClean="0">
                <a:solidFill>
                  <a:schemeClr val="tx1"/>
                </a:solidFill>
                <a:latin typeface="Nunito" panose="020B0604020202020204" charset="-94"/>
              </a:rPr>
              <a:t>involving </a:t>
            </a:r>
            <a:r>
              <a:rPr lang="en-US" sz="1400" dirty="0">
                <a:solidFill>
                  <a:schemeClr val="tx1"/>
                </a:solidFill>
                <a:latin typeface="Nunito" panose="020B0604020202020204" charset="-94"/>
              </a:rPr>
              <a:t>different data points. For example, </a:t>
            </a:r>
            <a:endParaRPr lang="tr-TR" sz="1400" dirty="0" smtClean="0">
              <a:solidFill>
                <a:schemeClr val="tx1"/>
              </a:solidFill>
              <a:latin typeface="Nunito" panose="020B0604020202020204" charset="-94"/>
            </a:endParaRPr>
          </a:p>
          <a:p>
            <a:pPr algn="just">
              <a:lnSpc>
                <a:spcPct val="100000"/>
              </a:lnSpc>
            </a:pPr>
            <a:r>
              <a:rPr lang="en-US" sz="1400" i="1" dirty="0" smtClean="0">
                <a:solidFill>
                  <a:schemeClr val="tx1"/>
                </a:solidFill>
                <a:latin typeface="Nunito" panose="020B0604020202020204" charset="-94"/>
              </a:rPr>
              <a:t>P</a:t>
            </a:r>
            <a:r>
              <a:rPr lang="en-US" sz="1400" dirty="0" smtClean="0">
                <a:solidFill>
                  <a:schemeClr val="tx1"/>
                </a:solidFill>
                <a:latin typeface="Nunito" panose="020B0604020202020204" charset="-94"/>
              </a:rPr>
              <a:t>1[</a:t>
            </a:r>
            <a:r>
              <a:rPr lang="en-US" sz="1400" i="1" dirty="0" smtClean="0">
                <a:solidFill>
                  <a:schemeClr val="tx1"/>
                </a:solidFill>
                <a:latin typeface="Nunito" panose="020B0604020202020204" charset="-94"/>
              </a:rPr>
              <a:t>y</a:t>
            </a:r>
            <a:r>
              <a:rPr lang="en-US" sz="1400" dirty="0" smtClean="0">
                <a:solidFill>
                  <a:schemeClr val="tx1"/>
                </a:solidFill>
                <a:latin typeface="Nunito" panose="020B0604020202020204" charset="-94"/>
              </a:rPr>
              <a:t>0</a:t>
            </a:r>
            <a:r>
              <a:rPr lang="en-US" sz="1400" dirty="0">
                <a:solidFill>
                  <a:schemeClr val="tx1"/>
                </a:solidFill>
                <a:latin typeface="Nunito" panose="020B0604020202020204" charset="-94"/>
              </a:rPr>
              <a:t>, </a:t>
            </a:r>
            <a:r>
              <a:rPr lang="en-US" sz="1400" i="1" dirty="0">
                <a:solidFill>
                  <a:schemeClr val="tx1"/>
                </a:solidFill>
                <a:latin typeface="Nunito" panose="020B0604020202020204" charset="-94"/>
              </a:rPr>
              <a:t>y</a:t>
            </a:r>
            <a:r>
              <a:rPr lang="en-US" sz="1400" dirty="0">
                <a:solidFill>
                  <a:schemeClr val="tx1"/>
                </a:solidFill>
                <a:latin typeface="Nunito" panose="020B0604020202020204" charset="-94"/>
              </a:rPr>
              <a:t>1] is the root </a:t>
            </a:r>
            <a:r>
              <a:rPr lang="en-US" sz="1400" dirty="0" smtClean="0">
                <a:solidFill>
                  <a:schemeClr val="tx1"/>
                </a:solidFill>
                <a:latin typeface="Nunito" panose="020B0604020202020204" charset="-94"/>
              </a:rPr>
              <a:t>obtained</a:t>
            </a:r>
            <a:r>
              <a:rPr lang="tr-TR" sz="1400" dirty="0" smtClean="0">
                <a:solidFill>
                  <a:schemeClr val="tx1"/>
                </a:solidFill>
                <a:latin typeface="Nunito" panose="020B0604020202020204" charset="-94"/>
              </a:rPr>
              <a:t> </a:t>
            </a:r>
            <a:r>
              <a:rPr lang="en-US" sz="1400" dirty="0" smtClean="0">
                <a:solidFill>
                  <a:schemeClr val="tx1"/>
                </a:solidFill>
                <a:latin typeface="Nunito" panose="020B0604020202020204" charset="-94"/>
              </a:rPr>
              <a:t>from </a:t>
            </a:r>
            <a:r>
              <a:rPr lang="en-US" sz="1400" dirty="0">
                <a:solidFill>
                  <a:schemeClr val="tx1"/>
                </a:solidFill>
                <a:latin typeface="Nunito" panose="020B0604020202020204" charset="-94"/>
              </a:rPr>
              <a:t>linear interpolation </a:t>
            </a:r>
            <a:r>
              <a:rPr lang="tr-TR" sz="1400" dirty="0">
                <a:solidFill>
                  <a:schemeClr val="tx1"/>
                </a:solidFill>
                <a:latin typeface="Nunito" panose="020B0604020202020204" charset="-94"/>
              </a:rPr>
              <a:t> </a:t>
            </a:r>
            <a:r>
              <a:rPr lang="en-US" sz="1400" dirty="0" smtClean="0">
                <a:solidFill>
                  <a:schemeClr val="tx1"/>
                </a:solidFill>
                <a:latin typeface="Nunito" panose="020B0604020202020204" charset="-94"/>
              </a:rPr>
              <a:t>based </a:t>
            </a:r>
            <a:r>
              <a:rPr lang="en-US" sz="1400" dirty="0">
                <a:solidFill>
                  <a:schemeClr val="tx1"/>
                </a:solidFill>
                <a:latin typeface="Nunito" panose="020B0604020202020204" charset="-94"/>
              </a:rPr>
              <a:t>on the first two points, and </a:t>
            </a:r>
            <a:r>
              <a:rPr lang="en-US" sz="1400" i="1" dirty="0">
                <a:solidFill>
                  <a:schemeClr val="tx1"/>
                </a:solidFill>
                <a:latin typeface="Nunito" panose="020B0604020202020204" charset="-94"/>
              </a:rPr>
              <a:t>P</a:t>
            </a:r>
            <a:r>
              <a:rPr lang="en-US" sz="1400" dirty="0">
                <a:solidFill>
                  <a:schemeClr val="tx1"/>
                </a:solidFill>
                <a:latin typeface="Nunito" panose="020B0604020202020204" charset="-94"/>
              </a:rPr>
              <a:t>2[</a:t>
            </a:r>
            <a:r>
              <a:rPr lang="en-US" sz="1400" i="1" dirty="0">
                <a:solidFill>
                  <a:schemeClr val="tx1"/>
                </a:solidFill>
                <a:latin typeface="Nunito" panose="020B0604020202020204" charset="-94"/>
              </a:rPr>
              <a:t>y</a:t>
            </a:r>
            <a:r>
              <a:rPr lang="en-US" sz="1400" dirty="0">
                <a:solidFill>
                  <a:schemeClr val="tx1"/>
                </a:solidFill>
                <a:latin typeface="Nunito" panose="020B0604020202020204" charset="-94"/>
              </a:rPr>
              <a:t>1, </a:t>
            </a:r>
            <a:r>
              <a:rPr lang="en-US" sz="1400" i="1" dirty="0">
                <a:solidFill>
                  <a:schemeClr val="tx1"/>
                </a:solidFill>
                <a:latin typeface="Nunito" panose="020B0604020202020204" charset="-94"/>
              </a:rPr>
              <a:t>y</a:t>
            </a:r>
            <a:r>
              <a:rPr lang="en-US" sz="1400" dirty="0">
                <a:solidFill>
                  <a:schemeClr val="tx1"/>
                </a:solidFill>
                <a:latin typeface="Nunito" panose="020B0604020202020204" charset="-94"/>
              </a:rPr>
              <a:t>2, </a:t>
            </a:r>
            <a:r>
              <a:rPr lang="en-US" sz="1400" i="1" dirty="0">
                <a:solidFill>
                  <a:schemeClr val="tx1"/>
                </a:solidFill>
                <a:latin typeface="Nunito" panose="020B0604020202020204" charset="-94"/>
              </a:rPr>
              <a:t>y</a:t>
            </a:r>
            <a:r>
              <a:rPr lang="en-US" sz="1400" dirty="0">
                <a:solidFill>
                  <a:schemeClr val="tx1"/>
                </a:solidFill>
                <a:latin typeface="Nunito" panose="020B0604020202020204" charset="-94"/>
              </a:rPr>
              <a:t>3] </a:t>
            </a:r>
            <a:r>
              <a:rPr lang="en-US" sz="1400" dirty="0" smtClean="0">
                <a:solidFill>
                  <a:schemeClr val="tx1"/>
                </a:solidFill>
                <a:latin typeface="Nunito" panose="020B0604020202020204" charset="-94"/>
              </a:rPr>
              <a:t>is</a:t>
            </a:r>
            <a:r>
              <a:rPr lang="tr-TR" sz="1400" dirty="0" smtClean="0">
                <a:solidFill>
                  <a:schemeClr val="tx1"/>
                </a:solidFill>
                <a:latin typeface="Nunito" panose="020B0604020202020204" charset="-94"/>
              </a:rPr>
              <a:t> </a:t>
            </a:r>
            <a:r>
              <a:rPr lang="en-US" sz="1400" dirty="0" smtClean="0">
                <a:solidFill>
                  <a:schemeClr val="tx1"/>
                </a:solidFill>
                <a:latin typeface="Nunito" panose="020B0604020202020204" charset="-94"/>
              </a:rPr>
              <a:t>the </a:t>
            </a:r>
            <a:r>
              <a:rPr lang="en-US" sz="1400" dirty="0">
                <a:solidFill>
                  <a:schemeClr val="tx1"/>
                </a:solidFill>
                <a:latin typeface="Nunito" panose="020B0604020202020204" charset="-94"/>
              </a:rPr>
              <a:t>result from quadratic </a:t>
            </a:r>
            <a:endParaRPr lang="tr-TR" sz="1400" dirty="0" smtClean="0">
              <a:solidFill>
                <a:schemeClr val="tx1"/>
              </a:solidFill>
              <a:latin typeface="Nunito" panose="020B0604020202020204" charset="-94"/>
            </a:endParaRPr>
          </a:p>
          <a:p>
            <a:pPr algn="just">
              <a:lnSpc>
                <a:spcPct val="100000"/>
              </a:lnSpc>
            </a:pPr>
            <a:r>
              <a:rPr lang="en-US" sz="1400" dirty="0" smtClean="0">
                <a:solidFill>
                  <a:schemeClr val="tx1"/>
                </a:solidFill>
                <a:latin typeface="Nunito" panose="020B0604020202020204" charset="-94"/>
              </a:rPr>
              <a:t>interpolation </a:t>
            </a:r>
            <a:r>
              <a:rPr lang="en-US" sz="1400" dirty="0">
                <a:solidFill>
                  <a:schemeClr val="tx1"/>
                </a:solidFill>
                <a:latin typeface="Nunito" panose="020B0604020202020204" charset="-94"/>
              </a:rPr>
              <a:t>using the </a:t>
            </a:r>
            <a:r>
              <a:rPr lang="tr-TR" sz="1400" dirty="0">
                <a:solidFill>
                  <a:schemeClr val="tx1"/>
                </a:solidFill>
                <a:latin typeface="Nunito" panose="020B0604020202020204" charset="-94"/>
              </a:rPr>
              <a:t> </a:t>
            </a:r>
            <a:r>
              <a:rPr lang="en-US" sz="1400" dirty="0" smtClean="0">
                <a:solidFill>
                  <a:schemeClr val="tx1"/>
                </a:solidFill>
                <a:latin typeface="Nunito" panose="020B0604020202020204" charset="-94"/>
              </a:rPr>
              <a:t>last </a:t>
            </a:r>
            <a:r>
              <a:rPr lang="en-US" sz="1400" dirty="0">
                <a:solidFill>
                  <a:schemeClr val="tx1"/>
                </a:solidFill>
                <a:latin typeface="Nunito" panose="020B0604020202020204" charset="-94"/>
              </a:rPr>
              <a:t>three points. The root </a:t>
            </a:r>
            <a:r>
              <a:rPr lang="en-US" sz="1400" dirty="0" smtClean="0">
                <a:solidFill>
                  <a:schemeClr val="tx1"/>
                </a:solidFill>
                <a:latin typeface="Nunito" panose="020B0604020202020204" charset="-94"/>
              </a:rPr>
              <a:t>obtained</a:t>
            </a:r>
            <a:r>
              <a:rPr lang="tr-TR" sz="1400" dirty="0" smtClean="0">
                <a:solidFill>
                  <a:schemeClr val="tx1"/>
                </a:solidFill>
                <a:latin typeface="Nunito" panose="020B0604020202020204" charset="-94"/>
              </a:rPr>
              <a:t> </a:t>
            </a:r>
            <a:r>
              <a:rPr lang="en-US" sz="1400" dirty="0" smtClean="0">
                <a:solidFill>
                  <a:schemeClr val="tx1"/>
                </a:solidFill>
                <a:latin typeface="Nunito" panose="020B0604020202020204" charset="-94"/>
              </a:rPr>
              <a:t>from </a:t>
            </a:r>
            <a:r>
              <a:rPr lang="en-US" sz="1400" dirty="0">
                <a:solidFill>
                  <a:schemeClr val="tx1"/>
                </a:solidFill>
                <a:latin typeface="Nunito" panose="020B0604020202020204" charset="-94"/>
              </a:rPr>
              <a:t>cubic interpolation over all four data points is </a:t>
            </a:r>
            <a:r>
              <a:rPr lang="en-US" sz="1400" i="1" dirty="0">
                <a:solidFill>
                  <a:schemeClr val="tx1"/>
                </a:solidFill>
                <a:latin typeface="Nunito" panose="020B0604020202020204" charset="-94"/>
              </a:rPr>
              <a:t>x </a:t>
            </a:r>
            <a:r>
              <a:rPr lang="en-US" sz="1400" dirty="0">
                <a:solidFill>
                  <a:schemeClr val="tx1"/>
                </a:solidFill>
                <a:latin typeface="Nunito" panose="020B0604020202020204" charset="-94"/>
              </a:rPr>
              <a:t>= </a:t>
            </a:r>
            <a:r>
              <a:rPr lang="en-US" sz="1400" i="1" dirty="0">
                <a:solidFill>
                  <a:schemeClr val="tx1"/>
                </a:solidFill>
                <a:latin typeface="Nunito" panose="020B0604020202020204" charset="-94"/>
              </a:rPr>
              <a:t>P</a:t>
            </a:r>
            <a:r>
              <a:rPr lang="en-US" sz="1400" dirty="0">
                <a:solidFill>
                  <a:schemeClr val="tx1"/>
                </a:solidFill>
                <a:latin typeface="Nunito" panose="020B0604020202020204" charset="-94"/>
              </a:rPr>
              <a:t>3[</a:t>
            </a:r>
            <a:r>
              <a:rPr lang="en-US" sz="1400" i="1" dirty="0">
                <a:solidFill>
                  <a:schemeClr val="tx1"/>
                </a:solidFill>
                <a:latin typeface="Nunito" panose="020B0604020202020204" charset="-94"/>
              </a:rPr>
              <a:t>y</a:t>
            </a:r>
            <a:r>
              <a:rPr lang="en-US" sz="1400" dirty="0">
                <a:solidFill>
                  <a:schemeClr val="tx1"/>
                </a:solidFill>
                <a:latin typeface="Nunito" panose="020B0604020202020204" charset="-94"/>
              </a:rPr>
              <a:t>0, </a:t>
            </a:r>
            <a:r>
              <a:rPr lang="en-US" sz="1400" i="1" dirty="0">
                <a:solidFill>
                  <a:schemeClr val="tx1"/>
                </a:solidFill>
                <a:latin typeface="Nunito" panose="020B0604020202020204" charset="-94"/>
              </a:rPr>
              <a:t>y</a:t>
            </a:r>
            <a:r>
              <a:rPr lang="en-US" sz="1400" dirty="0">
                <a:solidFill>
                  <a:schemeClr val="tx1"/>
                </a:solidFill>
                <a:latin typeface="Nunito" panose="020B0604020202020204" charset="-94"/>
              </a:rPr>
              <a:t>1, </a:t>
            </a:r>
            <a:r>
              <a:rPr lang="tr-TR" sz="1400" dirty="0">
                <a:solidFill>
                  <a:schemeClr val="tx1"/>
                </a:solidFill>
                <a:latin typeface="Nunito" panose="020B0604020202020204" charset="-94"/>
              </a:rPr>
              <a:t> </a:t>
            </a:r>
            <a:r>
              <a:rPr lang="en-US" sz="1400" i="1" dirty="0" smtClean="0">
                <a:solidFill>
                  <a:schemeClr val="tx1"/>
                </a:solidFill>
                <a:latin typeface="Nunito" panose="020B0604020202020204" charset="-94"/>
              </a:rPr>
              <a:t>y</a:t>
            </a:r>
            <a:r>
              <a:rPr lang="en-US" sz="1400" dirty="0" smtClean="0">
                <a:solidFill>
                  <a:schemeClr val="tx1"/>
                </a:solidFill>
                <a:latin typeface="Nunito" panose="020B0604020202020204" charset="-94"/>
              </a:rPr>
              <a:t>2</a:t>
            </a:r>
            <a:r>
              <a:rPr lang="en-US" sz="1400" dirty="0">
                <a:solidFill>
                  <a:schemeClr val="tx1"/>
                </a:solidFill>
                <a:latin typeface="Nunito" panose="020B0604020202020204" charset="-94"/>
              </a:rPr>
              <a:t>, </a:t>
            </a:r>
            <a:r>
              <a:rPr lang="en-US" sz="1400" i="1" dirty="0">
                <a:solidFill>
                  <a:schemeClr val="tx1"/>
                </a:solidFill>
                <a:latin typeface="Nunito" panose="020B0604020202020204" charset="-94"/>
              </a:rPr>
              <a:t>y</a:t>
            </a:r>
            <a:r>
              <a:rPr lang="en-US" sz="1400" dirty="0">
                <a:solidFill>
                  <a:schemeClr val="tx1"/>
                </a:solidFill>
                <a:latin typeface="Nunito" panose="020B0604020202020204" charset="-94"/>
              </a:rPr>
              <a:t>3] = 3</a:t>
            </a:r>
            <a:r>
              <a:rPr lang="en-US" sz="1400" i="1" dirty="0">
                <a:solidFill>
                  <a:schemeClr val="tx1"/>
                </a:solidFill>
                <a:latin typeface="Nunito" panose="020B0604020202020204" charset="-94"/>
              </a:rPr>
              <a:t>.</a:t>
            </a:r>
            <a:r>
              <a:rPr lang="en-US" sz="1400" dirty="0">
                <a:solidFill>
                  <a:schemeClr val="tx1"/>
                </a:solidFill>
                <a:latin typeface="Nunito" panose="020B0604020202020204" charset="-94"/>
              </a:rPr>
              <a:t>8317.</a:t>
            </a:r>
            <a:endParaRPr lang="tr-TR" sz="1400" dirty="0" smtClean="0">
              <a:solidFill>
                <a:schemeClr val="tx1"/>
              </a:solidFill>
              <a:latin typeface="Nunito" panose="020B0604020202020204" charset="-94"/>
            </a:endParaRPr>
          </a:p>
        </p:txBody>
      </p:sp>
      <p:pic>
        <p:nvPicPr>
          <p:cNvPr id="7" name="Picture 6"/>
          <p:cNvPicPr>
            <a:picLocks noChangeAspect="1"/>
          </p:cNvPicPr>
          <p:nvPr/>
        </p:nvPicPr>
        <p:blipFill>
          <a:blip r:embed="rId3"/>
          <a:stretch>
            <a:fillRect/>
          </a:stretch>
        </p:blipFill>
        <p:spPr>
          <a:xfrm>
            <a:off x="4245006" y="780853"/>
            <a:ext cx="3825525" cy="519577"/>
          </a:xfrm>
          <a:prstGeom prst="rect">
            <a:avLst/>
          </a:prstGeom>
        </p:spPr>
      </p:pic>
      <p:pic>
        <p:nvPicPr>
          <p:cNvPr id="8" name="Picture 7"/>
          <p:cNvPicPr>
            <a:picLocks noChangeAspect="1"/>
          </p:cNvPicPr>
          <p:nvPr/>
        </p:nvPicPr>
        <p:blipFill>
          <a:blip r:embed="rId4"/>
          <a:stretch>
            <a:fillRect/>
          </a:stretch>
        </p:blipFill>
        <p:spPr>
          <a:xfrm>
            <a:off x="4138003" y="2393005"/>
            <a:ext cx="4179148" cy="1235412"/>
          </a:xfrm>
          <a:prstGeom prst="rect">
            <a:avLst/>
          </a:prstGeom>
        </p:spPr>
      </p:pic>
      <p:pic>
        <p:nvPicPr>
          <p:cNvPr id="9" name="Picture 8"/>
          <p:cNvPicPr>
            <a:picLocks noChangeAspect="1"/>
          </p:cNvPicPr>
          <p:nvPr/>
        </p:nvPicPr>
        <p:blipFill>
          <a:blip r:embed="rId5"/>
          <a:stretch>
            <a:fillRect/>
          </a:stretch>
        </p:blipFill>
        <p:spPr>
          <a:xfrm>
            <a:off x="4011544" y="4020769"/>
            <a:ext cx="4489168" cy="1645053"/>
          </a:xfrm>
          <a:prstGeom prst="rect">
            <a:avLst/>
          </a:prstGeom>
        </p:spPr>
      </p:pic>
    </p:spTree>
    <p:extLst>
      <p:ext uri="{BB962C8B-B14F-4D97-AF65-F5344CB8AC3E}">
        <p14:creationId xmlns:p14="http://schemas.microsoft.com/office/powerpoint/2010/main" val="374260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2" name="TextBox 1"/>
          <p:cNvSpPr txBox="1"/>
          <p:nvPr/>
        </p:nvSpPr>
        <p:spPr>
          <a:xfrm>
            <a:off x="350196" y="369651"/>
            <a:ext cx="11527276" cy="6617196"/>
          </a:xfrm>
          <a:prstGeom prst="rect">
            <a:avLst/>
          </a:prstGeom>
          <a:noFill/>
        </p:spPr>
        <p:txBody>
          <a:bodyPr wrap="square" rtlCol="0">
            <a:spAutoFit/>
          </a:bodyPr>
          <a:lstStyle/>
          <a:p>
            <a:r>
              <a:rPr lang="en-US" sz="1600" u="sng" dirty="0">
                <a:solidFill>
                  <a:srgbClr val="002060"/>
                </a:solidFill>
                <a:latin typeface="Nunito" panose="020B0604020202020204" charset="-94"/>
              </a:rPr>
              <a:t>Limitations of Polynomial </a:t>
            </a:r>
            <a:r>
              <a:rPr lang="en-US" sz="1600" u="sng" dirty="0" smtClean="0">
                <a:solidFill>
                  <a:srgbClr val="002060"/>
                </a:solidFill>
                <a:latin typeface="Nunito" panose="020B0604020202020204" charset="-94"/>
              </a:rPr>
              <a:t>Interpolation</a:t>
            </a:r>
            <a:endParaRPr lang="tr-TR" sz="1600" u="sng" dirty="0" smtClean="0">
              <a:solidFill>
                <a:srgbClr val="002060"/>
              </a:solidFill>
              <a:latin typeface="Nunito" panose="020B0604020202020204" charset="-94"/>
            </a:endParaRPr>
          </a:p>
          <a:p>
            <a:endParaRPr lang="en-US" sz="1600" u="sng" dirty="0">
              <a:solidFill>
                <a:srgbClr val="002060"/>
              </a:solidFill>
              <a:latin typeface="Nunito" panose="020B0604020202020204" charset="-94"/>
            </a:endParaRPr>
          </a:p>
          <a:p>
            <a:pPr algn="just"/>
            <a:r>
              <a:rPr lang="en-US" dirty="0">
                <a:solidFill>
                  <a:schemeClr val="tx1"/>
                </a:solidFill>
                <a:latin typeface="Nunito" panose="020B0604020202020204" charset="-94"/>
              </a:rPr>
              <a:t>Polynomial interpolation should be carried out with the fewest feasible number of data points. Linear </a:t>
            </a:r>
            <a:r>
              <a:rPr lang="tr-TR" dirty="0">
                <a:solidFill>
                  <a:schemeClr val="tx1"/>
                </a:solidFill>
                <a:latin typeface="Nunito" panose="020B0604020202020204" charset="-94"/>
              </a:rPr>
              <a:t> </a:t>
            </a:r>
            <a:r>
              <a:rPr lang="en-US" dirty="0">
                <a:solidFill>
                  <a:schemeClr val="tx1"/>
                </a:solidFill>
                <a:latin typeface="Nunito" panose="020B0604020202020204" charset="-94"/>
              </a:rPr>
              <a:t>interpolation, using </a:t>
            </a:r>
            <a:r>
              <a:rPr lang="tr-TR" dirty="0" smtClean="0">
                <a:solidFill>
                  <a:schemeClr val="tx1"/>
                </a:solidFill>
                <a:latin typeface="Nunito" panose="020B0604020202020204" charset="-94"/>
              </a:rPr>
              <a:t> </a:t>
            </a:r>
            <a:r>
              <a:rPr lang="en-US" dirty="0" smtClean="0">
                <a:solidFill>
                  <a:schemeClr val="tx1"/>
                </a:solidFill>
                <a:latin typeface="Nunito" panose="020B0604020202020204" charset="-94"/>
              </a:rPr>
              <a:t>the </a:t>
            </a:r>
            <a:r>
              <a:rPr lang="en-US" dirty="0">
                <a:solidFill>
                  <a:schemeClr val="tx1"/>
                </a:solidFill>
                <a:latin typeface="Nunito" panose="020B0604020202020204" charset="-94"/>
              </a:rPr>
              <a:t>nearest two points, is often sufficient if the data points are closely spaced. Three to six </a:t>
            </a:r>
            <a:r>
              <a:rPr lang="tr-TR" dirty="0">
                <a:solidFill>
                  <a:schemeClr val="tx1"/>
                </a:solidFill>
                <a:latin typeface="Nunito" panose="020B0604020202020204" charset="-94"/>
              </a:rPr>
              <a:t> </a:t>
            </a:r>
            <a:r>
              <a:rPr lang="en-US" dirty="0">
                <a:solidFill>
                  <a:schemeClr val="tx1"/>
                </a:solidFill>
                <a:latin typeface="Nunito" panose="020B0604020202020204" charset="-94"/>
              </a:rPr>
              <a:t>nearest-neighbor points</a:t>
            </a:r>
            <a:r>
              <a:rPr lang="tr-TR" dirty="0">
                <a:solidFill>
                  <a:schemeClr val="tx1"/>
                </a:solidFill>
                <a:latin typeface="Nunito" panose="020B0604020202020204" charset="-94"/>
              </a:rPr>
              <a:t> </a:t>
            </a:r>
            <a:r>
              <a:rPr lang="en-US" dirty="0">
                <a:solidFill>
                  <a:schemeClr val="tx1"/>
                </a:solidFill>
                <a:latin typeface="Nunito" panose="020B0604020202020204" charset="-94"/>
              </a:rPr>
              <a:t> </a:t>
            </a:r>
            <a:r>
              <a:rPr lang="tr-TR" dirty="0" smtClean="0">
                <a:solidFill>
                  <a:schemeClr val="tx1"/>
                </a:solidFill>
                <a:latin typeface="Nunito" panose="020B0604020202020204" charset="-94"/>
              </a:rPr>
              <a:t> </a:t>
            </a:r>
            <a:r>
              <a:rPr lang="en-US" dirty="0" smtClean="0">
                <a:solidFill>
                  <a:schemeClr val="tx1"/>
                </a:solidFill>
                <a:latin typeface="Nunito" panose="020B0604020202020204" charset="-94"/>
              </a:rPr>
              <a:t>good </a:t>
            </a:r>
            <a:r>
              <a:rPr lang="en-US" dirty="0">
                <a:solidFill>
                  <a:schemeClr val="tx1"/>
                </a:solidFill>
                <a:latin typeface="Nunito" panose="020B0604020202020204" charset="-94"/>
              </a:rPr>
              <a:t>results in most cases. An interpolant intersecting more than six points </a:t>
            </a:r>
            <a:r>
              <a:rPr lang="tr-TR" dirty="0">
                <a:solidFill>
                  <a:schemeClr val="tx1"/>
                </a:solidFill>
                <a:latin typeface="Nunito" panose="020B0604020202020204" charset="-94"/>
              </a:rPr>
              <a:t> </a:t>
            </a:r>
            <a:r>
              <a:rPr lang="en-US" dirty="0">
                <a:solidFill>
                  <a:schemeClr val="tx1"/>
                </a:solidFill>
                <a:latin typeface="Nunito" panose="020B0604020202020204" charset="-94"/>
              </a:rPr>
              <a:t>may be </a:t>
            </a:r>
            <a:r>
              <a:rPr lang="en-US" dirty="0" smtClean="0">
                <a:solidFill>
                  <a:schemeClr val="tx1"/>
                </a:solidFill>
                <a:latin typeface="Nunito" panose="020B0604020202020204" charset="-94"/>
              </a:rPr>
              <a:t>mistake</a:t>
            </a:r>
            <a:r>
              <a:rPr lang="en-US" dirty="0">
                <a:solidFill>
                  <a:schemeClr val="tx1"/>
                </a:solidFill>
                <a:latin typeface="Nunito" panose="020B0604020202020204" charset="-94"/>
              </a:rPr>
              <a:t>.</a:t>
            </a:r>
            <a:endParaRPr lang="tr-TR" dirty="0">
              <a:solidFill>
                <a:schemeClr val="tx1"/>
              </a:solidFill>
              <a:latin typeface="Nunito" panose="020B0604020202020204" charset="-94"/>
            </a:endParaRPr>
          </a:p>
          <a:p>
            <a:pPr algn="just"/>
            <a:endParaRPr lang="tr-TR" dirty="0" smtClean="0">
              <a:solidFill>
                <a:schemeClr val="tx1"/>
              </a:solidFill>
              <a:latin typeface="Nunito" panose="020B0604020202020204" charset="-94"/>
            </a:endParaRPr>
          </a:p>
          <a:p>
            <a:pPr algn="just"/>
            <a:endParaRPr lang="tr-TR" dirty="0">
              <a:solidFill>
                <a:schemeClr val="tx1"/>
              </a:solidFill>
              <a:latin typeface="Nunito" panose="020B0604020202020204" charset="-94"/>
            </a:endParaRPr>
          </a:p>
          <a:p>
            <a:pPr algn="just"/>
            <a:endParaRPr lang="tr-TR" dirty="0" smtClean="0">
              <a:solidFill>
                <a:schemeClr val="tx1"/>
              </a:solidFill>
              <a:latin typeface="Nunito" panose="020B0604020202020204" charset="-94"/>
            </a:endParaRPr>
          </a:p>
          <a:p>
            <a:pPr algn="just"/>
            <a:endParaRPr lang="tr-TR" dirty="0">
              <a:solidFill>
                <a:schemeClr val="tx1"/>
              </a:solidFill>
              <a:latin typeface="Nunito" panose="020B0604020202020204" charset="-94"/>
            </a:endParaRPr>
          </a:p>
          <a:p>
            <a:pPr algn="just"/>
            <a:endParaRPr lang="tr-TR" dirty="0" smtClean="0">
              <a:solidFill>
                <a:schemeClr val="tx1"/>
              </a:solidFill>
              <a:latin typeface="Nunito" panose="020B0604020202020204" charset="-94"/>
            </a:endParaRPr>
          </a:p>
          <a:p>
            <a:pPr algn="just"/>
            <a:endParaRPr lang="tr-TR" dirty="0" smtClean="0">
              <a:solidFill>
                <a:schemeClr val="tx1"/>
              </a:solidFill>
              <a:latin typeface="Nunito" panose="020B0604020202020204" charset="-94"/>
            </a:endParaRPr>
          </a:p>
          <a:p>
            <a:pPr algn="just"/>
            <a:endParaRPr lang="tr-TR" dirty="0">
              <a:solidFill>
                <a:schemeClr val="tx1"/>
              </a:solidFill>
              <a:latin typeface="Nunito" panose="020B0604020202020204" charset="-94"/>
            </a:endParaRPr>
          </a:p>
          <a:p>
            <a:pPr algn="just"/>
            <a:endParaRPr lang="tr-TR" dirty="0" smtClean="0">
              <a:solidFill>
                <a:schemeClr val="tx1"/>
              </a:solidFill>
              <a:latin typeface="Nunito" panose="020B0604020202020204" charset="-94"/>
            </a:endParaRPr>
          </a:p>
          <a:p>
            <a:pPr algn="just"/>
            <a:endParaRPr lang="tr-TR" dirty="0" smtClean="0">
              <a:solidFill>
                <a:schemeClr val="tx1"/>
              </a:solidFill>
              <a:latin typeface="Nunito" panose="020B0604020202020204" charset="-94"/>
            </a:endParaRPr>
          </a:p>
          <a:p>
            <a:pPr algn="just"/>
            <a:endParaRPr lang="tr-TR" dirty="0" smtClean="0">
              <a:solidFill>
                <a:schemeClr val="tx1"/>
              </a:solidFill>
              <a:latin typeface="Nunito" panose="020B0604020202020204" charset="-94"/>
            </a:endParaRPr>
          </a:p>
          <a:p>
            <a:pPr algn="ctr"/>
            <a:r>
              <a:rPr lang="tr-TR" dirty="0" smtClean="0"/>
              <a:t>Figure 1:Polynomial </a:t>
            </a:r>
            <a:r>
              <a:rPr lang="tr-TR" dirty="0"/>
              <a:t>interpolant displaying oscillations.</a:t>
            </a:r>
            <a:endParaRPr lang="tr-TR" dirty="0">
              <a:solidFill>
                <a:schemeClr val="tx1"/>
              </a:solidFill>
              <a:latin typeface="Nunito" panose="020B0604020202020204" charset="-94"/>
            </a:endParaRPr>
          </a:p>
          <a:p>
            <a:pPr algn="just"/>
            <a:endParaRPr lang="tr-TR" dirty="0">
              <a:solidFill>
                <a:schemeClr val="tx1"/>
              </a:solidFill>
              <a:latin typeface="Nunito" panose="020B0604020202020204" charset="-94"/>
            </a:endParaRPr>
          </a:p>
          <a:p>
            <a:pPr algn="just"/>
            <a:r>
              <a:rPr lang="en-US" dirty="0">
                <a:solidFill>
                  <a:schemeClr val="tx1"/>
                </a:solidFill>
                <a:latin typeface="Nunito" panose="020B0604020202020204" charset="-94"/>
              </a:rPr>
              <a:t>The danger of using too many points is illustrated in </a:t>
            </a:r>
            <a:r>
              <a:rPr lang="en-US" dirty="0" smtClean="0">
                <a:solidFill>
                  <a:schemeClr val="tx1"/>
                </a:solidFill>
                <a:latin typeface="Nunito" panose="020B0604020202020204" charset="-94"/>
              </a:rPr>
              <a:t>Figure</a:t>
            </a:r>
            <a:r>
              <a:rPr lang="tr-TR" dirty="0" smtClean="0">
                <a:solidFill>
                  <a:schemeClr val="tx1"/>
                </a:solidFill>
                <a:latin typeface="Nunito" panose="020B0604020202020204" charset="-94"/>
              </a:rPr>
              <a:t> 1</a:t>
            </a:r>
            <a:r>
              <a:rPr lang="en-US" dirty="0" smtClean="0">
                <a:solidFill>
                  <a:schemeClr val="tx1"/>
                </a:solidFill>
                <a:latin typeface="Nunito" panose="020B0604020202020204" charset="-94"/>
              </a:rPr>
              <a:t> </a:t>
            </a:r>
            <a:r>
              <a:rPr lang="en-US" dirty="0">
                <a:solidFill>
                  <a:schemeClr val="tx1"/>
                </a:solidFill>
                <a:latin typeface="Nunito" panose="020B0604020202020204" charset="-94"/>
              </a:rPr>
              <a:t>. The 11 equally spaced data points are represented by the circles. The solid line is the interpolant, a polynomial of degree 10, that intersects all the points. As seen in the figure, a polynomial of such a high degree has a tendency to oscillate excessively between the data points. </a:t>
            </a:r>
            <a:r>
              <a:rPr lang="en-US" dirty="0" smtClean="0">
                <a:solidFill>
                  <a:schemeClr val="tx1"/>
                </a:solidFill>
                <a:latin typeface="Nunito" panose="020B0604020202020204" charset="-94"/>
              </a:rPr>
              <a:t>A</a:t>
            </a:r>
            <a:r>
              <a:rPr lang="tr-TR" dirty="0" smtClean="0">
                <a:solidFill>
                  <a:schemeClr val="tx1"/>
                </a:solidFill>
                <a:latin typeface="Nunito" panose="020B0604020202020204" charset="-94"/>
              </a:rPr>
              <a:t> </a:t>
            </a:r>
            <a:r>
              <a:rPr lang="en-US" dirty="0" smtClean="0">
                <a:solidFill>
                  <a:schemeClr val="tx1"/>
                </a:solidFill>
                <a:latin typeface="Nunito" panose="020B0604020202020204" charset="-94"/>
              </a:rPr>
              <a:t>much </a:t>
            </a:r>
            <a:r>
              <a:rPr lang="en-US" dirty="0">
                <a:solidFill>
                  <a:schemeClr val="tx1"/>
                </a:solidFill>
                <a:latin typeface="Nunito" panose="020B0604020202020204" charset="-94"/>
              </a:rPr>
              <a:t>smoother result would be obtained by using a cubic interpolant spanning four nearest-neighbor points</a:t>
            </a:r>
            <a:r>
              <a:rPr lang="en-US" dirty="0" smtClean="0">
                <a:solidFill>
                  <a:schemeClr val="tx1"/>
                </a:solidFill>
                <a:latin typeface="Nunito" panose="020B0604020202020204" charset="-94"/>
              </a:rPr>
              <a:t>.</a:t>
            </a:r>
            <a:endParaRPr lang="tr-TR" dirty="0" smtClean="0">
              <a:solidFill>
                <a:schemeClr val="tx1"/>
              </a:solidFill>
              <a:latin typeface="Nunito" panose="020B0604020202020204" charset="-94"/>
            </a:endParaRPr>
          </a:p>
          <a:p>
            <a:pPr algn="just"/>
            <a:endParaRPr lang="tr-TR" dirty="0" smtClean="0">
              <a:solidFill>
                <a:schemeClr val="tx1"/>
              </a:solidFill>
              <a:latin typeface="Nunito" panose="020B0604020202020204" charset="-94"/>
            </a:endParaRPr>
          </a:p>
          <a:p>
            <a:pPr algn="just"/>
            <a:r>
              <a:rPr lang="en-US" dirty="0">
                <a:solidFill>
                  <a:schemeClr val="tx1"/>
                </a:solidFill>
                <a:latin typeface="Nunito" panose="020B0604020202020204" charset="-94"/>
              </a:rPr>
              <a:t>The fifth-degree interpolating polynomial is represented by the solid line. The interpolant looks fine within the range of data points, but drastically departs from the obvious trend when x &gt; 12. Extrapolating y at x = 14, for example, would be meaningless in this case.</a:t>
            </a:r>
          </a:p>
          <a:p>
            <a:pPr algn="just"/>
            <a:endParaRPr lang="en-US" dirty="0">
              <a:solidFill>
                <a:schemeClr val="tx1"/>
              </a:solidFill>
              <a:latin typeface="Nunito" panose="020B0604020202020204" charset="-94"/>
            </a:endParaRPr>
          </a:p>
          <a:p>
            <a:pPr algn="just"/>
            <a:r>
              <a:rPr lang="en-US" dirty="0">
                <a:solidFill>
                  <a:schemeClr val="tx1"/>
                </a:solidFill>
                <a:latin typeface="Nunito" panose="020B0604020202020204" charset="-94"/>
              </a:rPr>
              <a:t>If extrapolation cannot be avoided, the following measures can be useful:</a:t>
            </a:r>
          </a:p>
          <a:p>
            <a:pPr algn="just"/>
            <a:r>
              <a:rPr lang="en-US" dirty="0">
                <a:solidFill>
                  <a:schemeClr val="tx1"/>
                </a:solidFill>
                <a:latin typeface="Nunito" panose="020B0604020202020204" charset="-94"/>
              </a:rPr>
              <a:t>• Plot the data and visually verify that the extrapolated value makes sense.</a:t>
            </a:r>
          </a:p>
          <a:p>
            <a:pPr algn="just"/>
            <a:r>
              <a:rPr lang="en-US" dirty="0">
                <a:solidFill>
                  <a:schemeClr val="tx1"/>
                </a:solidFill>
                <a:latin typeface="Nunito" panose="020B0604020202020204" charset="-94"/>
              </a:rPr>
              <a:t>• Use a low-order polynomial based on nearest-neighbor data points. A linear or quadratic interpolant, for example, would yield a reasonable estimate of y(14) for the data in </a:t>
            </a:r>
            <a:r>
              <a:rPr lang="en-US" dirty="0" smtClean="0">
                <a:solidFill>
                  <a:schemeClr val="tx1"/>
                </a:solidFill>
                <a:latin typeface="Nunito" panose="020B0604020202020204" charset="-94"/>
              </a:rPr>
              <a:t>Figure</a:t>
            </a:r>
            <a:r>
              <a:rPr lang="tr-TR" dirty="0" smtClean="0">
                <a:solidFill>
                  <a:schemeClr val="tx1"/>
                </a:solidFill>
                <a:latin typeface="Nunito" panose="020B0604020202020204" charset="-94"/>
              </a:rPr>
              <a:t> 1</a:t>
            </a:r>
            <a:r>
              <a:rPr lang="en-US" dirty="0" smtClean="0">
                <a:solidFill>
                  <a:schemeClr val="tx1"/>
                </a:solidFill>
                <a:latin typeface="Nunito" panose="020B0604020202020204" charset="-94"/>
              </a:rPr>
              <a:t>.</a:t>
            </a:r>
            <a:endParaRPr lang="tr-TR" dirty="0">
              <a:solidFill>
                <a:schemeClr val="tx1"/>
              </a:solidFill>
              <a:latin typeface="Nunito" panose="020B0604020202020204" charset="-94"/>
            </a:endParaRPr>
          </a:p>
          <a:p>
            <a:endParaRPr lang="tr-TR" dirty="0"/>
          </a:p>
        </p:txBody>
      </p:sp>
      <p:pic>
        <p:nvPicPr>
          <p:cNvPr id="3" name="Picture 2"/>
          <p:cNvPicPr>
            <a:picLocks noChangeAspect="1"/>
          </p:cNvPicPr>
          <p:nvPr/>
        </p:nvPicPr>
        <p:blipFill>
          <a:blip r:embed="rId3"/>
          <a:stretch>
            <a:fillRect/>
          </a:stretch>
        </p:blipFill>
        <p:spPr>
          <a:xfrm>
            <a:off x="4625370" y="1548188"/>
            <a:ext cx="2976927" cy="2031591"/>
          </a:xfrm>
          <a:prstGeom prst="rect">
            <a:avLst/>
          </a:prstGeom>
        </p:spPr>
      </p:pic>
    </p:spTree>
    <p:extLst>
      <p:ext uri="{BB962C8B-B14F-4D97-AF65-F5344CB8AC3E}">
        <p14:creationId xmlns:p14="http://schemas.microsoft.com/office/powerpoint/2010/main" val="470839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73595" y="359716"/>
            <a:ext cx="3418260" cy="2151595"/>
          </a:xfrm>
          <a:prstGeom prst="rect">
            <a:avLst/>
          </a:prstGeom>
        </p:spPr>
      </p:pic>
      <p:sp>
        <p:nvSpPr>
          <p:cNvPr id="5" name="TextBox 4"/>
          <p:cNvSpPr txBox="1"/>
          <p:nvPr/>
        </p:nvSpPr>
        <p:spPr>
          <a:xfrm>
            <a:off x="630371" y="2674700"/>
            <a:ext cx="10904707" cy="4001095"/>
          </a:xfrm>
          <a:prstGeom prst="rect">
            <a:avLst/>
          </a:prstGeom>
          <a:noFill/>
        </p:spPr>
        <p:txBody>
          <a:bodyPr wrap="square" rtlCol="0">
            <a:spAutoFit/>
          </a:bodyPr>
          <a:lstStyle/>
          <a:p>
            <a:pPr algn="ctr"/>
            <a:r>
              <a:rPr lang="tr-TR" sz="1600" dirty="0" smtClean="0">
                <a:latin typeface="Nunito" panose="020B0604020202020204" charset="-94"/>
                <a:ea typeface="Cambria Math" panose="02040503050406030204" pitchFamily="18" charset="0"/>
              </a:rPr>
              <a:t>Figure 2: </a:t>
            </a:r>
            <a:r>
              <a:rPr lang="en-US" sz="1600" dirty="0" smtClean="0">
                <a:latin typeface="Nunito" panose="020B0604020202020204" charset="-94"/>
                <a:ea typeface="Cambria Math" panose="02040503050406030204" pitchFamily="18" charset="0"/>
              </a:rPr>
              <a:t>Extra</a:t>
            </a:r>
            <a:r>
              <a:rPr lang="tr-TR" sz="1600" dirty="0" smtClean="0">
                <a:latin typeface="Nunito" panose="020B0604020202020204" charset="-94"/>
                <a:ea typeface="Cambria Math" panose="02040503050406030204" pitchFamily="18" charset="0"/>
              </a:rPr>
              <a:t> </a:t>
            </a:r>
            <a:r>
              <a:rPr lang="en-US" sz="1600" dirty="0" err="1" smtClean="0">
                <a:latin typeface="Nunito" panose="020B0604020202020204" charset="-94"/>
                <a:ea typeface="Cambria Math" panose="02040503050406030204" pitchFamily="18" charset="0"/>
              </a:rPr>
              <a:t>polation</a:t>
            </a:r>
            <a:r>
              <a:rPr lang="tr-TR" sz="1600" dirty="0" smtClean="0">
                <a:latin typeface="Nunito" panose="020B0604020202020204" charset="-94"/>
                <a:ea typeface="Cambria Math" panose="02040503050406030204" pitchFamily="18" charset="0"/>
              </a:rPr>
              <a:t> </a:t>
            </a:r>
            <a:r>
              <a:rPr lang="en-US" sz="1600" dirty="0" smtClean="0">
                <a:latin typeface="Nunito" panose="020B0604020202020204" charset="-94"/>
                <a:ea typeface="Cambria Math" panose="02040503050406030204" pitchFamily="18" charset="0"/>
              </a:rPr>
              <a:t>may </a:t>
            </a:r>
            <a:r>
              <a:rPr lang="en-US" sz="1600" dirty="0">
                <a:latin typeface="Nunito" panose="020B0604020202020204" charset="-94"/>
                <a:ea typeface="Cambria Math" panose="02040503050406030204" pitchFamily="18" charset="0"/>
              </a:rPr>
              <a:t>not follow the trend of data.</a:t>
            </a:r>
            <a:endParaRPr lang="tr-TR" sz="1600" dirty="0" smtClean="0">
              <a:latin typeface="Nunito" panose="020B0604020202020204" charset="-94"/>
              <a:ea typeface="Cambria Math" panose="02040503050406030204" pitchFamily="18" charset="0"/>
            </a:endParaRPr>
          </a:p>
          <a:p>
            <a:endParaRPr lang="tr-TR" sz="1600" dirty="0">
              <a:latin typeface="Nunito" panose="020B0604020202020204" charset="-94"/>
              <a:ea typeface="Cambria Math" panose="02040503050406030204" pitchFamily="18" charset="0"/>
            </a:endParaRPr>
          </a:p>
          <a:p>
            <a:r>
              <a:rPr lang="en-US" sz="1600" dirty="0" smtClean="0">
                <a:latin typeface="Nunito" panose="020B0604020202020204" charset="-94"/>
                <a:ea typeface="Cambria Math" panose="02040503050406030204" pitchFamily="18" charset="0"/>
              </a:rPr>
              <a:t>Work </a:t>
            </a:r>
            <a:r>
              <a:rPr lang="en-US" sz="1600" dirty="0">
                <a:latin typeface="Nunito" panose="020B0604020202020204" charset="-94"/>
                <a:ea typeface="Cambria Math" panose="02040503050406030204" pitchFamily="18" charset="0"/>
              </a:rPr>
              <a:t>with a plot of log </a:t>
            </a:r>
            <a:r>
              <a:rPr lang="en-US" sz="1600" i="1" dirty="0">
                <a:latin typeface="Nunito" panose="020B0604020202020204" charset="-94"/>
                <a:ea typeface="Cambria Math" panose="02040503050406030204" pitchFamily="18" charset="0"/>
              </a:rPr>
              <a:t>x </a:t>
            </a:r>
            <a:r>
              <a:rPr lang="en-US" sz="1600" dirty="0">
                <a:latin typeface="Nunito" panose="020B0604020202020204" charset="-94"/>
                <a:ea typeface="Cambria Math" panose="02040503050406030204" pitchFamily="18" charset="0"/>
              </a:rPr>
              <a:t>vs. log </a:t>
            </a:r>
            <a:r>
              <a:rPr lang="en-US" sz="1600" i="1" dirty="0">
                <a:latin typeface="Nunito" panose="020B0604020202020204" charset="-94"/>
                <a:ea typeface="Cambria Math" panose="02040503050406030204" pitchFamily="18" charset="0"/>
              </a:rPr>
              <a:t>y</a:t>
            </a:r>
            <a:r>
              <a:rPr lang="en-US" sz="1600" dirty="0">
                <a:latin typeface="Nunito" panose="020B0604020202020204" charset="-94"/>
                <a:ea typeface="Cambria Math" panose="02040503050406030204" pitchFamily="18" charset="0"/>
              </a:rPr>
              <a:t>, which is usually much smoother than the </a:t>
            </a:r>
            <a:r>
              <a:rPr lang="en-US" sz="1600" i="1" dirty="0" smtClean="0">
                <a:latin typeface="Nunito" panose="020B0604020202020204" charset="-94"/>
                <a:ea typeface="Cambria Math" panose="02040503050406030204" pitchFamily="18" charset="0"/>
              </a:rPr>
              <a:t>x</a:t>
            </a:r>
            <a:r>
              <a:rPr lang="en-US" sz="1600" dirty="0" smtClean="0">
                <a:latin typeface="Nunito" panose="020B0604020202020204" charset="-94"/>
                <a:ea typeface="Cambria Math" panose="02040503050406030204" pitchFamily="18" charset="0"/>
              </a:rPr>
              <a:t>-</a:t>
            </a:r>
            <a:r>
              <a:rPr lang="en-US" sz="1600" i="1" dirty="0" smtClean="0">
                <a:latin typeface="Nunito" panose="020B0604020202020204" charset="-94"/>
                <a:ea typeface="Cambria Math" panose="02040503050406030204" pitchFamily="18" charset="0"/>
              </a:rPr>
              <a:t>y</a:t>
            </a:r>
            <a:r>
              <a:rPr lang="tr-TR" sz="1600" i="1" dirty="0" smtClean="0">
                <a:latin typeface="Nunito" panose="020B0604020202020204" charset="-94"/>
                <a:ea typeface="Cambria Math" panose="02040503050406030204" pitchFamily="18" charset="0"/>
              </a:rPr>
              <a:t> </a:t>
            </a:r>
            <a:r>
              <a:rPr lang="en-US" sz="1600" dirty="0" smtClean="0">
                <a:latin typeface="Nunito" panose="020B0604020202020204" charset="-94"/>
                <a:ea typeface="Cambria Math" panose="02040503050406030204" pitchFamily="18" charset="0"/>
              </a:rPr>
              <a:t>curve </a:t>
            </a:r>
            <a:r>
              <a:rPr lang="en-US" sz="1600" dirty="0">
                <a:latin typeface="Nunito" panose="020B0604020202020204" charset="-94"/>
                <a:ea typeface="Cambria Math" panose="02040503050406030204" pitchFamily="18" charset="0"/>
              </a:rPr>
              <a:t>and thus safer to extrapolate. Frequently this plot is almost a straight </a:t>
            </a:r>
            <a:r>
              <a:rPr lang="en-US" sz="1600" dirty="0" smtClean="0">
                <a:latin typeface="Nunito" panose="020B0604020202020204" charset="-94"/>
                <a:ea typeface="Cambria Math" panose="02040503050406030204" pitchFamily="18" charset="0"/>
              </a:rPr>
              <a:t>line.</a:t>
            </a:r>
            <a:r>
              <a:rPr lang="tr-TR" sz="1600" dirty="0" smtClean="0">
                <a:latin typeface="Nunito" panose="020B0604020202020204" charset="-94"/>
                <a:ea typeface="Cambria Math" panose="02040503050406030204" pitchFamily="18" charset="0"/>
              </a:rPr>
              <a:t> </a:t>
            </a:r>
            <a:r>
              <a:rPr lang="en-US" sz="1600" dirty="0" smtClean="0">
                <a:latin typeface="Nunito" panose="020B0604020202020204" charset="-94"/>
                <a:ea typeface="Cambria Math" panose="02040503050406030204" pitchFamily="18" charset="0"/>
              </a:rPr>
              <a:t>This </a:t>
            </a:r>
            <a:r>
              <a:rPr lang="en-US" sz="1600" dirty="0">
                <a:latin typeface="Nunito" panose="020B0604020202020204" charset="-94"/>
                <a:ea typeface="Cambria Math" panose="02040503050406030204" pitchFamily="18" charset="0"/>
              </a:rPr>
              <a:t>is illustrated in Figure </a:t>
            </a:r>
            <a:r>
              <a:rPr lang="en-US" sz="1600" dirty="0" smtClean="0">
                <a:latin typeface="Nunito" panose="020B0604020202020204" charset="-94"/>
                <a:ea typeface="Cambria Math" panose="02040503050406030204" pitchFamily="18" charset="0"/>
              </a:rPr>
              <a:t>3, </a:t>
            </a:r>
            <a:r>
              <a:rPr lang="en-US" sz="1600" dirty="0">
                <a:latin typeface="Nunito" panose="020B0604020202020204" charset="-94"/>
                <a:ea typeface="Cambria Math" panose="02040503050406030204" pitchFamily="18" charset="0"/>
              </a:rPr>
              <a:t>which represents the logarithmic plot of the </a:t>
            </a:r>
            <a:r>
              <a:rPr lang="en-US" sz="1600" dirty="0" smtClean="0">
                <a:latin typeface="Nunito" panose="020B0604020202020204" charset="-94"/>
                <a:ea typeface="Cambria Math" panose="02040503050406030204" pitchFamily="18" charset="0"/>
              </a:rPr>
              <a:t>data</a:t>
            </a:r>
            <a:r>
              <a:rPr lang="tr-TR" sz="1600" dirty="0" smtClean="0">
                <a:latin typeface="Nunito" panose="020B0604020202020204" charset="-94"/>
                <a:ea typeface="Cambria Math" panose="02040503050406030204" pitchFamily="18" charset="0"/>
              </a:rPr>
              <a:t> in </a:t>
            </a:r>
            <a:r>
              <a:rPr lang="tr-TR" sz="1600" dirty="0">
                <a:latin typeface="Nunito" panose="020B0604020202020204" charset="-94"/>
                <a:ea typeface="Cambria Math" panose="02040503050406030204" pitchFamily="18" charset="0"/>
              </a:rPr>
              <a:t>Figure </a:t>
            </a:r>
            <a:r>
              <a:rPr lang="tr-TR" sz="1600" dirty="0" smtClean="0">
                <a:latin typeface="Nunito" panose="020B0604020202020204" charset="-94"/>
                <a:ea typeface="Cambria Math" panose="02040503050406030204" pitchFamily="18" charset="0"/>
              </a:rPr>
              <a:t>2.</a:t>
            </a:r>
          </a:p>
          <a:p>
            <a:endParaRPr lang="tr-TR" sz="1600" dirty="0">
              <a:solidFill>
                <a:schemeClr val="tx1"/>
              </a:solidFill>
              <a:latin typeface="Nunito" panose="020B0604020202020204" charset="-94"/>
              <a:ea typeface="Cambria Math" panose="02040503050406030204" pitchFamily="18" charset="0"/>
            </a:endParaRPr>
          </a:p>
          <a:p>
            <a:endParaRPr lang="tr-TR" sz="1600" dirty="0" smtClean="0">
              <a:solidFill>
                <a:schemeClr val="tx1"/>
              </a:solidFill>
              <a:latin typeface="Nunito" panose="020B0604020202020204" charset="-94"/>
              <a:ea typeface="Cambria Math" panose="02040503050406030204" pitchFamily="18" charset="0"/>
            </a:endParaRPr>
          </a:p>
          <a:p>
            <a:endParaRPr lang="tr-TR" sz="1600" dirty="0">
              <a:solidFill>
                <a:schemeClr val="tx1"/>
              </a:solidFill>
              <a:latin typeface="Nunito" panose="020B0604020202020204" charset="-94"/>
              <a:ea typeface="Cambria Math" panose="02040503050406030204" pitchFamily="18" charset="0"/>
            </a:endParaRPr>
          </a:p>
          <a:p>
            <a:endParaRPr lang="tr-TR" sz="1600" dirty="0" smtClean="0">
              <a:solidFill>
                <a:schemeClr val="tx1"/>
              </a:solidFill>
              <a:latin typeface="Nunito" panose="020B0604020202020204" charset="-94"/>
              <a:ea typeface="Cambria Math" panose="02040503050406030204" pitchFamily="18" charset="0"/>
            </a:endParaRPr>
          </a:p>
          <a:p>
            <a:endParaRPr lang="tr-TR" sz="1600" dirty="0">
              <a:solidFill>
                <a:schemeClr val="tx1"/>
              </a:solidFill>
              <a:latin typeface="Nunito" panose="020B0604020202020204" charset="-94"/>
              <a:ea typeface="Cambria Math" panose="02040503050406030204" pitchFamily="18" charset="0"/>
            </a:endParaRPr>
          </a:p>
          <a:p>
            <a:endParaRPr lang="tr-TR" sz="1600" dirty="0">
              <a:solidFill>
                <a:schemeClr val="tx1"/>
              </a:solidFill>
              <a:latin typeface="Nunito" panose="020B0604020202020204" charset="-94"/>
              <a:ea typeface="Cambria Math" panose="02040503050406030204" pitchFamily="18" charset="0"/>
            </a:endParaRPr>
          </a:p>
          <a:p>
            <a:endParaRPr lang="tr-TR" sz="1600" dirty="0" smtClean="0">
              <a:solidFill>
                <a:schemeClr val="tx1"/>
              </a:solidFill>
              <a:latin typeface="Nunito" panose="020B0604020202020204" charset="-94"/>
              <a:ea typeface="Cambria Math" panose="02040503050406030204" pitchFamily="18" charset="0"/>
            </a:endParaRPr>
          </a:p>
          <a:p>
            <a:endParaRPr lang="tr-TR" sz="1600" dirty="0">
              <a:solidFill>
                <a:schemeClr val="tx1"/>
              </a:solidFill>
              <a:latin typeface="Nunito" panose="020B0604020202020204" charset="-94"/>
              <a:ea typeface="Cambria Math" panose="02040503050406030204" pitchFamily="18" charset="0"/>
            </a:endParaRPr>
          </a:p>
          <a:p>
            <a:endParaRPr lang="tr-TR" sz="1600" dirty="0" smtClean="0">
              <a:solidFill>
                <a:schemeClr val="tx1"/>
              </a:solidFill>
              <a:latin typeface="Nunito" panose="020B0604020202020204" charset="-94"/>
              <a:ea typeface="Cambria Math" panose="02040503050406030204" pitchFamily="18" charset="0"/>
            </a:endParaRPr>
          </a:p>
          <a:p>
            <a:pPr algn="ctr"/>
            <a:r>
              <a:rPr lang="tr-TR" sz="1600" dirty="0" smtClean="0">
                <a:solidFill>
                  <a:schemeClr val="tx1"/>
                </a:solidFill>
                <a:latin typeface="Nunito" panose="020B0604020202020204" charset="-94"/>
                <a:ea typeface="Cambria Math" panose="02040503050406030204" pitchFamily="18" charset="0"/>
              </a:rPr>
              <a:t>Figure 3 : </a:t>
            </a:r>
            <a:r>
              <a:rPr lang="en-US" sz="1600" dirty="0">
                <a:latin typeface="Nunito" panose="020B0604020202020204" charset="-94"/>
                <a:ea typeface="Cambria Math" panose="02040503050406030204" pitchFamily="18" charset="0"/>
              </a:rPr>
              <a:t>Logarithmic plot of the data in Figure </a:t>
            </a:r>
            <a:r>
              <a:rPr lang="tr-TR" sz="1600" dirty="0" smtClean="0">
                <a:latin typeface="Nunito" panose="020B0604020202020204" charset="-94"/>
                <a:ea typeface="Cambria Math" panose="02040503050406030204" pitchFamily="18" charset="0"/>
              </a:rPr>
              <a:t>2</a:t>
            </a:r>
            <a:r>
              <a:rPr lang="en-US" sz="1600" dirty="0" smtClean="0">
                <a:latin typeface="Nunito" panose="020B0604020202020204" charset="-94"/>
                <a:ea typeface="Cambria Math" panose="02040503050406030204" pitchFamily="18" charset="0"/>
              </a:rPr>
              <a:t>.</a:t>
            </a:r>
            <a:endParaRPr lang="tr-TR" sz="1600" dirty="0">
              <a:solidFill>
                <a:schemeClr val="tx1"/>
              </a:solidFill>
              <a:latin typeface="Nunito" panose="020B0604020202020204" charset="-94"/>
              <a:ea typeface="Cambria Math" panose="02040503050406030204" pitchFamily="18" charset="0"/>
            </a:endParaRPr>
          </a:p>
          <a:p>
            <a:endParaRPr lang="tr-TR" dirty="0"/>
          </a:p>
        </p:txBody>
      </p:sp>
      <p:pic>
        <p:nvPicPr>
          <p:cNvPr id="6" name="Picture 5"/>
          <p:cNvPicPr>
            <a:picLocks noChangeAspect="1"/>
          </p:cNvPicPr>
          <p:nvPr/>
        </p:nvPicPr>
        <p:blipFill>
          <a:blip r:embed="rId4"/>
          <a:stretch>
            <a:fillRect/>
          </a:stretch>
        </p:blipFill>
        <p:spPr>
          <a:xfrm>
            <a:off x="4619117" y="3941933"/>
            <a:ext cx="3172738" cy="1953048"/>
          </a:xfrm>
          <a:prstGeom prst="rect">
            <a:avLst/>
          </a:prstGeom>
        </p:spPr>
      </p:pic>
    </p:spTree>
    <p:extLst>
      <p:ext uri="{BB962C8B-B14F-4D97-AF65-F5344CB8AC3E}">
        <p14:creationId xmlns:p14="http://schemas.microsoft.com/office/powerpoint/2010/main" val="1296691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2" name="TextBox 1"/>
          <p:cNvSpPr txBox="1"/>
          <p:nvPr/>
        </p:nvSpPr>
        <p:spPr>
          <a:xfrm>
            <a:off x="379379" y="389106"/>
            <a:ext cx="11556459" cy="6063198"/>
          </a:xfrm>
          <a:prstGeom prst="rect">
            <a:avLst/>
          </a:prstGeom>
          <a:noFill/>
        </p:spPr>
        <p:txBody>
          <a:bodyPr wrap="square" rtlCol="0">
            <a:spAutoFit/>
          </a:bodyPr>
          <a:lstStyle/>
          <a:p>
            <a:r>
              <a:rPr lang="tr-TR" sz="1800" u="sng" dirty="0">
                <a:solidFill>
                  <a:srgbClr val="002060"/>
                </a:solidFill>
                <a:latin typeface="Nunito" panose="020B0604020202020204" charset="-94"/>
              </a:rPr>
              <a:t>Rational Function </a:t>
            </a:r>
            <a:r>
              <a:rPr lang="tr-TR" sz="1800" u="sng" dirty="0" smtClean="0">
                <a:solidFill>
                  <a:srgbClr val="002060"/>
                </a:solidFill>
                <a:latin typeface="Nunito" panose="020B0604020202020204" charset="-94"/>
              </a:rPr>
              <a:t>Interpolation</a:t>
            </a:r>
          </a:p>
          <a:p>
            <a:endParaRPr lang="tr-TR" sz="1800" u="sng" dirty="0">
              <a:solidFill>
                <a:srgbClr val="002060"/>
              </a:solidFill>
              <a:latin typeface="Nunito" panose="020B0604020202020204" charset="-94"/>
            </a:endParaRPr>
          </a:p>
          <a:p>
            <a:r>
              <a:rPr lang="en-US" sz="1600" dirty="0">
                <a:latin typeface="Nunito" panose="020B0604020202020204" charset="-94"/>
              </a:rPr>
              <a:t>Some data are better interpolated by </a:t>
            </a:r>
            <a:r>
              <a:rPr lang="en-US" sz="1600" i="1" dirty="0">
                <a:latin typeface="Nunito" panose="020B0604020202020204" charset="-94"/>
              </a:rPr>
              <a:t>rational functions </a:t>
            </a:r>
            <a:r>
              <a:rPr lang="en-US" sz="1600" dirty="0">
                <a:latin typeface="Nunito" panose="020B0604020202020204" charset="-94"/>
              </a:rPr>
              <a:t>rather than polynomials. </a:t>
            </a:r>
            <a:r>
              <a:rPr lang="en-US" sz="1600" dirty="0" smtClean="0">
                <a:latin typeface="Nunito" panose="020B0604020202020204" charset="-94"/>
              </a:rPr>
              <a:t>A</a:t>
            </a:r>
            <a:r>
              <a:rPr lang="tr-TR" sz="1600" dirty="0" smtClean="0">
                <a:latin typeface="Nunito" panose="020B0604020202020204" charset="-94"/>
              </a:rPr>
              <a:t> </a:t>
            </a:r>
            <a:r>
              <a:rPr lang="en-US" sz="1600" dirty="0" smtClean="0">
                <a:latin typeface="Nunito" panose="020B0604020202020204" charset="-94"/>
              </a:rPr>
              <a:t>rational </a:t>
            </a:r>
            <a:r>
              <a:rPr lang="en-US" sz="1600" dirty="0">
                <a:latin typeface="Nunito" panose="020B0604020202020204" charset="-94"/>
              </a:rPr>
              <a:t>function </a:t>
            </a:r>
            <a:r>
              <a:rPr lang="en-US" sz="1600" i="1" dirty="0">
                <a:latin typeface="Nunito" panose="020B0604020202020204" charset="-94"/>
              </a:rPr>
              <a:t>R</a:t>
            </a:r>
            <a:r>
              <a:rPr lang="en-US" sz="1600" dirty="0">
                <a:latin typeface="Nunito" panose="020B0604020202020204" charset="-94"/>
              </a:rPr>
              <a:t>(</a:t>
            </a:r>
            <a:r>
              <a:rPr lang="en-US" sz="1600" i="1" dirty="0">
                <a:latin typeface="Nunito" panose="020B0604020202020204" charset="-94"/>
              </a:rPr>
              <a:t>x</a:t>
            </a:r>
            <a:r>
              <a:rPr lang="en-US" sz="1600" dirty="0">
                <a:latin typeface="Nunito" panose="020B0604020202020204" charset="-94"/>
              </a:rPr>
              <a:t>) is the quotient of two polynomials</a:t>
            </a:r>
            <a:r>
              <a:rPr lang="en-US" sz="1600" dirty="0" smtClean="0">
                <a:latin typeface="Nunito" panose="020B0604020202020204" charset="-94"/>
              </a:rPr>
              <a:t>:</a:t>
            </a:r>
            <a:endParaRPr lang="tr-TR" sz="1600" dirty="0" smtClean="0">
              <a:latin typeface="Nunito" panose="020B0604020202020204" charset="-94"/>
            </a:endParaRPr>
          </a:p>
          <a:p>
            <a:endParaRPr lang="tr-TR" sz="1600" dirty="0" smtClean="0">
              <a:solidFill>
                <a:schemeClr val="tx1"/>
              </a:solidFill>
              <a:latin typeface="Nunito" panose="020B0604020202020204" charset="-94"/>
            </a:endParaRPr>
          </a:p>
          <a:p>
            <a:endParaRPr lang="tr-TR" sz="1600" dirty="0">
              <a:solidFill>
                <a:schemeClr val="tx1"/>
              </a:solidFill>
              <a:latin typeface="Nunito" panose="020B0604020202020204" charset="-94"/>
            </a:endParaRPr>
          </a:p>
          <a:p>
            <a:endParaRPr lang="tr-TR" sz="1600" dirty="0" smtClean="0">
              <a:solidFill>
                <a:schemeClr val="tx1"/>
              </a:solidFill>
              <a:latin typeface="Nunito" panose="020B0604020202020204" charset="-94"/>
            </a:endParaRPr>
          </a:p>
          <a:p>
            <a:pPr algn="just"/>
            <a:r>
              <a:rPr lang="en-US" sz="1600" dirty="0">
                <a:solidFill>
                  <a:schemeClr val="tx1"/>
                </a:solidFill>
                <a:latin typeface="Nunito" panose="020B0604020202020204" charset="-94"/>
              </a:rPr>
              <a:t>Because R(x) is a ratio, it can be scaled so that one of the coefficients (usually b</a:t>
            </a:r>
            <a:r>
              <a:rPr lang="en-US" sz="1600" baseline="-25000" dirty="0">
                <a:solidFill>
                  <a:schemeClr val="tx1"/>
                </a:solidFill>
                <a:latin typeface="Nunito" panose="020B0604020202020204" charset="-94"/>
              </a:rPr>
              <a:t>n+1</a:t>
            </a:r>
            <a:r>
              <a:rPr lang="en-US" sz="1600" dirty="0">
                <a:solidFill>
                  <a:schemeClr val="tx1"/>
                </a:solidFill>
                <a:latin typeface="Nunito" panose="020B0604020202020204" charset="-94"/>
              </a:rPr>
              <a:t>) is unity. That </a:t>
            </a:r>
            <a:r>
              <a:rPr lang="en-US" sz="1600" dirty="0" smtClean="0">
                <a:solidFill>
                  <a:schemeClr val="tx1"/>
                </a:solidFill>
                <a:latin typeface="Nunito" panose="020B0604020202020204" charset="-94"/>
              </a:rPr>
              <a:t>leaves</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m</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n </a:t>
            </a:r>
            <a:r>
              <a:rPr lang="en-US" sz="1600" dirty="0">
                <a:solidFill>
                  <a:schemeClr val="tx1"/>
                </a:solidFill>
                <a:latin typeface="Nunito" panose="020B0604020202020204" charset="-94"/>
              </a:rPr>
              <a:t>+ </a:t>
            </a:r>
            <a:r>
              <a:rPr lang="en-US" sz="1600" dirty="0" smtClean="0">
                <a:solidFill>
                  <a:schemeClr val="tx1"/>
                </a:solidFill>
                <a:latin typeface="Nunito" panose="020B0604020202020204" charset="-94"/>
              </a:rPr>
              <a:t>1</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undetermined </a:t>
            </a:r>
            <a:r>
              <a:rPr lang="en-US" sz="1600" dirty="0">
                <a:solidFill>
                  <a:schemeClr val="tx1"/>
                </a:solidFill>
                <a:latin typeface="Nunito" panose="020B0604020202020204" charset="-94"/>
              </a:rPr>
              <a:t>coefficients that must be computed by forcing R(x) through (</a:t>
            </a:r>
            <a:r>
              <a:rPr lang="en-US" sz="1600" dirty="0" err="1">
                <a:solidFill>
                  <a:schemeClr val="tx1"/>
                </a:solidFill>
                <a:latin typeface="Nunito" panose="020B0604020202020204" charset="-94"/>
              </a:rPr>
              <a:t>m+n</a:t>
            </a:r>
            <a:r>
              <a:rPr lang="en-US" sz="1600" dirty="0">
                <a:solidFill>
                  <a:schemeClr val="tx1"/>
                </a:solidFill>
                <a:latin typeface="Nunito" panose="020B0604020202020204" charset="-94"/>
              </a:rPr>
              <a:t> +1) </a:t>
            </a:r>
            <a:r>
              <a:rPr lang="en-US" sz="1600" dirty="0" smtClean="0">
                <a:solidFill>
                  <a:schemeClr val="tx1"/>
                </a:solidFill>
                <a:latin typeface="Nunito" panose="020B0604020202020204" charset="-94"/>
              </a:rPr>
              <a:t>data</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points.</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A </a:t>
            </a:r>
            <a:r>
              <a:rPr lang="en-US" sz="1600" dirty="0">
                <a:solidFill>
                  <a:schemeClr val="tx1"/>
                </a:solidFill>
                <a:latin typeface="Nunito" panose="020B0604020202020204" charset="-94"/>
              </a:rPr>
              <a:t>popular version of R(x) is the so-called diagonal rational function, where the degree of the numerator is equal to that of the denominator (m = n) if </a:t>
            </a:r>
            <a:r>
              <a:rPr lang="tr-TR" sz="1600" dirty="0" smtClean="0">
                <a:solidFill>
                  <a:schemeClr val="tx1"/>
                </a:solidFill>
                <a:latin typeface="Nunito" panose="020B0604020202020204" charset="-94"/>
              </a:rPr>
              <a:t>(</a:t>
            </a:r>
            <a:r>
              <a:rPr lang="en-US" sz="1600" dirty="0" err="1" smtClean="0">
                <a:solidFill>
                  <a:schemeClr val="tx1"/>
                </a:solidFill>
                <a:latin typeface="Nunito" panose="020B0604020202020204" charset="-94"/>
              </a:rPr>
              <a:t>m+n</a:t>
            </a:r>
            <a:r>
              <a:rPr lang="tr-TR" sz="1600" dirty="0" smtClean="0">
                <a:solidFill>
                  <a:schemeClr val="tx1"/>
                </a:solidFill>
                <a:latin typeface="Nunito" panose="020B0604020202020204" charset="-94"/>
              </a:rPr>
              <a:t>)</a:t>
            </a:r>
            <a:r>
              <a:rPr lang="en-US" sz="1600" dirty="0" smtClean="0">
                <a:solidFill>
                  <a:schemeClr val="tx1"/>
                </a:solidFill>
                <a:latin typeface="Nunito" panose="020B0604020202020204" charset="-94"/>
              </a:rPr>
              <a:t> </a:t>
            </a:r>
            <a:r>
              <a:rPr lang="en-US" sz="1600" dirty="0">
                <a:solidFill>
                  <a:schemeClr val="tx1"/>
                </a:solidFill>
                <a:latin typeface="Nunito" panose="020B0604020202020204" charset="-94"/>
              </a:rPr>
              <a:t>is even, or less by one (m = n − 1) if </a:t>
            </a:r>
            <a:r>
              <a:rPr lang="tr-TR" sz="1600" dirty="0" smtClean="0">
                <a:solidFill>
                  <a:schemeClr val="tx1"/>
                </a:solidFill>
                <a:latin typeface="Nunito" panose="020B0604020202020204" charset="-94"/>
              </a:rPr>
              <a:t>(</a:t>
            </a:r>
            <a:r>
              <a:rPr lang="en-US" sz="1600" dirty="0" err="1" smtClean="0">
                <a:solidFill>
                  <a:schemeClr val="tx1"/>
                </a:solidFill>
                <a:latin typeface="Nunito" panose="020B0604020202020204" charset="-94"/>
              </a:rPr>
              <a:t>m+n</a:t>
            </a:r>
            <a:r>
              <a:rPr lang="tr-TR" sz="1600" dirty="0" smtClean="0">
                <a:solidFill>
                  <a:schemeClr val="tx1"/>
                </a:solidFill>
                <a:latin typeface="Nunito" panose="020B0604020202020204" charset="-94"/>
              </a:rPr>
              <a:t>)</a:t>
            </a:r>
            <a:r>
              <a:rPr lang="en-US" sz="1600" dirty="0" smtClean="0">
                <a:solidFill>
                  <a:schemeClr val="tx1"/>
                </a:solidFill>
                <a:latin typeface="Nunito" panose="020B0604020202020204" charset="-94"/>
              </a:rPr>
              <a:t> </a:t>
            </a:r>
            <a:r>
              <a:rPr lang="en-US" sz="1600" dirty="0">
                <a:solidFill>
                  <a:schemeClr val="tx1"/>
                </a:solidFill>
                <a:latin typeface="Nunito" panose="020B0604020202020204" charset="-94"/>
              </a:rPr>
              <a:t>is odd. The recursive formula that is the basis of the algorithm is </a:t>
            </a:r>
            <a:r>
              <a:rPr lang="en-US" sz="1600" dirty="0" smtClean="0">
                <a:solidFill>
                  <a:schemeClr val="tx1"/>
                </a:solidFill>
                <a:latin typeface="Nunito" panose="020B0604020202020204" charset="-94"/>
              </a:rPr>
              <a:t>due</a:t>
            </a:r>
            <a:endParaRPr lang="tr-TR" sz="1600" dirty="0" smtClean="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endParaRPr lang="tr-TR" sz="1600" dirty="0" smtClean="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r>
              <a:rPr lang="tr-TR" sz="1600" dirty="0" smtClean="0">
                <a:solidFill>
                  <a:schemeClr val="tx1"/>
                </a:solidFill>
                <a:latin typeface="Nunito" panose="020B0604020202020204" charset="-94"/>
              </a:rPr>
              <a:t>Where</a:t>
            </a:r>
          </a:p>
          <a:p>
            <a:pPr algn="just"/>
            <a:endParaRPr lang="tr-TR" sz="1600" dirty="0">
              <a:solidFill>
                <a:schemeClr val="tx1"/>
              </a:solidFill>
              <a:latin typeface="Nunito" panose="020B0604020202020204" charset="-94"/>
            </a:endParaRPr>
          </a:p>
          <a:p>
            <a:pPr algn="just"/>
            <a:endParaRPr lang="tr-TR" sz="1600" dirty="0" smtClean="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endParaRPr lang="tr-TR" sz="1600" dirty="0" smtClean="0">
              <a:solidFill>
                <a:schemeClr val="tx1"/>
              </a:solidFill>
              <a:latin typeface="Nunito" panose="020B0604020202020204" charset="-94"/>
            </a:endParaRPr>
          </a:p>
          <a:p>
            <a:pPr algn="just"/>
            <a:r>
              <a:rPr lang="en-US" sz="1600" i="1" dirty="0">
                <a:solidFill>
                  <a:schemeClr val="tx1"/>
                </a:solidFill>
                <a:latin typeface="Nunito" panose="020B0604020202020204" charset="-94"/>
              </a:rPr>
              <a:t>R</a:t>
            </a:r>
            <a:r>
              <a:rPr lang="en-US" sz="1600" dirty="0">
                <a:solidFill>
                  <a:schemeClr val="tx1"/>
                </a:solidFill>
                <a:latin typeface="Nunito" panose="020B0604020202020204" charset="-94"/>
              </a:rPr>
              <a:t>[</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 . . </a:t>
            </a:r>
            <a:r>
              <a:rPr lang="en-US" sz="1600" dirty="0">
                <a:solidFill>
                  <a:schemeClr val="tx1"/>
                </a:solidFill>
                <a:latin typeface="Nunito" panose="020B0604020202020204" charset="-94"/>
              </a:rPr>
              <a:t>, </a:t>
            </a:r>
            <a:r>
              <a:rPr lang="en-US" sz="1600" i="1" dirty="0" err="1">
                <a:solidFill>
                  <a:schemeClr val="tx1"/>
                </a:solidFill>
                <a:latin typeface="Nunito" panose="020B0604020202020204" charset="-94"/>
              </a:rPr>
              <a:t>x</a:t>
            </a:r>
            <a:r>
              <a:rPr lang="en-US" sz="1600" i="1" baseline="-25000" dirty="0" err="1">
                <a:solidFill>
                  <a:schemeClr val="tx1"/>
                </a:solidFill>
                <a:latin typeface="Nunito" panose="020B0604020202020204" charset="-94"/>
              </a:rPr>
              <a:t>i</a:t>
            </a:r>
            <a:r>
              <a:rPr lang="en-US" sz="1600" baseline="-25000" dirty="0" err="1">
                <a:solidFill>
                  <a:schemeClr val="tx1"/>
                </a:solidFill>
                <a:latin typeface="Nunito" panose="020B0604020202020204" charset="-94"/>
              </a:rPr>
              <a:t>+</a:t>
            </a:r>
            <a:r>
              <a:rPr lang="en-US" sz="1600" i="1" baseline="-25000" dirty="0" err="1">
                <a:solidFill>
                  <a:schemeClr val="tx1"/>
                </a:solidFill>
                <a:latin typeface="Nunito" panose="020B0604020202020204" charset="-94"/>
              </a:rPr>
              <a:t>k</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denotes the diagonal rational function that </a:t>
            </a:r>
            <a:r>
              <a:rPr lang="en-US" sz="1600" dirty="0" smtClean="0">
                <a:solidFill>
                  <a:schemeClr val="tx1"/>
                </a:solidFill>
                <a:latin typeface="Nunito" panose="020B0604020202020204" charset="-94"/>
              </a:rPr>
              <a:t>passes</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through </a:t>
            </a:r>
            <a:r>
              <a:rPr lang="en-US" sz="1600" dirty="0">
                <a:solidFill>
                  <a:schemeClr val="tx1"/>
                </a:solidFill>
                <a:latin typeface="Nunito" panose="020B0604020202020204" charset="-94"/>
              </a:rPr>
              <a:t>the data points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err="1">
                <a:solidFill>
                  <a:schemeClr val="tx1"/>
                </a:solidFill>
                <a:latin typeface="Nunito" panose="020B0604020202020204" charset="-94"/>
              </a:rPr>
              <a:t>y</a:t>
            </a:r>
            <a:r>
              <a:rPr lang="en-US" sz="1600" i="1" baseline="-25000" dirty="0" err="1">
                <a:solidFill>
                  <a:schemeClr val="tx1"/>
                </a:solidFill>
                <a:latin typeface="Nunito" panose="020B0604020202020204" charset="-94"/>
              </a:rPr>
              <a:t>i</a:t>
            </a:r>
            <a:r>
              <a:rPr lang="en-US" sz="1600" i="1" baseline="-25000"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y</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 </a:t>
            </a:r>
            <a:r>
              <a:rPr lang="en-US" sz="1600" i="1" dirty="0" smtClean="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err="1">
                <a:solidFill>
                  <a:schemeClr val="tx1"/>
                </a:solidFill>
                <a:latin typeface="Nunito" panose="020B0604020202020204" charset="-94"/>
              </a:rPr>
              <a:t>x</a:t>
            </a:r>
            <a:r>
              <a:rPr lang="en-US" sz="1600" i="1" baseline="-25000" dirty="0" err="1">
                <a:solidFill>
                  <a:schemeClr val="tx1"/>
                </a:solidFill>
                <a:latin typeface="Nunito" panose="020B0604020202020204" charset="-94"/>
              </a:rPr>
              <a:t>i</a:t>
            </a:r>
            <a:r>
              <a:rPr lang="en-US" sz="1600" baseline="-25000" dirty="0" err="1">
                <a:solidFill>
                  <a:schemeClr val="tx1"/>
                </a:solidFill>
                <a:latin typeface="Nunito" panose="020B0604020202020204" charset="-94"/>
              </a:rPr>
              <a:t>+</a:t>
            </a:r>
            <a:r>
              <a:rPr lang="en-US" sz="1600" i="1" baseline="-25000" dirty="0" err="1">
                <a:solidFill>
                  <a:schemeClr val="tx1"/>
                </a:solidFill>
                <a:latin typeface="Nunito" panose="020B0604020202020204" charset="-94"/>
              </a:rPr>
              <a:t>k</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err="1">
                <a:solidFill>
                  <a:schemeClr val="tx1"/>
                </a:solidFill>
                <a:latin typeface="Nunito" panose="020B0604020202020204" charset="-94"/>
              </a:rPr>
              <a:t>y</a:t>
            </a:r>
            <a:r>
              <a:rPr lang="en-US" sz="1600" i="1" baseline="-25000" dirty="0" err="1">
                <a:solidFill>
                  <a:schemeClr val="tx1"/>
                </a:solidFill>
                <a:latin typeface="Nunito" panose="020B0604020202020204" charset="-94"/>
              </a:rPr>
              <a:t>i</a:t>
            </a:r>
            <a:r>
              <a:rPr lang="en-US" sz="1600" baseline="-25000" dirty="0" err="1">
                <a:solidFill>
                  <a:schemeClr val="tx1"/>
                </a:solidFill>
                <a:latin typeface="Nunito" panose="020B0604020202020204" charset="-94"/>
              </a:rPr>
              <a:t>+</a:t>
            </a:r>
            <a:r>
              <a:rPr lang="en-US" sz="1600" i="1" baseline="-25000" dirty="0" err="1">
                <a:solidFill>
                  <a:schemeClr val="tx1"/>
                </a:solidFill>
                <a:latin typeface="Nunito" panose="020B0604020202020204" charset="-94"/>
              </a:rPr>
              <a:t>k</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It is also understood </a:t>
            </a:r>
            <a:r>
              <a:rPr lang="en-US" sz="1600" dirty="0" smtClean="0">
                <a:solidFill>
                  <a:schemeClr val="tx1"/>
                </a:solidFill>
                <a:latin typeface="Nunito" panose="020B0604020202020204" charset="-94"/>
              </a:rPr>
              <a:t>that</a:t>
            </a:r>
            <a:r>
              <a:rPr lang="tr-TR" sz="1600" dirty="0" smtClean="0">
                <a:solidFill>
                  <a:schemeClr val="tx1"/>
                </a:solidFill>
                <a:latin typeface="Nunito" panose="020B0604020202020204" charset="-94"/>
              </a:rPr>
              <a:t> </a:t>
            </a:r>
            <a:r>
              <a:rPr lang="en-US" sz="1600" i="1" dirty="0" smtClean="0">
                <a:solidFill>
                  <a:schemeClr val="tx1"/>
                </a:solidFill>
                <a:latin typeface="Nunito" panose="020B0604020202020204" charset="-94"/>
              </a:rPr>
              <a:t>R</a:t>
            </a:r>
            <a:r>
              <a:rPr lang="en-US" sz="1600" dirty="0" smtClean="0">
                <a:solidFill>
                  <a:schemeClr val="tx1"/>
                </a:solidFill>
                <a:latin typeface="Nunito" panose="020B0604020202020204" charset="-94"/>
              </a:rPr>
              <a:t>[</a:t>
            </a:r>
            <a:r>
              <a:rPr lang="en-US" sz="1600" i="1" dirty="0" smtClean="0">
                <a:solidFill>
                  <a:schemeClr val="tx1"/>
                </a:solidFill>
                <a:latin typeface="Nunito" panose="020B0604020202020204" charset="-94"/>
              </a:rPr>
              <a:t>x</a:t>
            </a:r>
            <a:r>
              <a:rPr lang="en-US" sz="1600" i="1" baseline="-25000" dirty="0" smtClean="0">
                <a:solidFill>
                  <a:schemeClr val="tx1"/>
                </a:solidFill>
                <a:latin typeface="Nunito" panose="020B0604020202020204" charset="-94"/>
              </a:rPr>
              <a:t>i</a:t>
            </a:r>
            <a:r>
              <a:rPr lang="en-US" sz="1600" i="1" dirty="0" smtClean="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 . .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 0 (corresponding to the case </a:t>
            </a:r>
            <a:r>
              <a:rPr lang="en-US" sz="1600" i="1" dirty="0">
                <a:solidFill>
                  <a:schemeClr val="tx1"/>
                </a:solidFill>
                <a:latin typeface="Nunito" panose="020B0604020202020204" charset="-94"/>
              </a:rPr>
              <a:t>k </a:t>
            </a:r>
            <a:r>
              <a:rPr lang="en-US" sz="1600" dirty="0">
                <a:solidFill>
                  <a:schemeClr val="tx1"/>
                </a:solidFill>
                <a:latin typeface="Nunito" panose="020B0604020202020204" charset="-94"/>
              </a:rPr>
              <a:t>= −1) and </a:t>
            </a:r>
            <a:r>
              <a:rPr lang="en-US" sz="1600" i="1" dirty="0">
                <a:solidFill>
                  <a:schemeClr val="tx1"/>
                </a:solidFill>
                <a:latin typeface="Nunito" panose="020B0604020202020204" charset="-94"/>
              </a:rPr>
              <a:t>R</a:t>
            </a:r>
            <a:r>
              <a:rPr lang="en-US" sz="1600" dirty="0">
                <a:solidFill>
                  <a:schemeClr val="tx1"/>
                </a:solidFill>
                <a:latin typeface="Nunito" panose="020B0604020202020204" charset="-94"/>
              </a:rPr>
              <a:t>[</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 </a:t>
            </a:r>
            <a:r>
              <a:rPr lang="en-US" sz="1600" i="1" dirty="0" err="1">
                <a:solidFill>
                  <a:schemeClr val="tx1"/>
                </a:solidFill>
                <a:latin typeface="Nunito" panose="020B0604020202020204" charset="-94"/>
              </a:rPr>
              <a:t>y</a:t>
            </a:r>
            <a:r>
              <a:rPr lang="en-US" sz="1600" i="1" baseline="-25000" dirty="0" err="1">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(the </a:t>
            </a:r>
            <a:r>
              <a:rPr lang="en-US" sz="1600" dirty="0" smtClean="0">
                <a:solidFill>
                  <a:schemeClr val="tx1"/>
                </a:solidFill>
                <a:latin typeface="Nunito" panose="020B0604020202020204" charset="-94"/>
              </a:rPr>
              <a:t>case</a:t>
            </a:r>
            <a:r>
              <a:rPr lang="tr-TR" sz="1600" dirty="0" smtClean="0">
                <a:solidFill>
                  <a:schemeClr val="tx1"/>
                </a:solidFill>
                <a:latin typeface="Nunito" panose="020B0604020202020204" charset="-94"/>
              </a:rPr>
              <a:t> </a:t>
            </a:r>
            <a:r>
              <a:rPr lang="tr-TR" sz="1600" i="1" dirty="0" smtClean="0">
                <a:solidFill>
                  <a:schemeClr val="tx1"/>
                </a:solidFill>
                <a:latin typeface="Nunito" panose="020B0604020202020204" charset="-94"/>
              </a:rPr>
              <a:t>k </a:t>
            </a:r>
            <a:r>
              <a:rPr lang="tr-TR" sz="1600" dirty="0">
                <a:solidFill>
                  <a:schemeClr val="tx1"/>
                </a:solidFill>
                <a:latin typeface="Nunito" panose="020B0604020202020204" charset="-94"/>
              </a:rPr>
              <a:t>= 0</a:t>
            </a:r>
            <a:r>
              <a:rPr lang="tr-TR" sz="1600" dirty="0" smtClean="0">
                <a:solidFill>
                  <a:schemeClr val="tx1"/>
                </a:solidFill>
                <a:latin typeface="Nunito" panose="020B0604020202020204" charset="-94"/>
              </a:rPr>
              <a:t>).</a:t>
            </a:r>
          </a:p>
          <a:p>
            <a:pPr algn="just"/>
            <a:endParaRPr lang="tr-TR" sz="1600" dirty="0">
              <a:solidFill>
                <a:schemeClr val="tx1"/>
              </a:solidFill>
              <a:latin typeface="Nunito" panose="020B0604020202020204" charset="-94"/>
            </a:endParaRPr>
          </a:p>
          <a:p>
            <a:pPr algn="just"/>
            <a:r>
              <a:rPr lang="en-US" sz="1600" dirty="0">
                <a:solidFill>
                  <a:schemeClr val="tx1"/>
                </a:solidFill>
                <a:latin typeface="Nunito" panose="020B0604020202020204" charset="-94"/>
              </a:rPr>
              <a:t>The computations can be carried out in a tableau, similar to Table </a:t>
            </a:r>
            <a:r>
              <a:rPr lang="en-US" sz="1600" dirty="0" smtClean="0">
                <a:solidFill>
                  <a:schemeClr val="tx1"/>
                </a:solidFill>
                <a:latin typeface="Nunito" panose="020B0604020202020204" charset="-94"/>
              </a:rPr>
              <a:t>used </a:t>
            </a:r>
            <a:r>
              <a:rPr lang="en-US" sz="1600" dirty="0">
                <a:solidFill>
                  <a:schemeClr val="tx1"/>
                </a:solidFill>
                <a:latin typeface="Nunito" panose="020B0604020202020204" charset="-94"/>
              </a:rPr>
              <a:t>for Neville’s method</a:t>
            </a:r>
            <a:r>
              <a:rPr lang="en-US" sz="1600" dirty="0" smtClean="0">
                <a:solidFill>
                  <a:schemeClr val="tx1"/>
                </a:solidFill>
                <a:latin typeface="Nunito" panose="020B0604020202020204" charset="-94"/>
              </a:rPr>
              <a:t>.</a:t>
            </a:r>
            <a:r>
              <a:rPr lang="tr-TR" sz="1600" dirty="0" smtClean="0">
                <a:solidFill>
                  <a:schemeClr val="tx1"/>
                </a:solidFill>
                <a:latin typeface="Nunito" panose="020B0604020202020204" charset="-94"/>
              </a:rPr>
              <a:t> </a:t>
            </a:r>
            <a:r>
              <a:rPr lang="en-US" sz="1600" dirty="0">
                <a:solidFill>
                  <a:schemeClr val="tx1"/>
                </a:solidFill>
                <a:latin typeface="Nunito" panose="020B0604020202020204" charset="-94"/>
              </a:rPr>
              <a:t>We start by filling the column </a:t>
            </a:r>
            <a:endParaRPr lang="tr-TR" sz="1600" dirty="0" smtClean="0">
              <a:solidFill>
                <a:schemeClr val="tx1"/>
              </a:solidFill>
              <a:latin typeface="Nunito" panose="020B0604020202020204" charset="-94"/>
            </a:endParaRPr>
          </a:p>
          <a:p>
            <a:pPr algn="just"/>
            <a:r>
              <a:rPr lang="en-US" sz="1600" dirty="0" smtClean="0">
                <a:solidFill>
                  <a:schemeClr val="tx1"/>
                </a:solidFill>
                <a:latin typeface="Nunito" panose="020B0604020202020204" charset="-94"/>
              </a:rPr>
              <a:t>k </a:t>
            </a:r>
            <a:r>
              <a:rPr lang="en-US" sz="1600" dirty="0">
                <a:solidFill>
                  <a:schemeClr val="tx1"/>
                </a:solidFill>
                <a:latin typeface="Nunito" panose="020B0604020202020204" charset="-94"/>
              </a:rPr>
              <a:t>= −1 with zeros and entering the values of </a:t>
            </a:r>
            <a:r>
              <a:rPr lang="en-US" sz="1600" dirty="0" err="1">
                <a:solidFill>
                  <a:schemeClr val="tx1"/>
                </a:solidFill>
                <a:latin typeface="Nunito" panose="020B0604020202020204" charset="-94"/>
              </a:rPr>
              <a:t>y</a:t>
            </a:r>
            <a:r>
              <a:rPr lang="en-US" sz="1600" baseline="-25000" dirty="0" err="1">
                <a:solidFill>
                  <a:schemeClr val="tx1"/>
                </a:solidFill>
                <a:latin typeface="Nunito" panose="020B0604020202020204" charset="-94"/>
              </a:rPr>
              <a:t>i</a:t>
            </a:r>
            <a:r>
              <a:rPr lang="en-US" sz="1600" dirty="0">
                <a:solidFill>
                  <a:schemeClr val="tx1"/>
                </a:solidFill>
                <a:latin typeface="Nunito" panose="020B0604020202020204" charset="-94"/>
              </a:rPr>
              <a:t> in the column k = 0.</a:t>
            </a:r>
            <a:endParaRPr lang="tr-TR" sz="1600" dirty="0">
              <a:solidFill>
                <a:schemeClr val="tx1"/>
              </a:solidFill>
              <a:latin typeface="Nunito" panose="020B0604020202020204" charset="-94"/>
            </a:endParaRPr>
          </a:p>
        </p:txBody>
      </p:sp>
      <p:pic>
        <p:nvPicPr>
          <p:cNvPr id="3" name="Picture 2"/>
          <p:cNvPicPr>
            <a:picLocks noChangeAspect="1"/>
          </p:cNvPicPr>
          <p:nvPr/>
        </p:nvPicPr>
        <p:blipFill>
          <a:blip r:embed="rId3"/>
          <a:stretch>
            <a:fillRect/>
          </a:stretch>
        </p:blipFill>
        <p:spPr>
          <a:xfrm>
            <a:off x="3917510" y="1391870"/>
            <a:ext cx="4233408" cy="670393"/>
          </a:xfrm>
          <a:prstGeom prst="rect">
            <a:avLst/>
          </a:prstGeom>
        </p:spPr>
      </p:pic>
      <p:pic>
        <p:nvPicPr>
          <p:cNvPr id="4" name="Picture 3"/>
          <p:cNvPicPr>
            <a:picLocks noChangeAspect="1"/>
          </p:cNvPicPr>
          <p:nvPr/>
        </p:nvPicPr>
        <p:blipFill>
          <a:blip r:embed="rId4"/>
          <a:stretch>
            <a:fillRect/>
          </a:stretch>
        </p:blipFill>
        <p:spPr>
          <a:xfrm>
            <a:off x="3454634" y="3270721"/>
            <a:ext cx="5293597" cy="882989"/>
          </a:xfrm>
          <a:prstGeom prst="rect">
            <a:avLst/>
          </a:prstGeom>
        </p:spPr>
      </p:pic>
      <p:pic>
        <p:nvPicPr>
          <p:cNvPr id="5" name="Picture 4"/>
          <p:cNvPicPr>
            <a:picLocks noChangeAspect="1"/>
          </p:cNvPicPr>
          <p:nvPr/>
        </p:nvPicPr>
        <p:blipFill>
          <a:blip r:embed="rId5"/>
          <a:stretch>
            <a:fillRect/>
          </a:stretch>
        </p:blipFill>
        <p:spPr>
          <a:xfrm>
            <a:off x="3527788" y="4326273"/>
            <a:ext cx="5147291" cy="559240"/>
          </a:xfrm>
          <a:prstGeom prst="rect">
            <a:avLst/>
          </a:prstGeom>
        </p:spPr>
      </p:pic>
    </p:spTree>
    <p:extLst>
      <p:ext uri="{BB962C8B-B14F-4D97-AF65-F5344CB8AC3E}">
        <p14:creationId xmlns:p14="http://schemas.microsoft.com/office/powerpoint/2010/main" val="335333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3" name="TextBox 2"/>
          <p:cNvSpPr txBox="1"/>
          <p:nvPr/>
        </p:nvSpPr>
        <p:spPr>
          <a:xfrm>
            <a:off x="398834" y="350196"/>
            <a:ext cx="11352179" cy="5047536"/>
          </a:xfrm>
          <a:prstGeom prst="rect">
            <a:avLst/>
          </a:prstGeom>
          <a:noFill/>
        </p:spPr>
        <p:txBody>
          <a:bodyPr wrap="square" rtlCol="0">
            <a:spAutoFit/>
          </a:bodyPr>
          <a:lstStyle/>
          <a:p>
            <a:r>
              <a:rPr lang="tr-TR" sz="1600" dirty="0" smtClean="0">
                <a:solidFill>
                  <a:srgbClr val="FFFF00"/>
                </a:solidFill>
                <a:latin typeface="Nunito" panose="020B0604020202020204" charset="-94"/>
              </a:rPr>
              <a:t>Example:</a:t>
            </a:r>
            <a:r>
              <a:rPr lang="tr-TR" dirty="0"/>
              <a:t>Given the </a:t>
            </a:r>
            <a:r>
              <a:rPr lang="tr-TR" dirty="0" smtClean="0"/>
              <a:t>data</a:t>
            </a:r>
          </a:p>
          <a:p>
            <a:endParaRPr lang="tr-TR" dirty="0"/>
          </a:p>
          <a:p>
            <a:endParaRPr lang="tr-TR" dirty="0" smtClean="0"/>
          </a:p>
          <a:p>
            <a:endParaRPr lang="tr-TR" dirty="0" smtClean="0"/>
          </a:p>
          <a:p>
            <a:endParaRPr lang="tr-TR" dirty="0"/>
          </a:p>
          <a:p>
            <a:r>
              <a:rPr lang="en-US" dirty="0" smtClean="0"/>
              <a:t>determine </a:t>
            </a:r>
            <a:r>
              <a:rPr lang="en-US" i="1" dirty="0"/>
              <a:t>y</a:t>
            </a:r>
            <a:r>
              <a:rPr lang="en-US" dirty="0"/>
              <a:t>(0</a:t>
            </a:r>
            <a:r>
              <a:rPr lang="en-US" i="1" dirty="0"/>
              <a:t>.</a:t>
            </a:r>
            <a:r>
              <a:rPr lang="en-US" dirty="0"/>
              <a:t>5) by the diagonal rational function interpolation</a:t>
            </a:r>
            <a:r>
              <a:rPr lang="en-US" dirty="0" smtClean="0"/>
              <a:t>.</a:t>
            </a:r>
            <a:endParaRPr lang="tr-TR" dirty="0" smtClean="0"/>
          </a:p>
          <a:p>
            <a:endParaRPr lang="tr-TR" sz="1600" dirty="0">
              <a:solidFill>
                <a:srgbClr val="FFFF00"/>
              </a:solidFill>
              <a:latin typeface="Nunito" panose="020B0604020202020204" charset="-94"/>
            </a:endParaRPr>
          </a:p>
          <a:p>
            <a:r>
              <a:rPr lang="tr-TR" sz="1600" dirty="0" smtClean="0">
                <a:solidFill>
                  <a:srgbClr val="FFFF00"/>
                </a:solidFill>
                <a:latin typeface="Nunito" panose="020B0604020202020204" charset="-94"/>
              </a:rPr>
              <a:t>Solution:</a:t>
            </a:r>
            <a:r>
              <a:rPr lang="en-US" dirty="0"/>
              <a:t>The plot of the data points indicates that </a:t>
            </a:r>
            <a:r>
              <a:rPr lang="en-US" i="1" dirty="0"/>
              <a:t>y </a:t>
            </a:r>
            <a:r>
              <a:rPr lang="en-US" dirty="0"/>
              <a:t>may have a pole at around </a:t>
            </a:r>
            <a:r>
              <a:rPr lang="en-US" i="1" dirty="0"/>
              <a:t>x </a:t>
            </a:r>
            <a:r>
              <a:rPr lang="en-US" dirty="0" smtClean="0"/>
              <a:t>=</a:t>
            </a:r>
            <a:r>
              <a:rPr lang="tr-TR" dirty="0" smtClean="0"/>
              <a:t> </a:t>
            </a:r>
            <a:r>
              <a:rPr lang="en-US" dirty="0" smtClean="0"/>
              <a:t>1</a:t>
            </a:r>
            <a:r>
              <a:rPr lang="en-US" dirty="0"/>
              <a:t>. Such a function is a very poor candidate for </a:t>
            </a:r>
            <a:r>
              <a:rPr lang="en-US" dirty="0" smtClean="0"/>
              <a:t>polynomial</a:t>
            </a:r>
            <a:r>
              <a:rPr lang="tr-TR" dirty="0" smtClean="0"/>
              <a:t> </a:t>
            </a:r>
            <a:r>
              <a:rPr lang="en-US" dirty="0" smtClean="0"/>
              <a:t>interpolation</a:t>
            </a:r>
            <a:r>
              <a:rPr lang="en-US" dirty="0"/>
              <a:t>, but can </a:t>
            </a:r>
            <a:r>
              <a:rPr lang="en-US" dirty="0" smtClean="0"/>
              <a:t>be</a:t>
            </a:r>
            <a:r>
              <a:rPr lang="tr-TR" dirty="0" smtClean="0"/>
              <a:t> </a:t>
            </a:r>
            <a:r>
              <a:rPr lang="en-US" dirty="0" smtClean="0"/>
              <a:t>readily </a:t>
            </a:r>
            <a:r>
              <a:rPr lang="en-US" dirty="0"/>
              <a:t>represented by a rational function</a:t>
            </a:r>
            <a:r>
              <a:rPr lang="en-US" dirty="0" smtClean="0"/>
              <a:t>.</a:t>
            </a:r>
            <a:endParaRPr lang="tr-TR" dirty="0" smtClean="0"/>
          </a:p>
          <a:p>
            <a:endParaRPr lang="tr-TR" sz="1600" dirty="0">
              <a:solidFill>
                <a:srgbClr val="FFFF00"/>
              </a:solidFill>
              <a:latin typeface="Nunito" panose="020B0604020202020204" charset="-94"/>
            </a:endParaRPr>
          </a:p>
          <a:p>
            <a:endParaRPr lang="tr-TR" sz="1600" dirty="0" smtClean="0">
              <a:solidFill>
                <a:srgbClr val="FFFF00"/>
              </a:solidFill>
              <a:latin typeface="Nunito" panose="020B0604020202020204" charset="-94"/>
            </a:endParaRPr>
          </a:p>
          <a:p>
            <a:endParaRPr lang="tr-TR" sz="1600" dirty="0">
              <a:solidFill>
                <a:srgbClr val="FFFF00"/>
              </a:solidFill>
              <a:latin typeface="Nunito" panose="020B0604020202020204" charset="-94"/>
            </a:endParaRPr>
          </a:p>
          <a:p>
            <a:endParaRPr lang="tr-TR" sz="1600" dirty="0" smtClean="0">
              <a:solidFill>
                <a:srgbClr val="FFFF00"/>
              </a:solidFill>
              <a:latin typeface="Nunito" panose="020B0604020202020204" charset="-94"/>
            </a:endParaRPr>
          </a:p>
          <a:p>
            <a:endParaRPr lang="tr-TR" sz="1600" dirty="0">
              <a:solidFill>
                <a:srgbClr val="FFFF00"/>
              </a:solidFill>
              <a:latin typeface="Nunito" panose="020B0604020202020204" charset="-94"/>
            </a:endParaRPr>
          </a:p>
          <a:p>
            <a:endParaRPr lang="tr-TR" sz="1600" dirty="0" smtClean="0">
              <a:solidFill>
                <a:srgbClr val="FFFF00"/>
              </a:solidFill>
              <a:latin typeface="Nunito" panose="020B0604020202020204" charset="-94"/>
            </a:endParaRPr>
          </a:p>
          <a:p>
            <a:endParaRPr lang="tr-TR" sz="1600" dirty="0">
              <a:solidFill>
                <a:srgbClr val="FFFF00"/>
              </a:solidFill>
              <a:latin typeface="Nunito" panose="020B0604020202020204" charset="-94"/>
            </a:endParaRPr>
          </a:p>
          <a:p>
            <a:endParaRPr lang="tr-TR" sz="1600" dirty="0" smtClean="0">
              <a:solidFill>
                <a:srgbClr val="FFFF00"/>
              </a:solidFill>
              <a:latin typeface="Nunito" panose="020B0604020202020204" charset="-94"/>
            </a:endParaRPr>
          </a:p>
          <a:p>
            <a:endParaRPr lang="tr-TR" sz="1600" dirty="0">
              <a:solidFill>
                <a:srgbClr val="FFFF00"/>
              </a:solidFill>
              <a:latin typeface="Nunito" panose="020B0604020202020204" charset="-94"/>
            </a:endParaRPr>
          </a:p>
          <a:p>
            <a:endParaRPr lang="tr-TR" sz="1600" dirty="0" smtClean="0">
              <a:solidFill>
                <a:srgbClr val="FFFF00"/>
              </a:solidFill>
              <a:latin typeface="Nunito" panose="020B0604020202020204" charset="-94"/>
            </a:endParaRPr>
          </a:p>
          <a:p>
            <a:endParaRPr lang="tr-TR" sz="1600" dirty="0">
              <a:solidFill>
                <a:srgbClr val="FFFF00"/>
              </a:solidFill>
              <a:latin typeface="Nunito" panose="020B0604020202020204" charset="-94"/>
            </a:endParaRPr>
          </a:p>
          <a:p>
            <a:r>
              <a:rPr lang="en-US" dirty="0"/>
              <a:t>We set up </a:t>
            </a:r>
            <a:r>
              <a:rPr lang="en-US" dirty="0" smtClean="0"/>
              <a:t>our</a:t>
            </a:r>
            <a:r>
              <a:rPr lang="tr-TR" dirty="0" smtClean="0"/>
              <a:t> </a:t>
            </a:r>
            <a:r>
              <a:rPr lang="en-US" dirty="0" smtClean="0"/>
              <a:t>work </a:t>
            </a:r>
            <a:r>
              <a:rPr lang="en-US" dirty="0"/>
              <a:t>in the format of </a:t>
            </a:r>
            <a:r>
              <a:rPr lang="en-US" dirty="0" smtClean="0"/>
              <a:t>Table. </a:t>
            </a:r>
            <a:r>
              <a:rPr lang="en-US" dirty="0"/>
              <a:t>After completing the </a:t>
            </a:r>
            <a:r>
              <a:rPr lang="en-US" dirty="0" smtClean="0"/>
              <a:t>computations,</a:t>
            </a:r>
            <a:r>
              <a:rPr lang="tr-TR" dirty="0" smtClean="0"/>
              <a:t> </a:t>
            </a:r>
            <a:r>
              <a:rPr lang="en-US" dirty="0" smtClean="0"/>
              <a:t>the </a:t>
            </a:r>
            <a:r>
              <a:rPr lang="en-US" dirty="0"/>
              <a:t>table looks like this:</a:t>
            </a:r>
            <a:endParaRPr lang="tr-TR" sz="1600" dirty="0">
              <a:solidFill>
                <a:srgbClr val="FFFF00"/>
              </a:solidFill>
              <a:latin typeface="Nunito" panose="020B0604020202020204" charset="-94"/>
            </a:endParaRPr>
          </a:p>
        </p:txBody>
      </p:sp>
      <p:pic>
        <p:nvPicPr>
          <p:cNvPr id="4" name="Picture 3"/>
          <p:cNvPicPr>
            <a:picLocks noChangeAspect="1"/>
          </p:cNvPicPr>
          <p:nvPr/>
        </p:nvPicPr>
        <p:blipFill>
          <a:blip r:embed="rId3"/>
          <a:stretch>
            <a:fillRect/>
          </a:stretch>
        </p:blipFill>
        <p:spPr>
          <a:xfrm>
            <a:off x="4574735" y="640797"/>
            <a:ext cx="3000375" cy="619125"/>
          </a:xfrm>
          <a:prstGeom prst="rect">
            <a:avLst/>
          </a:prstGeom>
        </p:spPr>
      </p:pic>
      <p:pic>
        <p:nvPicPr>
          <p:cNvPr id="5" name="Picture 4"/>
          <p:cNvPicPr>
            <a:picLocks noChangeAspect="1"/>
          </p:cNvPicPr>
          <p:nvPr/>
        </p:nvPicPr>
        <p:blipFill>
          <a:blip r:embed="rId4"/>
          <a:stretch>
            <a:fillRect/>
          </a:stretch>
        </p:blipFill>
        <p:spPr>
          <a:xfrm>
            <a:off x="4730379" y="2644709"/>
            <a:ext cx="3164460" cy="2034296"/>
          </a:xfrm>
          <a:prstGeom prst="rect">
            <a:avLst/>
          </a:prstGeom>
        </p:spPr>
      </p:pic>
      <p:pic>
        <p:nvPicPr>
          <p:cNvPr id="6" name="Picture 5"/>
          <p:cNvPicPr>
            <a:picLocks noChangeAspect="1"/>
          </p:cNvPicPr>
          <p:nvPr/>
        </p:nvPicPr>
        <p:blipFill>
          <a:blip r:embed="rId5"/>
          <a:stretch>
            <a:fillRect/>
          </a:stretch>
        </p:blipFill>
        <p:spPr>
          <a:xfrm>
            <a:off x="719507" y="5510770"/>
            <a:ext cx="4397241" cy="1158711"/>
          </a:xfrm>
          <a:prstGeom prst="rect">
            <a:avLst/>
          </a:prstGeom>
        </p:spPr>
      </p:pic>
      <p:pic>
        <p:nvPicPr>
          <p:cNvPr id="7" name="Picture 6"/>
          <p:cNvPicPr>
            <a:picLocks noChangeAspect="1"/>
          </p:cNvPicPr>
          <p:nvPr/>
        </p:nvPicPr>
        <p:blipFill>
          <a:blip r:embed="rId6"/>
          <a:stretch>
            <a:fillRect/>
          </a:stretch>
        </p:blipFill>
        <p:spPr>
          <a:xfrm>
            <a:off x="6921737" y="5510770"/>
            <a:ext cx="4218687" cy="1158711"/>
          </a:xfrm>
          <a:prstGeom prst="rect">
            <a:avLst/>
          </a:prstGeom>
        </p:spPr>
      </p:pic>
      <p:sp>
        <p:nvSpPr>
          <p:cNvPr id="8" name="Right Arrow 7"/>
          <p:cNvSpPr/>
          <p:nvPr/>
        </p:nvSpPr>
        <p:spPr>
          <a:xfrm>
            <a:off x="5457217" y="5894962"/>
            <a:ext cx="1147864" cy="42801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69143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txBox="1">
            <a:spLocks noGrp="1"/>
          </p:cNvSpPr>
          <p:nvPr>
            <p:ph type="subTitle" idx="1"/>
          </p:nvPr>
        </p:nvSpPr>
        <p:spPr>
          <a:xfrm>
            <a:off x="865864" y="1637163"/>
            <a:ext cx="9692100" cy="4050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tr-TR" sz="1800" b="1" dirty="0">
                <a:solidFill>
                  <a:srgbClr val="000000"/>
                </a:solidFill>
                <a:latin typeface="Nunito" panose="020B0604020202020204" charset="-94"/>
                <a:ea typeface="Nunito"/>
                <a:cs typeface="Nunito"/>
                <a:sym typeface="Nunito"/>
              </a:rPr>
              <a:t>CONTENTS</a:t>
            </a:r>
            <a:endParaRPr sz="1800" dirty="0">
              <a:solidFill>
                <a:srgbClr val="000000"/>
              </a:solidFill>
              <a:latin typeface="Nunito" panose="020B0604020202020204" charset="-94"/>
              <a:ea typeface="Nunito"/>
              <a:cs typeface="Nunito"/>
              <a:sym typeface="Nunito"/>
            </a:endParaRPr>
          </a:p>
          <a:p>
            <a:pPr marL="457200" lvl="0" indent="-342900" algn="l" rtl="0">
              <a:lnSpc>
                <a:spcPct val="120000"/>
              </a:lnSpc>
              <a:spcBef>
                <a:spcPts val="0"/>
              </a:spcBef>
              <a:spcAft>
                <a:spcPts val="0"/>
              </a:spcAft>
              <a:buClr>
                <a:srgbClr val="000000"/>
              </a:buClr>
              <a:buSzPts val="1800"/>
              <a:buFont typeface="Nunito"/>
              <a:buChar char="➢"/>
            </a:pPr>
            <a:r>
              <a:rPr lang="tr-TR" sz="1600" dirty="0">
                <a:solidFill>
                  <a:srgbClr val="000000"/>
                </a:solidFill>
                <a:latin typeface="Nunito" panose="020B0604020202020204" charset="-94"/>
                <a:ea typeface="Nunito"/>
                <a:cs typeface="Nunito"/>
                <a:sym typeface="Nunito"/>
              </a:rPr>
              <a:t>Interpolations and Curve Fitting</a:t>
            </a:r>
            <a:endParaRPr sz="1600" dirty="0">
              <a:solidFill>
                <a:srgbClr val="000000"/>
              </a:solidFill>
              <a:latin typeface="Nunito" panose="020B0604020202020204" charset="-94"/>
              <a:ea typeface="Nunito"/>
              <a:cs typeface="Nunito"/>
              <a:sym typeface="Nunito"/>
            </a:endParaRPr>
          </a:p>
          <a:p>
            <a:pPr marL="0" lvl="0" indent="457200" algn="l" rtl="0">
              <a:lnSpc>
                <a:spcPct val="120000"/>
              </a:lnSpc>
              <a:spcBef>
                <a:spcPts val="0"/>
              </a:spcBef>
              <a:spcAft>
                <a:spcPts val="0"/>
              </a:spcAft>
              <a:buClr>
                <a:schemeClr val="dk1"/>
              </a:buClr>
              <a:buSzPts val="1100"/>
              <a:buFont typeface="Arial"/>
              <a:buNone/>
            </a:pPr>
            <a:r>
              <a:rPr lang="tr-TR" sz="1600" dirty="0">
                <a:solidFill>
                  <a:srgbClr val="000000"/>
                </a:solidFill>
                <a:latin typeface="Nunito" panose="020B0604020202020204" charset="-94"/>
                <a:ea typeface="Nunito"/>
                <a:cs typeface="Nunito"/>
                <a:sym typeface="Nunito"/>
              </a:rPr>
              <a:t>a)	Polynomial Interpolation</a:t>
            </a:r>
            <a:endParaRPr sz="1600" dirty="0">
              <a:solidFill>
                <a:srgbClr val="000000"/>
              </a:solidFill>
              <a:latin typeface="Nunito" panose="020B0604020202020204" charset="-94"/>
              <a:ea typeface="Nunito"/>
              <a:cs typeface="Nunito"/>
              <a:sym typeface="Nunito"/>
            </a:endParaRPr>
          </a:p>
          <a:p>
            <a:pPr marL="0" lvl="0" indent="0" algn="ctr" rtl="0">
              <a:lnSpc>
                <a:spcPct val="120000"/>
              </a:lnSpc>
              <a:spcBef>
                <a:spcPts val="0"/>
              </a:spcBef>
              <a:spcAft>
                <a:spcPts val="0"/>
              </a:spcAft>
              <a:buClr>
                <a:schemeClr val="lt1"/>
              </a:buClr>
              <a:buSzPts val="24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3" name="TextBox 2"/>
          <p:cNvSpPr txBox="1"/>
          <p:nvPr/>
        </p:nvSpPr>
        <p:spPr>
          <a:xfrm>
            <a:off x="437745" y="350196"/>
            <a:ext cx="11371634" cy="6001643"/>
          </a:xfrm>
          <a:prstGeom prst="rect">
            <a:avLst/>
          </a:prstGeom>
          <a:noFill/>
        </p:spPr>
        <p:txBody>
          <a:bodyPr wrap="square" rtlCol="0">
            <a:spAutoFit/>
          </a:bodyPr>
          <a:lstStyle/>
          <a:p>
            <a:r>
              <a:rPr lang="en-US" sz="1600" dirty="0">
                <a:latin typeface="Nunito" panose="020B0604020202020204" charset="-94"/>
              </a:rPr>
              <a:t>Let us now look at a few sample computations</a:t>
            </a:r>
            <a:r>
              <a:rPr lang="en-US" sz="1600" dirty="0" smtClean="0">
                <a:latin typeface="Nunito" panose="020B0604020202020204" charset="-94"/>
              </a:rPr>
              <a:t>.</a:t>
            </a:r>
            <a:r>
              <a:rPr lang="tr-TR" sz="1600" dirty="0" smtClean="0">
                <a:latin typeface="Nunito" panose="020B0604020202020204" charset="-94"/>
              </a:rPr>
              <a:t> </a:t>
            </a:r>
            <a:r>
              <a:rPr lang="en-US" sz="1600" dirty="0" smtClean="0">
                <a:latin typeface="Nunito" panose="020B0604020202020204" charset="-94"/>
              </a:rPr>
              <a:t>We </a:t>
            </a:r>
            <a:r>
              <a:rPr lang="en-US" sz="1600" dirty="0">
                <a:latin typeface="Nunito" panose="020B0604020202020204" charset="-94"/>
              </a:rPr>
              <a:t>obtain, for example, </a:t>
            </a:r>
            <a:r>
              <a:rPr lang="en-US" sz="1600" i="1" dirty="0">
                <a:latin typeface="Nunito" panose="020B0604020202020204" charset="-94"/>
              </a:rPr>
              <a:t>R</a:t>
            </a:r>
            <a:r>
              <a:rPr lang="en-US" sz="1600" dirty="0">
                <a:latin typeface="Nunito" panose="020B0604020202020204" charset="-94"/>
              </a:rPr>
              <a:t>[</a:t>
            </a:r>
            <a:r>
              <a:rPr lang="en-US" sz="1600" i="1" dirty="0">
                <a:latin typeface="Nunito" panose="020B0604020202020204" charset="-94"/>
              </a:rPr>
              <a:t>x</a:t>
            </a:r>
            <a:r>
              <a:rPr lang="en-US" sz="1600" baseline="-25000" dirty="0">
                <a:latin typeface="Nunito" panose="020B0604020202020204" charset="-94"/>
              </a:rPr>
              <a:t>3</a:t>
            </a:r>
            <a:r>
              <a:rPr lang="en-US" sz="1600" dirty="0">
                <a:latin typeface="Nunito" panose="020B0604020202020204" charset="-94"/>
              </a:rPr>
              <a:t>, </a:t>
            </a:r>
            <a:r>
              <a:rPr lang="en-US" sz="1600" i="1" dirty="0" smtClean="0">
                <a:latin typeface="Nunito" panose="020B0604020202020204" charset="-94"/>
              </a:rPr>
              <a:t>x</a:t>
            </a:r>
            <a:r>
              <a:rPr lang="en-US" sz="1600" baseline="-25000" dirty="0" smtClean="0">
                <a:latin typeface="Nunito" panose="020B0604020202020204" charset="-94"/>
              </a:rPr>
              <a:t>4</a:t>
            </a:r>
            <a:r>
              <a:rPr lang="en-US" sz="1600" dirty="0" smtClean="0">
                <a:latin typeface="Nunito" panose="020B0604020202020204" charset="-94"/>
              </a:rPr>
              <a:t>]</a:t>
            </a:r>
            <a:r>
              <a:rPr lang="tr-TR" sz="1600" dirty="0" smtClean="0">
                <a:latin typeface="Nunito" panose="020B0604020202020204" charset="-94"/>
              </a:rPr>
              <a:t> </a:t>
            </a:r>
            <a:r>
              <a:rPr lang="en-US" sz="1600" dirty="0" smtClean="0">
                <a:latin typeface="Nunito" panose="020B0604020202020204" charset="-94"/>
              </a:rPr>
              <a:t>by </a:t>
            </a:r>
            <a:r>
              <a:rPr lang="en-US" sz="1600" dirty="0">
                <a:latin typeface="Nunito" panose="020B0604020202020204" charset="-94"/>
              </a:rPr>
              <a:t>substituting </a:t>
            </a:r>
            <a:r>
              <a:rPr lang="en-US" sz="1600" i="1" dirty="0" err="1">
                <a:latin typeface="Nunito" panose="020B0604020202020204" charset="-94"/>
              </a:rPr>
              <a:t>i</a:t>
            </a:r>
            <a:r>
              <a:rPr lang="en-US" sz="1600" i="1" dirty="0">
                <a:latin typeface="Nunito" panose="020B0604020202020204" charset="-94"/>
              </a:rPr>
              <a:t> </a:t>
            </a:r>
            <a:r>
              <a:rPr lang="en-US" sz="1600" dirty="0">
                <a:latin typeface="Nunito" panose="020B0604020202020204" charset="-94"/>
              </a:rPr>
              <a:t>= 3, </a:t>
            </a:r>
            <a:r>
              <a:rPr lang="en-US" sz="1600" i="1" dirty="0">
                <a:latin typeface="Nunito" panose="020B0604020202020204" charset="-94"/>
              </a:rPr>
              <a:t>k </a:t>
            </a:r>
            <a:r>
              <a:rPr lang="en-US" sz="1600" dirty="0">
                <a:latin typeface="Nunito" panose="020B0604020202020204" charset="-94"/>
              </a:rPr>
              <a:t>= 1 into </a:t>
            </a:r>
            <a:r>
              <a:rPr lang="en-US" sz="1600" dirty="0" err="1">
                <a:latin typeface="Nunito" panose="020B0604020202020204" charset="-94"/>
              </a:rPr>
              <a:t>Eqs</a:t>
            </a:r>
            <a:r>
              <a:rPr lang="en-US" sz="1600" dirty="0" smtClean="0">
                <a:latin typeface="Nunito" panose="020B0604020202020204" charset="-94"/>
              </a:rPr>
              <a:t>.</a:t>
            </a:r>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r>
              <a:rPr lang="en-US" sz="1600" dirty="0">
                <a:latin typeface="Nunito" panose="020B0604020202020204" charset="-94"/>
              </a:rPr>
              <a:t>The entry </a:t>
            </a:r>
            <a:r>
              <a:rPr lang="en-US" sz="1600" i="1" dirty="0">
                <a:latin typeface="Nunito" panose="020B0604020202020204" charset="-94"/>
              </a:rPr>
              <a:t>R</a:t>
            </a:r>
            <a:r>
              <a:rPr lang="en-US" sz="1600" dirty="0">
                <a:latin typeface="Nunito" panose="020B0604020202020204" charset="-94"/>
              </a:rPr>
              <a:t>[</a:t>
            </a:r>
            <a:r>
              <a:rPr lang="en-US" sz="1600" i="1" dirty="0">
                <a:latin typeface="Nunito" panose="020B0604020202020204" charset="-94"/>
              </a:rPr>
              <a:t>x</a:t>
            </a:r>
            <a:r>
              <a:rPr lang="en-US" sz="1600" baseline="-25000" dirty="0">
                <a:latin typeface="Nunito" panose="020B0604020202020204" charset="-94"/>
              </a:rPr>
              <a:t>2</a:t>
            </a:r>
            <a:r>
              <a:rPr lang="en-US" sz="1600" dirty="0">
                <a:latin typeface="Nunito" panose="020B0604020202020204" charset="-94"/>
              </a:rPr>
              <a:t>, </a:t>
            </a:r>
            <a:r>
              <a:rPr lang="en-US" sz="1600" i="1" dirty="0">
                <a:latin typeface="Nunito" panose="020B0604020202020204" charset="-94"/>
              </a:rPr>
              <a:t>x</a:t>
            </a:r>
            <a:r>
              <a:rPr lang="en-US" sz="1600" baseline="-25000" dirty="0">
                <a:latin typeface="Nunito" panose="020B0604020202020204" charset="-94"/>
              </a:rPr>
              <a:t>3</a:t>
            </a:r>
            <a:r>
              <a:rPr lang="en-US" sz="1600" dirty="0">
                <a:latin typeface="Nunito" panose="020B0604020202020204" charset="-94"/>
              </a:rPr>
              <a:t>, </a:t>
            </a:r>
            <a:r>
              <a:rPr lang="en-US" sz="1600" i="1" dirty="0">
                <a:latin typeface="Nunito" panose="020B0604020202020204" charset="-94"/>
              </a:rPr>
              <a:t>x</a:t>
            </a:r>
            <a:r>
              <a:rPr lang="en-US" sz="1600" baseline="-25000" dirty="0">
                <a:latin typeface="Nunito" panose="020B0604020202020204" charset="-94"/>
              </a:rPr>
              <a:t>4</a:t>
            </a:r>
            <a:r>
              <a:rPr lang="en-US" sz="1600" dirty="0">
                <a:latin typeface="Nunito" panose="020B0604020202020204" charset="-94"/>
              </a:rPr>
              <a:t>] is obtained with </a:t>
            </a:r>
            <a:r>
              <a:rPr lang="en-US" sz="1600" i="1" dirty="0" err="1">
                <a:latin typeface="Nunito" panose="020B0604020202020204" charset="-94"/>
              </a:rPr>
              <a:t>i</a:t>
            </a:r>
            <a:r>
              <a:rPr lang="en-US" sz="1600" i="1" dirty="0">
                <a:latin typeface="Nunito" panose="020B0604020202020204" charset="-94"/>
              </a:rPr>
              <a:t> </a:t>
            </a:r>
            <a:r>
              <a:rPr lang="en-US" sz="1600" dirty="0">
                <a:latin typeface="Nunito" panose="020B0604020202020204" charset="-94"/>
              </a:rPr>
              <a:t>= 2, </a:t>
            </a:r>
            <a:r>
              <a:rPr lang="en-US" sz="1600" i="1" dirty="0">
                <a:latin typeface="Nunito" panose="020B0604020202020204" charset="-94"/>
              </a:rPr>
              <a:t>k </a:t>
            </a:r>
            <a:r>
              <a:rPr lang="en-US" sz="1600" dirty="0">
                <a:latin typeface="Nunito" panose="020B0604020202020204" charset="-94"/>
              </a:rPr>
              <a:t>= 2. The result </a:t>
            </a:r>
            <a:r>
              <a:rPr lang="en-US" sz="1600" dirty="0" smtClean="0">
                <a:latin typeface="Nunito" panose="020B0604020202020204" charset="-94"/>
              </a:rPr>
              <a:t>is</a:t>
            </a:r>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r>
              <a:rPr lang="en-US" sz="1600" dirty="0">
                <a:latin typeface="Nunito" panose="020B0604020202020204" charset="-94"/>
              </a:rPr>
              <a:t>The interpolant at </a:t>
            </a:r>
            <a:r>
              <a:rPr lang="en-US" sz="1600" i="1" dirty="0">
                <a:latin typeface="Nunito" panose="020B0604020202020204" charset="-94"/>
              </a:rPr>
              <a:t>x </a:t>
            </a:r>
            <a:r>
              <a:rPr lang="en-US" sz="1600" dirty="0">
                <a:latin typeface="Nunito" panose="020B0604020202020204" charset="-94"/>
              </a:rPr>
              <a:t>= 0</a:t>
            </a:r>
            <a:r>
              <a:rPr lang="en-US" sz="1600" i="1" dirty="0">
                <a:latin typeface="Nunito" panose="020B0604020202020204" charset="-94"/>
              </a:rPr>
              <a:t>.</a:t>
            </a:r>
            <a:r>
              <a:rPr lang="en-US" sz="1600" dirty="0">
                <a:latin typeface="Nunito" panose="020B0604020202020204" charset="-94"/>
              </a:rPr>
              <a:t>5 based on all four data points is </a:t>
            </a:r>
            <a:r>
              <a:rPr lang="en-US" sz="1600" i="1" dirty="0">
                <a:latin typeface="Nunito" panose="020B0604020202020204" charset="-94"/>
              </a:rPr>
              <a:t>R</a:t>
            </a:r>
            <a:r>
              <a:rPr lang="en-US" sz="1600" dirty="0">
                <a:latin typeface="Nunito" panose="020B0604020202020204" charset="-94"/>
              </a:rPr>
              <a:t>[</a:t>
            </a:r>
            <a:r>
              <a:rPr lang="en-US" sz="1600" i="1" dirty="0">
                <a:latin typeface="Nunito" panose="020B0604020202020204" charset="-94"/>
              </a:rPr>
              <a:t>x</a:t>
            </a:r>
            <a:r>
              <a:rPr lang="en-US" sz="1600" baseline="-25000" dirty="0">
                <a:latin typeface="Nunito" panose="020B0604020202020204" charset="-94"/>
              </a:rPr>
              <a:t>1</a:t>
            </a:r>
            <a:r>
              <a:rPr lang="en-US" sz="1600" dirty="0">
                <a:latin typeface="Nunito" panose="020B0604020202020204" charset="-94"/>
              </a:rPr>
              <a:t>, </a:t>
            </a:r>
            <a:r>
              <a:rPr lang="en-US" sz="1600" i="1" dirty="0">
                <a:latin typeface="Nunito" panose="020B0604020202020204" charset="-94"/>
              </a:rPr>
              <a:t>x</a:t>
            </a:r>
            <a:r>
              <a:rPr lang="en-US" sz="1600" baseline="-25000" dirty="0">
                <a:latin typeface="Nunito" panose="020B0604020202020204" charset="-94"/>
              </a:rPr>
              <a:t>2</a:t>
            </a:r>
            <a:r>
              <a:rPr lang="en-US" sz="1600" dirty="0">
                <a:latin typeface="Nunito" panose="020B0604020202020204" charset="-94"/>
              </a:rPr>
              <a:t>, </a:t>
            </a:r>
            <a:r>
              <a:rPr lang="en-US" sz="1600" i="1" dirty="0">
                <a:latin typeface="Nunito" panose="020B0604020202020204" charset="-94"/>
              </a:rPr>
              <a:t>x</a:t>
            </a:r>
            <a:r>
              <a:rPr lang="en-US" sz="1600" baseline="-25000" dirty="0">
                <a:latin typeface="Nunito" panose="020B0604020202020204" charset="-94"/>
              </a:rPr>
              <a:t>3</a:t>
            </a:r>
            <a:r>
              <a:rPr lang="en-US" sz="1600" dirty="0">
                <a:latin typeface="Nunito" panose="020B0604020202020204" charset="-94"/>
              </a:rPr>
              <a:t>, </a:t>
            </a:r>
            <a:r>
              <a:rPr lang="en-US" sz="1600" i="1" dirty="0">
                <a:latin typeface="Nunito" panose="020B0604020202020204" charset="-94"/>
              </a:rPr>
              <a:t>x</a:t>
            </a:r>
            <a:r>
              <a:rPr lang="en-US" sz="1600" baseline="-25000" dirty="0">
                <a:latin typeface="Nunito" panose="020B0604020202020204" charset="-94"/>
              </a:rPr>
              <a:t>4</a:t>
            </a:r>
            <a:r>
              <a:rPr lang="en-US" sz="1600" dirty="0">
                <a:latin typeface="Nunito" panose="020B0604020202020204" charset="-94"/>
              </a:rPr>
              <a:t>] = 1</a:t>
            </a:r>
            <a:r>
              <a:rPr lang="en-US" sz="1600" i="1" dirty="0">
                <a:latin typeface="Nunito" panose="020B0604020202020204" charset="-94"/>
              </a:rPr>
              <a:t>.</a:t>
            </a:r>
            <a:r>
              <a:rPr lang="en-US" sz="1600" dirty="0">
                <a:latin typeface="Nunito" panose="020B0604020202020204" charset="-94"/>
              </a:rPr>
              <a:t>0131</a:t>
            </a:r>
            <a:r>
              <a:rPr lang="en-US" dirty="0"/>
              <a:t>.</a:t>
            </a:r>
            <a:endParaRPr lang="tr-TR" dirty="0"/>
          </a:p>
        </p:txBody>
      </p:sp>
      <p:pic>
        <p:nvPicPr>
          <p:cNvPr id="4" name="Picture 3"/>
          <p:cNvPicPr>
            <a:picLocks noChangeAspect="1"/>
          </p:cNvPicPr>
          <p:nvPr/>
        </p:nvPicPr>
        <p:blipFill>
          <a:blip r:embed="rId3"/>
          <a:stretch>
            <a:fillRect/>
          </a:stretch>
        </p:blipFill>
        <p:spPr>
          <a:xfrm>
            <a:off x="4111304" y="985228"/>
            <a:ext cx="4303934" cy="1919677"/>
          </a:xfrm>
          <a:prstGeom prst="rect">
            <a:avLst/>
          </a:prstGeom>
        </p:spPr>
      </p:pic>
      <p:pic>
        <p:nvPicPr>
          <p:cNvPr id="5" name="Picture 4"/>
          <p:cNvPicPr>
            <a:picLocks noChangeAspect="1"/>
          </p:cNvPicPr>
          <p:nvPr/>
        </p:nvPicPr>
        <p:blipFill>
          <a:blip r:embed="rId4"/>
          <a:stretch>
            <a:fillRect/>
          </a:stretch>
        </p:blipFill>
        <p:spPr>
          <a:xfrm>
            <a:off x="4111304" y="3749851"/>
            <a:ext cx="4380943" cy="2018651"/>
          </a:xfrm>
          <a:prstGeom prst="rect">
            <a:avLst/>
          </a:prstGeom>
        </p:spPr>
      </p:pic>
    </p:spTree>
    <p:extLst>
      <p:ext uri="{BB962C8B-B14F-4D97-AF65-F5344CB8AC3E}">
        <p14:creationId xmlns:p14="http://schemas.microsoft.com/office/powerpoint/2010/main" val="200782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447473" y="389107"/>
            <a:ext cx="11430000" cy="6309420"/>
          </a:xfrm>
          <a:prstGeom prst="rect">
            <a:avLst/>
          </a:prstGeom>
          <a:noFill/>
        </p:spPr>
        <p:txBody>
          <a:bodyPr wrap="square" rtlCol="0">
            <a:spAutoFit/>
          </a:bodyPr>
          <a:lstStyle/>
          <a:p>
            <a:pPr algn="ctr"/>
            <a:r>
              <a:rPr lang="tr-TR" sz="2000" b="1" dirty="0">
                <a:solidFill>
                  <a:srgbClr val="FFFF00"/>
                </a:solidFill>
                <a:latin typeface="Nunito" panose="020B0604020202020204" charset="-94"/>
              </a:rPr>
              <a:t>Interpolation with Cubic </a:t>
            </a:r>
            <a:r>
              <a:rPr lang="tr-TR" sz="2000" b="1" dirty="0" smtClean="0">
                <a:solidFill>
                  <a:srgbClr val="FFFF00"/>
                </a:solidFill>
                <a:latin typeface="Nunito" panose="020B0604020202020204" charset="-94"/>
              </a:rPr>
              <a:t>Spline</a:t>
            </a:r>
          </a:p>
          <a:p>
            <a:pPr algn="ctr"/>
            <a:endParaRPr lang="tr-TR" sz="1800" b="1" dirty="0">
              <a:solidFill>
                <a:srgbClr val="FFFF00"/>
              </a:solidFill>
              <a:latin typeface="Nunito" panose="020B0604020202020204" charset="-94"/>
            </a:endParaRPr>
          </a:p>
          <a:p>
            <a:pPr algn="just"/>
            <a:r>
              <a:rPr lang="en-US" sz="1600" dirty="0">
                <a:solidFill>
                  <a:schemeClr val="tx1"/>
                </a:solidFill>
                <a:latin typeface="Nunito" panose="020B0604020202020204" charset="-94"/>
              </a:rPr>
              <a:t>If there are more than a few data points, a cubic spline is hard to beat as a global interpolant. It is considerably “stiffer” than a polynomial in the sense that it has less tendency to oscillate between data points</a:t>
            </a:r>
            <a:r>
              <a:rPr lang="en-US" sz="1600" dirty="0" smtClean="0">
                <a:solidFill>
                  <a:schemeClr val="tx1"/>
                </a:solidFill>
                <a:latin typeface="Nunito" panose="020B0604020202020204" charset="-94"/>
              </a:rPr>
              <a:t>.</a:t>
            </a:r>
            <a:endParaRPr lang="tr-TR" sz="1600" dirty="0" smtClean="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endParaRPr lang="tr-TR" sz="1600" dirty="0" smtClean="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endParaRPr lang="tr-TR" sz="1600" dirty="0" smtClean="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endParaRPr lang="tr-TR" sz="1600" dirty="0" smtClean="0">
              <a:solidFill>
                <a:schemeClr val="tx1"/>
              </a:solidFill>
              <a:latin typeface="Nunito" panose="020B0604020202020204" charset="-94"/>
            </a:endParaRPr>
          </a:p>
          <a:p>
            <a:pPr algn="ctr"/>
            <a:r>
              <a:rPr lang="tr-TR" sz="1600" dirty="0" smtClean="0">
                <a:solidFill>
                  <a:schemeClr val="tx1"/>
                </a:solidFill>
                <a:latin typeface="Nunito" panose="020B0604020202020204" charset="-94"/>
              </a:rPr>
              <a:t>Figure 1: </a:t>
            </a:r>
            <a:r>
              <a:rPr lang="en-US" sz="1600" dirty="0">
                <a:latin typeface="Nunito" panose="020B0604020202020204" charset="-94"/>
              </a:rPr>
              <a:t>Mechanical model of a natural </a:t>
            </a:r>
            <a:r>
              <a:rPr lang="en-US" sz="1600" dirty="0" smtClean="0">
                <a:latin typeface="Nunito" panose="020B0604020202020204" charset="-94"/>
              </a:rPr>
              <a:t>cubic</a:t>
            </a:r>
            <a:r>
              <a:rPr lang="tr-TR" sz="1600" dirty="0" smtClean="0">
                <a:latin typeface="Nunito" panose="020B0604020202020204" charset="-94"/>
              </a:rPr>
              <a:t> spline.</a:t>
            </a:r>
          </a:p>
          <a:p>
            <a:pPr algn="ctr"/>
            <a:endParaRPr lang="tr-TR" sz="1600" dirty="0">
              <a:solidFill>
                <a:schemeClr val="tx1"/>
              </a:solidFill>
              <a:latin typeface="Nunito" panose="020B0604020202020204" charset="-94"/>
            </a:endParaRPr>
          </a:p>
          <a:p>
            <a:r>
              <a:rPr lang="en-US" sz="1600" dirty="0">
                <a:solidFill>
                  <a:schemeClr val="tx1"/>
                </a:solidFill>
                <a:latin typeface="Nunito" panose="020B0604020202020204" charset="-94"/>
              </a:rPr>
              <a:t>The mechanical model of a cubic spline is as in Figure </a:t>
            </a:r>
            <a:r>
              <a:rPr lang="tr-TR" sz="1600" dirty="0" smtClean="0">
                <a:solidFill>
                  <a:schemeClr val="tx1"/>
                </a:solidFill>
                <a:latin typeface="Nunito" panose="020B0604020202020204" charset="-94"/>
              </a:rPr>
              <a:t>1. </a:t>
            </a:r>
            <a:r>
              <a:rPr lang="en-US" sz="1600" dirty="0">
                <a:solidFill>
                  <a:schemeClr val="tx1"/>
                </a:solidFill>
                <a:latin typeface="Nunito" panose="020B0604020202020204" charset="-94"/>
              </a:rPr>
              <a:t>The pins (i.e., the data points) are called the knots of the spline</a:t>
            </a:r>
            <a:r>
              <a:rPr lang="en-US" sz="1600" dirty="0" smtClean="0">
                <a:solidFill>
                  <a:schemeClr val="tx1"/>
                </a:solidFill>
                <a:latin typeface="Nunito" panose="020B0604020202020204" charset="-94"/>
              </a:rPr>
              <a:t>.</a:t>
            </a:r>
            <a:r>
              <a:rPr lang="tr-TR" sz="1600" dirty="0" smtClean="0">
                <a:solidFill>
                  <a:schemeClr val="tx1"/>
                </a:solidFill>
                <a:latin typeface="Nunito" panose="020B0604020202020204" charset="-94"/>
              </a:rPr>
              <a:t> </a:t>
            </a:r>
            <a:r>
              <a:rPr lang="en-US" sz="1600" dirty="0">
                <a:solidFill>
                  <a:schemeClr val="tx1"/>
                </a:solidFill>
                <a:latin typeface="Nunito" panose="020B0604020202020204" charset="-94"/>
              </a:rPr>
              <a:t>At the pins, the slope and bending moment (and hence the second derivative) are continuous. There is no bending moment at the two end pins; consequently, the second derivative of the spline is zero at the end points. Because these end conditions occur naturally in the beam model, the resulting curve is known as the natural cubic spline. </a:t>
            </a:r>
            <a:endParaRPr lang="tr-TR" sz="1600" dirty="0" smtClean="0">
              <a:solidFill>
                <a:schemeClr val="tx1"/>
              </a:solidFill>
              <a:latin typeface="Nunito" panose="020B0604020202020204" charset="-94"/>
            </a:endParaRPr>
          </a:p>
          <a:p>
            <a:endParaRPr lang="tr-TR" sz="1600" dirty="0">
              <a:solidFill>
                <a:schemeClr val="tx1"/>
              </a:solidFill>
              <a:latin typeface="Nunito" panose="020B0604020202020204" charset="-94"/>
            </a:endParaRPr>
          </a:p>
          <a:p>
            <a:endParaRPr lang="tr-TR" sz="1600" dirty="0" smtClean="0">
              <a:solidFill>
                <a:schemeClr val="tx1"/>
              </a:solidFill>
              <a:latin typeface="Nunito" panose="020B0604020202020204" charset="-94"/>
            </a:endParaRPr>
          </a:p>
          <a:p>
            <a:endParaRPr lang="tr-TR" sz="1600" dirty="0">
              <a:solidFill>
                <a:schemeClr val="tx1"/>
              </a:solidFill>
              <a:latin typeface="Nunito" panose="020B0604020202020204" charset="-94"/>
            </a:endParaRPr>
          </a:p>
          <a:p>
            <a:endParaRPr lang="tr-TR" sz="1600" dirty="0" smtClean="0">
              <a:solidFill>
                <a:schemeClr val="tx1"/>
              </a:solidFill>
              <a:latin typeface="Nunito" panose="020B0604020202020204" charset="-94"/>
            </a:endParaRPr>
          </a:p>
          <a:p>
            <a:endParaRPr lang="tr-TR" sz="1600" dirty="0">
              <a:solidFill>
                <a:schemeClr val="tx1"/>
              </a:solidFill>
              <a:latin typeface="Nunito" panose="020B0604020202020204" charset="-94"/>
            </a:endParaRPr>
          </a:p>
          <a:p>
            <a:endParaRPr lang="tr-TR" sz="1600" dirty="0" smtClean="0">
              <a:solidFill>
                <a:schemeClr val="tx1"/>
              </a:solidFill>
              <a:latin typeface="Nunito" panose="020B0604020202020204" charset="-94"/>
            </a:endParaRPr>
          </a:p>
          <a:p>
            <a:endParaRPr lang="tr-TR" sz="1600" dirty="0" smtClean="0">
              <a:solidFill>
                <a:schemeClr val="tx1"/>
              </a:solidFill>
              <a:latin typeface="Nunito" panose="020B0604020202020204" charset="-94"/>
            </a:endParaRPr>
          </a:p>
          <a:p>
            <a:endParaRPr lang="tr-TR" sz="1600" dirty="0">
              <a:solidFill>
                <a:schemeClr val="tx1"/>
              </a:solidFill>
              <a:latin typeface="Nunito" panose="020B0604020202020204" charset="-94"/>
            </a:endParaRPr>
          </a:p>
          <a:p>
            <a:pPr algn="ctr"/>
            <a:r>
              <a:rPr lang="tr-TR" sz="1600" dirty="0" smtClean="0">
                <a:solidFill>
                  <a:schemeClr val="tx1"/>
                </a:solidFill>
                <a:latin typeface="Nunito" panose="020B0604020202020204" charset="-94"/>
              </a:rPr>
              <a:t>Figure 2: </a:t>
            </a:r>
            <a:r>
              <a:rPr lang="tr-TR" sz="1600" dirty="0">
                <a:latin typeface="Nunito" panose="020B0604020202020204" charset="-94"/>
              </a:rPr>
              <a:t>A cubic spline.</a:t>
            </a:r>
            <a:endParaRPr lang="tr-TR" sz="1600" dirty="0">
              <a:solidFill>
                <a:schemeClr val="tx1"/>
              </a:solidFill>
              <a:latin typeface="Nunito" panose="020B0604020202020204" charset="-94"/>
            </a:endParaRPr>
          </a:p>
        </p:txBody>
      </p:sp>
      <p:pic>
        <p:nvPicPr>
          <p:cNvPr id="3" name="Picture 2"/>
          <p:cNvPicPr>
            <a:picLocks noChangeAspect="1"/>
          </p:cNvPicPr>
          <p:nvPr/>
        </p:nvPicPr>
        <p:blipFill>
          <a:blip r:embed="rId3"/>
          <a:stretch>
            <a:fillRect/>
          </a:stretch>
        </p:blipFill>
        <p:spPr>
          <a:xfrm>
            <a:off x="4892593" y="1527880"/>
            <a:ext cx="2539760" cy="1215754"/>
          </a:xfrm>
          <a:prstGeom prst="rect">
            <a:avLst/>
          </a:prstGeom>
        </p:spPr>
      </p:pic>
      <p:pic>
        <p:nvPicPr>
          <p:cNvPr id="4" name="Picture 3"/>
          <p:cNvPicPr>
            <a:picLocks noChangeAspect="1"/>
          </p:cNvPicPr>
          <p:nvPr/>
        </p:nvPicPr>
        <p:blipFill>
          <a:blip r:embed="rId4"/>
          <a:stretch>
            <a:fillRect/>
          </a:stretch>
        </p:blipFill>
        <p:spPr>
          <a:xfrm>
            <a:off x="4667048" y="4638178"/>
            <a:ext cx="2990850" cy="1552575"/>
          </a:xfrm>
          <a:prstGeom prst="rect">
            <a:avLst/>
          </a:prstGeom>
        </p:spPr>
      </p:pic>
    </p:spTree>
    <p:extLst>
      <p:ext uri="{BB962C8B-B14F-4D97-AF65-F5344CB8AC3E}">
        <p14:creationId xmlns:p14="http://schemas.microsoft.com/office/powerpoint/2010/main" val="2284787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359923" y="340468"/>
            <a:ext cx="11478639" cy="6001643"/>
          </a:xfrm>
          <a:prstGeom prst="rect">
            <a:avLst/>
          </a:prstGeom>
          <a:noFill/>
        </p:spPr>
        <p:txBody>
          <a:bodyPr wrap="square" rtlCol="0">
            <a:spAutoFit/>
          </a:bodyPr>
          <a:lstStyle/>
          <a:p>
            <a:pPr algn="just"/>
            <a:r>
              <a:rPr lang="en-US" sz="1600" dirty="0">
                <a:latin typeface="Nunito" panose="020B0604020202020204" charset="-94"/>
              </a:rPr>
              <a:t>Figure </a:t>
            </a:r>
            <a:r>
              <a:rPr lang="tr-TR" sz="1600" dirty="0" smtClean="0">
                <a:latin typeface="Nunito" panose="020B0604020202020204" charset="-94"/>
              </a:rPr>
              <a:t>2</a:t>
            </a:r>
            <a:r>
              <a:rPr lang="en-US" sz="1600" dirty="0" smtClean="0">
                <a:latin typeface="Nunito" panose="020B0604020202020204" charset="-94"/>
              </a:rPr>
              <a:t> </a:t>
            </a:r>
            <a:r>
              <a:rPr lang="en-US" sz="1600" dirty="0">
                <a:latin typeface="Nunito" panose="020B0604020202020204" charset="-94"/>
              </a:rPr>
              <a:t>shows a cubic spline that spans n + 1 knots. We use the </a:t>
            </a:r>
            <a:r>
              <a:rPr lang="en-US" sz="1600" dirty="0" smtClean="0">
                <a:latin typeface="Nunito" panose="020B0604020202020204" charset="-94"/>
              </a:rPr>
              <a:t>notation</a:t>
            </a:r>
            <a:r>
              <a:rPr lang="tr-TR" sz="1600" dirty="0" smtClean="0">
                <a:latin typeface="Nunito" panose="020B0604020202020204" charset="-94"/>
              </a:rPr>
              <a:t> </a:t>
            </a:r>
            <a:r>
              <a:rPr lang="en-US" sz="1600" dirty="0" smtClean="0">
                <a:latin typeface="Nunito" panose="020B0604020202020204" charset="-94"/>
              </a:rPr>
              <a:t>f</a:t>
            </a:r>
            <a:r>
              <a:rPr lang="en-US" sz="1600" baseline="-25000" dirty="0" smtClean="0">
                <a:latin typeface="Nunito" panose="020B0604020202020204" charset="-94"/>
              </a:rPr>
              <a:t>i,i+1</a:t>
            </a:r>
            <a:r>
              <a:rPr lang="en-US" sz="1600" dirty="0" smtClean="0">
                <a:latin typeface="Nunito" panose="020B0604020202020204" charset="-94"/>
              </a:rPr>
              <a:t>(x</a:t>
            </a:r>
            <a:r>
              <a:rPr lang="en-US" sz="1600" dirty="0">
                <a:latin typeface="Nunito" panose="020B0604020202020204" charset="-94"/>
              </a:rPr>
              <a:t>) for the cubic polynomial that spans the segment between knots </a:t>
            </a:r>
            <a:r>
              <a:rPr lang="en-US" sz="1600" dirty="0" err="1">
                <a:latin typeface="Nunito" panose="020B0604020202020204" charset="-94"/>
              </a:rPr>
              <a:t>i</a:t>
            </a:r>
            <a:r>
              <a:rPr lang="en-US" sz="1600" dirty="0">
                <a:latin typeface="Nunito" panose="020B0604020202020204" charset="-94"/>
              </a:rPr>
              <a:t> and </a:t>
            </a:r>
            <a:r>
              <a:rPr lang="en-US" sz="1600" dirty="0" err="1">
                <a:latin typeface="Nunito" panose="020B0604020202020204" charset="-94"/>
              </a:rPr>
              <a:t>i</a:t>
            </a:r>
            <a:r>
              <a:rPr lang="en-US" sz="1600" dirty="0">
                <a:latin typeface="Nunito" panose="020B0604020202020204" charset="-94"/>
              </a:rPr>
              <a:t> + </a:t>
            </a:r>
            <a:r>
              <a:rPr lang="en-US" sz="1600" dirty="0" smtClean="0">
                <a:latin typeface="Nunito" panose="020B0604020202020204" charset="-94"/>
              </a:rPr>
              <a:t>1.</a:t>
            </a:r>
            <a:r>
              <a:rPr lang="tr-TR" sz="1600" dirty="0" smtClean="0">
                <a:latin typeface="Nunito" panose="020B0604020202020204" charset="-94"/>
              </a:rPr>
              <a:t> </a:t>
            </a:r>
            <a:r>
              <a:rPr lang="en-US" sz="1600" dirty="0" smtClean="0">
                <a:latin typeface="Nunito" panose="020B0604020202020204" charset="-94"/>
              </a:rPr>
              <a:t>Note </a:t>
            </a:r>
            <a:r>
              <a:rPr lang="en-US" sz="1600" dirty="0">
                <a:latin typeface="Nunito" panose="020B0604020202020204" charset="-94"/>
              </a:rPr>
              <a:t>that the spline is a piecewise cubic curve, put together from the n </a:t>
            </a:r>
            <a:r>
              <a:rPr lang="en-US" sz="1600" dirty="0" err="1" smtClean="0">
                <a:latin typeface="Nunito" panose="020B0604020202020204" charset="-94"/>
              </a:rPr>
              <a:t>cubics</a:t>
            </a:r>
            <a:r>
              <a:rPr lang="tr-TR" sz="1600" dirty="0">
                <a:latin typeface="Nunito" panose="020B0604020202020204" charset="-94"/>
              </a:rPr>
              <a:t> </a:t>
            </a:r>
            <a:r>
              <a:rPr lang="en-US" sz="1600" dirty="0" smtClean="0">
                <a:latin typeface="Nunito" panose="020B0604020202020204" charset="-94"/>
              </a:rPr>
              <a:t>f</a:t>
            </a:r>
            <a:r>
              <a:rPr lang="en-US" sz="1600" baseline="-25000" dirty="0" smtClean="0">
                <a:latin typeface="Nunito" panose="020B0604020202020204" charset="-94"/>
              </a:rPr>
              <a:t>0,1</a:t>
            </a:r>
            <a:r>
              <a:rPr lang="en-US" sz="1600" dirty="0" smtClean="0">
                <a:latin typeface="Nunito" panose="020B0604020202020204" charset="-94"/>
              </a:rPr>
              <a:t>(x</a:t>
            </a:r>
            <a:r>
              <a:rPr lang="en-US" sz="1600" dirty="0">
                <a:latin typeface="Nunito" panose="020B0604020202020204" charset="-94"/>
              </a:rPr>
              <a:t>), f</a:t>
            </a:r>
            <a:r>
              <a:rPr lang="en-US" sz="1600" baseline="-25000" dirty="0">
                <a:latin typeface="Nunito" panose="020B0604020202020204" charset="-94"/>
              </a:rPr>
              <a:t>1,2</a:t>
            </a:r>
            <a:r>
              <a:rPr lang="en-US" sz="1600" dirty="0">
                <a:latin typeface="Nunito" panose="020B0604020202020204" charset="-94"/>
              </a:rPr>
              <a:t>(x), . . . , </a:t>
            </a:r>
            <a:r>
              <a:rPr lang="tr-TR" sz="1600" dirty="0">
                <a:latin typeface="Nunito" panose="020B0604020202020204" charset="-94"/>
              </a:rPr>
              <a:t>f</a:t>
            </a:r>
            <a:r>
              <a:rPr lang="en-US" sz="1600" baseline="-25000" dirty="0" smtClean="0">
                <a:latin typeface="Nunito" panose="020B0604020202020204" charset="-94"/>
              </a:rPr>
              <a:t>n</a:t>
            </a:r>
            <a:r>
              <a:rPr lang="en-US" sz="1600" baseline="-25000" dirty="0">
                <a:latin typeface="Nunito" panose="020B0604020202020204" charset="-94"/>
              </a:rPr>
              <a:t>−1</a:t>
            </a:r>
            <a:r>
              <a:rPr lang="en-US" sz="1600" dirty="0">
                <a:latin typeface="Nunito" panose="020B0604020202020204" charset="-94"/>
              </a:rPr>
              <a:t>,n(x), all of which have different coefficients.</a:t>
            </a:r>
          </a:p>
          <a:p>
            <a:pPr algn="just"/>
            <a:endParaRPr lang="tr-TR" sz="1600" dirty="0" smtClean="0">
              <a:latin typeface="Nunito" panose="020B0604020202020204" charset="-94"/>
            </a:endParaRPr>
          </a:p>
          <a:p>
            <a:pPr algn="just"/>
            <a:r>
              <a:rPr lang="en-US" sz="1600" dirty="0" smtClean="0">
                <a:latin typeface="Nunito" panose="020B0604020202020204" charset="-94"/>
              </a:rPr>
              <a:t>Denoting </a:t>
            </a:r>
            <a:r>
              <a:rPr lang="en-US" sz="1600" dirty="0">
                <a:latin typeface="Nunito" panose="020B0604020202020204" charset="-94"/>
              </a:rPr>
              <a:t>the second derivative of the spline at knot </a:t>
            </a:r>
            <a:r>
              <a:rPr lang="en-US" sz="1600" dirty="0" err="1">
                <a:latin typeface="Nunito" panose="020B0604020202020204" charset="-94"/>
              </a:rPr>
              <a:t>i</a:t>
            </a:r>
            <a:r>
              <a:rPr lang="en-US" sz="1600" dirty="0">
                <a:latin typeface="Nunito" panose="020B0604020202020204" charset="-94"/>
              </a:rPr>
              <a:t> by </a:t>
            </a:r>
            <a:r>
              <a:rPr lang="en-US" sz="1600" dirty="0" err="1">
                <a:latin typeface="Nunito" panose="020B0604020202020204" charset="-94"/>
              </a:rPr>
              <a:t>k</a:t>
            </a:r>
            <a:r>
              <a:rPr lang="en-US" sz="1600" baseline="-25000" dirty="0" err="1">
                <a:latin typeface="Nunito" panose="020B0604020202020204" charset="-94"/>
              </a:rPr>
              <a:t>i</a:t>
            </a:r>
            <a:r>
              <a:rPr lang="en-US" sz="1600" dirty="0">
                <a:latin typeface="Nunito" panose="020B0604020202020204" charset="-94"/>
              </a:rPr>
              <a:t> , continuity of </a:t>
            </a:r>
            <a:r>
              <a:rPr lang="en-US" sz="1600" dirty="0" smtClean="0">
                <a:latin typeface="Nunito" panose="020B0604020202020204" charset="-94"/>
              </a:rPr>
              <a:t>second</a:t>
            </a:r>
            <a:r>
              <a:rPr lang="tr-TR" sz="1600" dirty="0" smtClean="0">
                <a:latin typeface="Nunito" panose="020B0604020202020204" charset="-94"/>
              </a:rPr>
              <a:t> derivatives </a:t>
            </a:r>
            <a:r>
              <a:rPr lang="tr-TR" sz="1600" dirty="0">
                <a:latin typeface="Nunito" panose="020B0604020202020204" charset="-94"/>
              </a:rPr>
              <a:t>requires </a:t>
            </a:r>
            <a:r>
              <a:rPr lang="tr-TR" sz="1600" dirty="0" smtClean="0">
                <a:latin typeface="Nunito" panose="020B0604020202020204" charset="-94"/>
              </a:rPr>
              <a:t>that</a:t>
            </a:r>
          </a:p>
          <a:p>
            <a:pPr algn="just"/>
            <a:endParaRPr lang="tr-TR" sz="1600" dirty="0">
              <a:latin typeface="Nunito" panose="020B0604020202020204" charset="-94"/>
            </a:endParaRPr>
          </a:p>
          <a:p>
            <a:pPr algn="just"/>
            <a:r>
              <a:rPr lang="tr-TR" sz="1600" dirty="0" smtClean="0">
                <a:latin typeface="Nunito" panose="020B0604020202020204" charset="-94"/>
              </a:rPr>
              <a:t>									(1)</a:t>
            </a:r>
          </a:p>
          <a:p>
            <a:pPr algn="just"/>
            <a:endParaRPr lang="tr-TR" sz="1600" dirty="0">
              <a:latin typeface="Nunito" panose="020B0604020202020204" charset="-94"/>
            </a:endParaRPr>
          </a:p>
          <a:p>
            <a:pPr algn="just"/>
            <a:r>
              <a:rPr lang="en-US" sz="1600" dirty="0">
                <a:latin typeface="Nunito" panose="020B0604020202020204" charset="-94"/>
              </a:rPr>
              <a:t>At this stage, each k is unknown, except </a:t>
            </a:r>
            <a:r>
              <a:rPr lang="en-US" sz="1600" dirty="0" smtClean="0">
                <a:latin typeface="Nunito" panose="020B0604020202020204" charset="-94"/>
              </a:rPr>
              <a:t>for</a:t>
            </a:r>
            <a:endParaRPr lang="tr-TR" sz="1600" dirty="0" smtClean="0">
              <a:latin typeface="Nunito" panose="020B0604020202020204" charset="-94"/>
            </a:endParaRP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r>
              <a:rPr lang="en-US" sz="1600" dirty="0">
                <a:latin typeface="Nunito" panose="020B0604020202020204" charset="-94"/>
              </a:rPr>
              <a:t>The starting point for computing the coefficients of f</a:t>
            </a:r>
            <a:r>
              <a:rPr lang="en-US" sz="1600" baseline="-25000" dirty="0">
                <a:latin typeface="Nunito" panose="020B0604020202020204" charset="-94"/>
              </a:rPr>
              <a:t>i,i+1</a:t>
            </a:r>
            <a:r>
              <a:rPr lang="en-US" sz="1600" dirty="0">
                <a:latin typeface="Nunito" panose="020B0604020202020204" charset="-94"/>
              </a:rPr>
              <a:t>(x) is the expression </a:t>
            </a:r>
            <a:r>
              <a:rPr lang="en-US" sz="1600" dirty="0" smtClean="0">
                <a:latin typeface="Nunito" panose="020B0604020202020204" charset="-94"/>
              </a:rPr>
              <a:t>for</a:t>
            </a:r>
            <a:r>
              <a:rPr lang="tr-TR" sz="1600" dirty="0" smtClean="0">
                <a:latin typeface="Nunito" panose="020B0604020202020204" charset="-94"/>
              </a:rPr>
              <a:t> f</a:t>
            </a:r>
            <a:r>
              <a:rPr lang="tr-TR" sz="1600" baseline="-25000" dirty="0" smtClean="0">
                <a:latin typeface="Nunito" panose="020B0604020202020204" charset="-94"/>
              </a:rPr>
              <a:t> </a:t>
            </a:r>
            <a:r>
              <a:rPr lang="en-US" sz="1600" baseline="-25000" dirty="0" smtClean="0">
                <a:latin typeface="Nunito" panose="020B0604020202020204" charset="-94"/>
              </a:rPr>
              <a:t>i,i+1</a:t>
            </a:r>
            <a:r>
              <a:rPr lang="en-US" sz="1600" dirty="0" smtClean="0">
                <a:latin typeface="Nunito" panose="020B0604020202020204" charset="-94"/>
              </a:rPr>
              <a:t>(x</a:t>
            </a:r>
            <a:r>
              <a:rPr lang="en-US" sz="1600" dirty="0">
                <a:latin typeface="Nunito" panose="020B0604020202020204" charset="-94"/>
              </a:rPr>
              <a:t>), which we know to be linear. Using Lagrange’s </a:t>
            </a:r>
            <a:r>
              <a:rPr lang="en-US" sz="1600" dirty="0" smtClean="0">
                <a:latin typeface="Nunito" panose="020B0604020202020204" charset="-94"/>
              </a:rPr>
              <a:t>two</a:t>
            </a:r>
            <a:r>
              <a:rPr lang="tr-TR" sz="1600" dirty="0" smtClean="0">
                <a:latin typeface="Nunito" panose="020B0604020202020204" charset="-94"/>
              </a:rPr>
              <a:t> </a:t>
            </a:r>
            <a:r>
              <a:rPr lang="en-US" sz="1600" dirty="0" smtClean="0">
                <a:latin typeface="Nunito" panose="020B0604020202020204" charset="-94"/>
              </a:rPr>
              <a:t>point </a:t>
            </a:r>
            <a:r>
              <a:rPr lang="en-US" sz="1600" dirty="0">
                <a:latin typeface="Nunito" panose="020B0604020202020204" charset="-94"/>
              </a:rPr>
              <a:t>interpolation, </a:t>
            </a:r>
            <a:r>
              <a:rPr lang="en-US" sz="1600" dirty="0" smtClean="0">
                <a:latin typeface="Nunito" panose="020B0604020202020204" charset="-94"/>
              </a:rPr>
              <a:t>we</a:t>
            </a:r>
            <a:r>
              <a:rPr lang="tr-TR" sz="1600" dirty="0" smtClean="0">
                <a:latin typeface="Nunito" panose="020B0604020202020204" charset="-94"/>
              </a:rPr>
              <a:t> can write</a:t>
            </a: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r>
              <a:rPr lang="tr-TR" sz="1600" dirty="0" smtClean="0">
                <a:latin typeface="Nunito" panose="020B0604020202020204" charset="-94"/>
              </a:rPr>
              <a:t>Where</a:t>
            </a: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r>
              <a:rPr lang="tr-TR" sz="1600" dirty="0">
                <a:latin typeface="Nunito" panose="020B0604020202020204" charset="-94"/>
              </a:rPr>
              <a:t>Therefore</a:t>
            </a:r>
            <a:r>
              <a:rPr lang="tr-TR" sz="1600" dirty="0" smtClean="0">
                <a:latin typeface="Nunito" panose="020B0604020202020204" charset="-94"/>
              </a:rPr>
              <a:t>,</a:t>
            </a:r>
          </a:p>
          <a:p>
            <a:endParaRPr lang="tr-TR" sz="1600" dirty="0">
              <a:latin typeface="Nunito" panose="020B0604020202020204" charset="-94"/>
            </a:endParaRPr>
          </a:p>
          <a:p>
            <a:r>
              <a:rPr lang="tr-TR" sz="1600" dirty="0" smtClean="0">
                <a:latin typeface="Nunito" panose="020B0604020202020204" charset="-94"/>
              </a:rPr>
              <a:t>									(2)</a:t>
            </a:r>
            <a:endParaRPr lang="tr-TR" sz="1600" dirty="0">
              <a:latin typeface="Nunito" panose="020B0604020202020204" charset="-94"/>
            </a:endParaRPr>
          </a:p>
        </p:txBody>
      </p:sp>
      <p:pic>
        <p:nvPicPr>
          <p:cNvPr id="3" name="Picture 2"/>
          <p:cNvPicPr>
            <a:picLocks noChangeAspect="1"/>
          </p:cNvPicPr>
          <p:nvPr/>
        </p:nvPicPr>
        <p:blipFill>
          <a:blip r:embed="rId3"/>
          <a:stretch>
            <a:fillRect/>
          </a:stretch>
        </p:blipFill>
        <p:spPr>
          <a:xfrm>
            <a:off x="5078445" y="1824980"/>
            <a:ext cx="2190750" cy="447675"/>
          </a:xfrm>
          <a:prstGeom prst="rect">
            <a:avLst/>
          </a:prstGeom>
        </p:spPr>
      </p:pic>
      <p:pic>
        <p:nvPicPr>
          <p:cNvPr id="4" name="Picture 3"/>
          <p:cNvPicPr>
            <a:picLocks noChangeAspect="1"/>
          </p:cNvPicPr>
          <p:nvPr/>
        </p:nvPicPr>
        <p:blipFill>
          <a:blip r:embed="rId4"/>
          <a:stretch>
            <a:fillRect/>
          </a:stretch>
        </p:blipFill>
        <p:spPr>
          <a:xfrm>
            <a:off x="5570604" y="2792319"/>
            <a:ext cx="1057275" cy="276225"/>
          </a:xfrm>
          <a:prstGeom prst="rect">
            <a:avLst/>
          </a:prstGeom>
        </p:spPr>
      </p:pic>
      <p:pic>
        <p:nvPicPr>
          <p:cNvPr id="5" name="Picture 4"/>
          <p:cNvPicPr>
            <a:picLocks noChangeAspect="1"/>
          </p:cNvPicPr>
          <p:nvPr/>
        </p:nvPicPr>
        <p:blipFill>
          <a:blip r:embed="rId5"/>
          <a:stretch>
            <a:fillRect/>
          </a:stretch>
        </p:blipFill>
        <p:spPr>
          <a:xfrm>
            <a:off x="4954620" y="3952125"/>
            <a:ext cx="2438400" cy="466725"/>
          </a:xfrm>
          <a:prstGeom prst="rect">
            <a:avLst/>
          </a:prstGeom>
        </p:spPr>
      </p:pic>
      <p:pic>
        <p:nvPicPr>
          <p:cNvPr id="6" name="Picture 5"/>
          <p:cNvPicPr>
            <a:picLocks noChangeAspect="1"/>
          </p:cNvPicPr>
          <p:nvPr/>
        </p:nvPicPr>
        <p:blipFill>
          <a:blip r:embed="rId6"/>
          <a:stretch>
            <a:fillRect/>
          </a:stretch>
        </p:blipFill>
        <p:spPr>
          <a:xfrm>
            <a:off x="4525995" y="4721406"/>
            <a:ext cx="3295650" cy="581025"/>
          </a:xfrm>
          <a:prstGeom prst="rect">
            <a:avLst/>
          </a:prstGeom>
        </p:spPr>
      </p:pic>
      <p:pic>
        <p:nvPicPr>
          <p:cNvPr id="7" name="Picture 6"/>
          <p:cNvPicPr>
            <a:picLocks noChangeAspect="1"/>
          </p:cNvPicPr>
          <p:nvPr/>
        </p:nvPicPr>
        <p:blipFill>
          <a:blip r:embed="rId7"/>
          <a:stretch>
            <a:fillRect/>
          </a:stretch>
        </p:blipFill>
        <p:spPr>
          <a:xfrm>
            <a:off x="4687920" y="5817332"/>
            <a:ext cx="2971800" cy="561975"/>
          </a:xfrm>
          <a:prstGeom prst="rect">
            <a:avLst/>
          </a:prstGeom>
        </p:spPr>
      </p:pic>
    </p:spTree>
    <p:extLst>
      <p:ext uri="{BB962C8B-B14F-4D97-AF65-F5344CB8AC3E}">
        <p14:creationId xmlns:p14="http://schemas.microsoft.com/office/powerpoint/2010/main" val="365502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496111" y="282102"/>
            <a:ext cx="11322996" cy="6217087"/>
          </a:xfrm>
          <a:prstGeom prst="rect">
            <a:avLst/>
          </a:prstGeom>
          <a:noFill/>
        </p:spPr>
        <p:txBody>
          <a:bodyPr wrap="square" rtlCol="0">
            <a:spAutoFit/>
          </a:bodyPr>
          <a:lstStyle/>
          <a:p>
            <a:r>
              <a:rPr lang="en-US" dirty="0"/>
              <a:t>Integrating twice with respect to x, we </a:t>
            </a:r>
            <a:r>
              <a:rPr lang="en-US" dirty="0" smtClean="0"/>
              <a:t>obtain</a:t>
            </a:r>
            <a:endParaRPr lang="tr-TR" dirty="0" smtClean="0"/>
          </a:p>
          <a:p>
            <a:endParaRPr lang="tr-TR" dirty="0"/>
          </a:p>
          <a:p>
            <a:endParaRPr lang="tr-TR" dirty="0" smtClean="0"/>
          </a:p>
          <a:p>
            <a:r>
              <a:rPr lang="tr-TR" dirty="0"/>
              <a:t>	</a:t>
            </a:r>
            <a:r>
              <a:rPr lang="tr-TR" dirty="0" smtClean="0"/>
              <a:t>									(3)</a:t>
            </a:r>
          </a:p>
          <a:p>
            <a:endParaRPr lang="tr-TR" dirty="0"/>
          </a:p>
          <a:p>
            <a:endParaRPr lang="tr-TR" dirty="0" smtClean="0"/>
          </a:p>
          <a:p>
            <a:r>
              <a:rPr lang="en-US" dirty="0"/>
              <a:t>where A and B are constants of integration. The terms arising from the </a:t>
            </a:r>
            <a:r>
              <a:rPr lang="en-US" dirty="0" smtClean="0"/>
              <a:t>integration</a:t>
            </a:r>
            <a:r>
              <a:rPr lang="tr-TR" dirty="0" smtClean="0"/>
              <a:t> </a:t>
            </a:r>
            <a:r>
              <a:rPr lang="en-US" dirty="0" smtClean="0"/>
              <a:t>would </a:t>
            </a:r>
            <a:r>
              <a:rPr lang="en-US" dirty="0"/>
              <a:t>usually be written as </a:t>
            </a:r>
            <a:r>
              <a:rPr lang="en-US" dirty="0" err="1"/>
              <a:t>C</a:t>
            </a:r>
            <a:r>
              <a:rPr lang="en-US" baseline="-25000" dirty="0" err="1"/>
              <a:t>x</a:t>
            </a:r>
            <a:r>
              <a:rPr lang="en-US" dirty="0"/>
              <a:t> + D. By letting C = A − B and </a:t>
            </a:r>
            <a:r>
              <a:rPr lang="en-US" sz="1600" dirty="0"/>
              <a:t>D = −A</a:t>
            </a:r>
            <a:r>
              <a:rPr lang="en-US" sz="1600" baseline="-25000" dirty="0"/>
              <a:t>xi+1</a:t>
            </a:r>
            <a:r>
              <a:rPr lang="en-US" sz="1600" dirty="0"/>
              <a:t> + </a:t>
            </a:r>
            <a:r>
              <a:rPr lang="en-US" sz="1600" dirty="0" err="1"/>
              <a:t>B</a:t>
            </a:r>
            <a:r>
              <a:rPr lang="en-US" sz="1600" baseline="-25000" dirty="0" err="1"/>
              <a:t>xi</a:t>
            </a:r>
            <a:r>
              <a:rPr lang="en-US" sz="1600" dirty="0"/>
              <a:t>, </a:t>
            </a:r>
            <a:r>
              <a:rPr lang="en-US" dirty="0" smtClean="0"/>
              <a:t>we</a:t>
            </a:r>
            <a:r>
              <a:rPr lang="tr-TR" dirty="0" smtClean="0"/>
              <a:t> </a:t>
            </a:r>
            <a:r>
              <a:rPr lang="en-US" dirty="0" smtClean="0"/>
              <a:t>end </a:t>
            </a:r>
            <a:r>
              <a:rPr lang="en-US" dirty="0"/>
              <a:t>up with the last two terms of Eq. </a:t>
            </a:r>
            <a:r>
              <a:rPr lang="en-US" dirty="0" smtClean="0"/>
              <a:t>(</a:t>
            </a:r>
            <a:r>
              <a:rPr lang="tr-TR" dirty="0" smtClean="0"/>
              <a:t>3</a:t>
            </a:r>
            <a:r>
              <a:rPr lang="en-US" dirty="0" smtClean="0"/>
              <a:t>), </a:t>
            </a:r>
            <a:r>
              <a:rPr lang="en-US" dirty="0"/>
              <a:t>which are more convenient to use in </a:t>
            </a:r>
            <a:r>
              <a:rPr lang="en-US" dirty="0" smtClean="0"/>
              <a:t>the</a:t>
            </a:r>
            <a:r>
              <a:rPr lang="tr-TR" dirty="0" smtClean="0"/>
              <a:t> computations </a:t>
            </a:r>
            <a:r>
              <a:rPr lang="tr-TR" dirty="0"/>
              <a:t>that follow</a:t>
            </a:r>
            <a:r>
              <a:rPr lang="tr-TR" dirty="0" smtClean="0"/>
              <a:t>.</a:t>
            </a:r>
          </a:p>
          <a:p>
            <a:r>
              <a:rPr lang="en-US" dirty="0"/>
              <a:t>Imposing the condition </a:t>
            </a:r>
            <a:r>
              <a:rPr lang="en-US" sz="1600" dirty="0" smtClean="0"/>
              <a:t>f</a:t>
            </a:r>
            <a:r>
              <a:rPr lang="tr-TR" sz="1600" dirty="0" smtClean="0"/>
              <a:t> </a:t>
            </a:r>
            <a:r>
              <a:rPr lang="en-US" sz="1600" baseline="-25000" dirty="0" err="1" smtClean="0"/>
              <a:t>i</a:t>
            </a:r>
            <a:r>
              <a:rPr lang="tr-TR" sz="1600" baseline="-25000" dirty="0" smtClean="0"/>
              <a:t>,</a:t>
            </a:r>
            <a:r>
              <a:rPr lang="en-US" sz="1600" baseline="-25000" dirty="0" smtClean="0"/>
              <a:t>i+1</a:t>
            </a:r>
            <a:r>
              <a:rPr lang="en-US" sz="1600" dirty="0" smtClean="0"/>
              <a:t>(x</a:t>
            </a:r>
            <a:r>
              <a:rPr lang="en-US" sz="1600" baseline="-25000" dirty="0" smtClean="0"/>
              <a:t>i </a:t>
            </a:r>
            <a:r>
              <a:rPr lang="en-US" sz="1600" dirty="0"/>
              <a:t>) = </a:t>
            </a:r>
            <a:r>
              <a:rPr lang="en-US" sz="1600" dirty="0" err="1"/>
              <a:t>y</a:t>
            </a:r>
            <a:r>
              <a:rPr lang="en-US" sz="1600" baseline="-25000" dirty="0" err="1"/>
              <a:t>i</a:t>
            </a:r>
            <a:r>
              <a:rPr lang="en-US" dirty="0"/>
              <a:t>, we get </a:t>
            </a:r>
            <a:r>
              <a:rPr lang="en-US" dirty="0" smtClean="0"/>
              <a:t>from</a:t>
            </a:r>
            <a:r>
              <a:rPr lang="tr-TR" dirty="0" smtClean="0"/>
              <a:t> </a:t>
            </a:r>
            <a:r>
              <a:rPr lang="en-US" dirty="0" smtClean="0"/>
              <a:t>Eq</a:t>
            </a:r>
            <a:r>
              <a:rPr lang="en-US" dirty="0"/>
              <a:t>. </a:t>
            </a:r>
            <a:r>
              <a:rPr lang="en-US" dirty="0" smtClean="0"/>
              <a:t>(</a:t>
            </a:r>
            <a:r>
              <a:rPr lang="tr-TR" dirty="0" smtClean="0"/>
              <a:t>3</a:t>
            </a:r>
            <a:r>
              <a:rPr lang="en-US" dirty="0" smtClean="0"/>
              <a:t>)</a:t>
            </a:r>
            <a:endParaRPr lang="tr-TR" dirty="0" smtClean="0"/>
          </a:p>
          <a:p>
            <a:endParaRPr lang="tr-TR" dirty="0"/>
          </a:p>
          <a:p>
            <a:endParaRPr lang="tr-TR" dirty="0" smtClean="0"/>
          </a:p>
          <a:p>
            <a:r>
              <a:rPr lang="tr-TR" dirty="0" smtClean="0"/>
              <a:t>										(4)</a:t>
            </a:r>
            <a:endParaRPr lang="tr-TR" dirty="0"/>
          </a:p>
          <a:p>
            <a:endParaRPr lang="tr-TR" dirty="0" smtClean="0"/>
          </a:p>
          <a:p>
            <a:r>
              <a:rPr lang="tr-TR" dirty="0" smtClean="0"/>
              <a:t>Therefore,</a:t>
            </a:r>
          </a:p>
          <a:p>
            <a:endParaRPr lang="tr-TR" dirty="0"/>
          </a:p>
          <a:p>
            <a:r>
              <a:rPr lang="tr-TR" dirty="0" smtClean="0"/>
              <a:t>										(5)</a:t>
            </a:r>
          </a:p>
          <a:p>
            <a:endParaRPr lang="tr-TR" dirty="0"/>
          </a:p>
          <a:p>
            <a:r>
              <a:rPr lang="tr-TR" dirty="0"/>
              <a:t>Similarly, </a:t>
            </a:r>
            <a:r>
              <a:rPr lang="tr-TR" sz="1600" dirty="0" smtClean="0"/>
              <a:t>f </a:t>
            </a:r>
            <a:r>
              <a:rPr lang="tr-TR" sz="1600" baseline="-25000" dirty="0" smtClean="0"/>
              <a:t>i,i+1</a:t>
            </a:r>
            <a:r>
              <a:rPr lang="tr-TR" sz="1600" dirty="0" smtClean="0"/>
              <a:t>( x</a:t>
            </a:r>
            <a:r>
              <a:rPr lang="tr-TR" sz="1600" baseline="-25000" dirty="0" smtClean="0"/>
              <a:t>i+1</a:t>
            </a:r>
            <a:r>
              <a:rPr lang="tr-TR" sz="1600" dirty="0"/>
              <a:t>) = y</a:t>
            </a:r>
            <a:r>
              <a:rPr lang="tr-TR" sz="1600" baseline="-25000" dirty="0"/>
              <a:t>i+1</a:t>
            </a:r>
            <a:r>
              <a:rPr lang="tr-TR" sz="1600" dirty="0"/>
              <a:t> </a:t>
            </a:r>
            <a:r>
              <a:rPr lang="tr-TR" dirty="0" smtClean="0"/>
              <a:t>yields</a:t>
            </a:r>
          </a:p>
          <a:p>
            <a:endParaRPr lang="tr-TR" dirty="0"/>
          </a:p>
          <a:p>
            <a:endParaRPr lang="tr-TR" dirty="0" smtClean="0"/>
          </a:p>
          <a:p>
            <a:r>
              <a:rPr lang="tr-TR" dirty="0" smtClean="0"/>
              <a:t>										(6)</a:t>
            </a:r>
          </a:p>
          <a:p>
            <a:endParaRPr lang="tr-TR" dirty="0"/>
          </a:p>
          <a:p>
            <a:r>
              <a:rPr lang="en-US" dirty="0"/>
              <a:t>Substituting </a:t>
            </a:r>
            <a:r>
              <a:rPr lang="en-US" dirty="0" err="1"/>
              <a:t>Eqs</a:t>
            </a:r>
            <a:r>
              <a:rPr lang="en-US" dirty="0"/>
              <a:t>. </a:t>
            </a:r>
            <a:r>
              <a:rPr lang="en-US" dirty="0" smtClean="0"/>
              <a:t>(</a:t>
            </a:r>
            <a:r>
              <a:rPr lang="tr-TR" dirty="0" smtClean="0"/>
              <a:t>4</a:t>
            </a:r>
            <a:r>
              <a:rPr lang="en-US" dirty="0" smtClean="0"/>
              <a:t>) </a:t>
            </a:r>
            <a:r>
              <a:rPr lang="en-US" dirty="0"/>
              <a:t>and </a:t>
            </a:r>
            <a:r>
              <a:rPr lang="en-US" dirty="0" smtClean="0"/>
              <a:t>(</a:t>
            </a:r>
            <a:r>
              <a:rPr lang="tr-TR" dirty="0" smtClean="0"/>
              <a:t>5</a:t>
            </a:r>
            <a:r>
              <a:rPr lang="en-US" dirty="0" smtClean="0"/>
              <a:t>) </a:t>
            </a:r>
            <a:r>
              <a:rPr lang="en-US" dirty="0"/>
              <a:t>into Eq. </a:t>
            </a:r>
            <a:r>
              <a:rPr lang="en-US" dirty="0" smtClean="0"/>
              <a:t>(</a:t>
            </a:r>
            <a:r>
              <a:rPr lang="tr-TR" dirty="0" smtClean="0"/>
              <a:t>3</a:t>
            </a:r>
            <a:r>
              <a:rPr lang="en-US" dirty="0" smtClean="0"/>
              <a:t>) </a:t>
            </a:r>
            <a:r>
              <a:rPr lang="en-US" dirty="0"/>
              <a:t>results </a:t>
            </a:r>
            <a:r>
              <a:rPr lang="en-US" dirty="0" smtClean="0"/>
              <a:t>in</a:t>
            </a:r>
            <a:endParaRPr lang="tr-TR" dirty="0"/>
          </a:p>
          <a:p>
            <a:endParaRPr lang="tr-TR" dirty="0" smtClean="0"/>
          </a:p>
          <a:p>
            <a:endParaRPr lang="tr-TR" dirty="0"/>
          </a:p>
          <a:p>
            <a:endParaRPr lang="tr-TR" dirty="0" smtClean="0"/>
          </a:p>
          <a:p>
            <a:endParaRPr lang="tr-TR" dirty="0"/>
          </a:p>
          <a:p>
            <a:r>
              <a:rPr lang="tr-TR" dirty="0" smtClean="0"/>
              <a:t>										(6.a)</a:t>
            </a:r>
            <a:endParaRPr lang="tr-TR" dirty="0"/>
          </a:p>
        </p:txBody>
      </p:sp>
      <p:pic>
        <p:nvPicPr>
          <p:cNvPr id="3" name="Picture 2"/>
          <p:cNvPicPr>
            <a:picLocks noChangeAspect="1"/>
          </p:cNvPicPr>
          <p:nvPr/>
        </p:nvPicPr>
        <p:blipFill>
          <a:blip r:embed="rId3"/>
          <a:stretch>
            <a:fillRect/>
          </a:stretch>
        </p:blipFill>
        <p:spPr>
          <a:xfrm>
            <a:off x="3422004" y="699823"/>
            <a:ext cx="5133975" cy="628650"/>
          </a:xfrm>
          <a:prstGeom prst="rect">
            <a:avLst/>
          </a:prstGeom>
        </p:spPr>
      </p:pic>
      <p:pic>
        <p:nvPicPr>
          <p:cNvPr id="4" name="Picture 3"/>
          <p:cNvPicPr>
            <a:picLocks noChangeAspect="1"/>
          </p:cNvPicPr>
          <p:nvPr/>
        </p:nvPicPr>
        <p:blipFill>
          <a:blip r:embed="rId4"/>
          <a:stretch>
            <a:fillRect/>
          </a:stretch>
        </p:blipFill>
        <p:spPr>
          <a:xfrm>
            <a:off x="4612626" y="2446270"/>
            <a:ext cx="2752725" cy="657225"/>
          </a:xfrm>
          <a:prstGeom prst="rect">
            <a:avLst/>
          </a:prstGeom>
        </p:spPr>
      </p:pic>
      <p:pic>
        <p:nvPicPr>
          <p:cNvPr id="5" name="Picture 4"/>
          <p:cNvPicPr>
            <a:picLocks noChangeAspect="1"/>
          </p:cNvPicPr>
          <p:nvPr/>
        </p:nvPicPr>
        <p:blipFill>
          <a:blip r:embed="rId5"/>
          <a:stretch>
            <a:fillRect/>
          </a:stretch>
        </p:blipFill>
        <p:spPr>
          <a:xfrm>
            <a:off x="4745975" y="3315594"/>
            <a:ext cx="2486025" cy="571500"/>
          </a:xfrm>
          <a:prstGeom prst="rect">
            <a:avLst/>
          </a:prstGeom>
        </p:spPr>
      </p:pic>
      <p:pic>
        <p:nvPicPr>
          <p:cNvPr id="6" name="Picture 5"/>
          <p:cNvPicPr>
            <a:picLocks noChangeAspect="1"/>
          </p:cNvPicPr>
          <p:nvPr/>
        </p:nvPicPr>
        <p:blipFill>
          <a:blip r:embed="rId6"/>
          <a:stretch>
            <a:fillRect/>
          </a:stretch>
        </p:blipFill>
        <p:spPr>
          <a:xfrm>
            <a:off x="4674539" y="4221292"/>
            <a:ext cx="2628900" cy="571500"/>
          </a:xfrm>
          <a:prstGeom prst="rect">
            <a:avLst/>
          </a:prstGeom>
        </p:spPr>
      </p:pic>
      <p:pic>
        <p:nvPicPr>
          <p:cNvPr id="7" name="Picture 6"/>
          <p:cNvPicPr>
            <a:picLocks noChangeAspect="1"/>
          </p:cNvPicPr>
          <p:nvPr/>
        </p:nvPicPr>
        <p:blipFill>
          <a:blip r:embed="rId7"/>
          <a:stretch>
            <a:fillRect/>
          </a:stretch>
        </p:blipFill>
        <p:spPr>
          <a:xfrm>
            <a:off x="4425624" y="5376366"/>
            <a:ext cx="3126730" cy="1323998"/>
          </a:xfrm>
          <a:prstGeom prst="rect">
            <a:avLst/>
          </a:prstGeom>
        </p:spPr>
      </p:pic>
    </p:spTree>
    <p:extLst>
      <p:ext uri="{BB962C8B-B14F-4D97-AF65-F5344CB8AC3E}">
        <p14:creationId xmlns:p14="http://schemas.microsoft.com/office/powerpoint/2010/main" val="1294994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904666" y="1048435"/>
            <a:ext cx="10447507" cy="3262432"/>
          </a:xfrm>
          <a:prstGeom prst="rect">
            <a:avLst/>
          </a:prstGeom>
          <a:noFill/>
        </p:spPr>
        <p:txBody>
          <a:bodyPr wrap="square" rtlCol="0">
            <a:spAutoFit/>
          </a:bodyPr>
          <a:lstStyle/>
          <a:p>
            <a:pPr algn="just"/>
            <a:r>
              <a:rPr lang="en-US" sz="1600" dirty="0">
                <a:latin typeface="Nunito" panose="020B0604020202020204" charset="-94"/>
              </a:rPr>
              <a:t>The second derivatives </a:t>
            </a:r>
            <a:r>
              <a:rPr lang="en-US" sz="1600" i="1" dirty="0" err="1">
                <a:latin typeface="Nunito" panose="020B0604020202020204" charset="-94"/>
              </a:rPr>
              <a:t>k</a:t>
            </a:r>
            <a:r>
              <a:rPr lang="en-US" sz="1600" i="1" baseline="-25000" dirty="0" err="1">
                <a:latin typeface="Nunito" panose="020B0604020202020204" charset="-94"/>
              </a:rPr>
              <a:t>i</a:t>
            </a:r>
            <a:r>
              <a:rPr lang="en-US" sz="1600" i="1" dirty="0">
                <a:latin typeface="Nunito" panose="020B0604020202020204" charset="-94"/>
              </a:rPr>
              <a:t> </a:t>
            </a:r>
            <a:r>
              <a:rPr lang="en-US" sz="1600" dirty="0">
                <a:latin typeface="Nunito" panose="020B0604020202020204" charset="-94"/>
              </a:rPr>
              <a:t>of the spline at the interior knots are obtained from </a:t>
            </a:r>
            <a:r>
              <a:rPr lang="en-US" sz="1600" dirty="0" smtClean="0">
                <a:latin typeface="Nunito" panose="020B0604020202020204" charset="-94"/>
              </a:rPr>
              <a:t>the</a:t>
            </a:r>
            <a:r>
              <a:rPr lang="tr-TR" sz="1600" dirty="0" smtClean="0">
                <a:latin typeface="Nunito" panose="020B0604020202020204" charset="-94"/>
              </a:rPr>
              <a:t> slope </a:t>
            </a:r>
            <a:r>
              <a:rPr lang="tr-TR" sz="1600" dirty="0">
                <a:latin typeface="Nunito" panose="020B0604020202020204" charset="-94"/>
              </a:rPr>
              <a:t>continuity conditions </a:t>
            </a:r>
            <a:endParaRPr lang="tr-TR" sz="1600" dirty="0" smtClean="0">
              <a:latin typeface="Nunito" panose="020B0604020202020204" charset="-94"/>
            </a:endParaRPr>
          </a:p>
          <a:p>
            <a:pPr algn="just"/>
            <a:r>
              <a:rPr lang="tr-TR" sz="1600" i="1" dirty="0" smtClean="0">
                <a:latin typeface="Nunito" panose="020B0604020202020204" charset="-94"/>
              </a:rPr>
              <a:t>f </a:t>
            </a:r>
            <a:r>
              <a:rPr lang="tr-TR" sz="1600" baseline="-25000" dirty="0" smtClean="0">
                <a:latin typeface="Nunito" panose="020B0604020202020204" charset="-94"/>
              </a:rPr>
              <a:t> </a:t>
            </a:r>
            <a:r>
              <a:rPr lang="tr-TR" sz="1600" i="1" baseline="-25000" dirty="0" smtClean="0">
                <a:latin typeface="Nunito" panose="020B0604020202020204" charset="-94"/>
              </a:rPr>
              <a:t>i</a:t>
            </a:r>
            <a:r>
              <a:rPr lang="tr-TR" sz="1600" baseline="-25000" dirty="0">
                <a:latin typeface="Nunito" panose="020B0604020202020204" charset="-94"/>
              </a:rPr>
              <a:t>−1,</a:t>
            </a:r>
            <a:r>
              <a:rPr lang="tr-TR" sz="1600" i="1" baseline="-25000" dirty="0">
                <a:latin typeface="Nunito" panose="020B0604020202020204" charset="-94"/>
              </a:rPr>
              <a:t>i </a:t>
            </a:r>
            <a:r>
              <a:rPr lang="tr-TR" sz="1600" dirty="0">
                <a:latin typeface="Nunito" panose="020B0604020202020204" charset="-94"/>
              </a:rPr>
              <a:t>(</a:t>
            </a:r>
            <a:r>
              <a:rPr lang="tr-TR" sz="1600" i="1" dirty="0">
                <a:latin typeface="Nunito" panose="020B0604020202020204" charset="-94"/>
              </a:rPr>
              <a:t>x</a:t>
            </a:r>
            <a:r>
              <a:rPr lang="tr-TR" sz="1600" i="1" baseline="-25000" dirty="0">
                <a:latin typeface="Nunito" panose="020B0604020202020204" charset="-94"/>
              </a:rPr>
              <a:t>i</a:t>
            </a:r>
            <a:r>
              <a:rPr lang="tr-TR" sz="1600" i="1" dirty="0">
                <a:latin typeface="Nunito" panose="020B0604020202020204" charset="-94"/>
              </a:rPr>
              <a:t> </a:t>
            </a:r>
            <a:r>
              <a:rPr lang="tr-TR" sz="1600" dirty="0">
                <a:latin typeface="Nunito" panose="020B0604020202020204" charset="-94"/>
              </a:rPr>
              <a:t>) = </a:t>
            </a:r>
            <a:r>
              <a:rPr lang="tr-TR" sz="1600" i="1" baseline="-25000" dirty="0">
                <a:latin typeface="Nunito" panose="020B0604020202020204" charset="-94"/>
              </a:rPr>
              <a:t>f </a:t>
            </a:r>
            <a:r>
              <a:rPr lang="tr-TR" sz="1600" baseline="-25000" dirty="0">
                <a:latin typeface="Nunito" panose="020B0604020202020204" charset="-94"/>
              </a:rPr>
              <a:t> </a:t>
            </a:r>
            <a:r>
              <a:rPr lang="en-US" sz="1600" i="1" baseline="-25000" dirty="0" smtClean="0">
                <a:latin typeface="Nunito" panose="020B0604020202020204" charset="-94"/>
              </a:rPr>
              <a:t>i</a:t>
            </a:r>
            <a:r>
              <a:rPr lang="en-US" sz="1600" baseline="-25000" dirty="0" smtClean="0">
                <a:latin typeface="Nunito" panose="020B0604020202020204" charset="-94"/>
              </a:rPr>
              <a:t>,</a:t>
            </a:r>
            <a:r>
              <a:rPr lang="en-US" sz="1600" i="1" baseline="-25000" dirty="0" smtClean="0">
                <a:latin typeface="Nunito" panose="020B0604020202020204" charset="-94"/>
              </a:rPr>
              <a:t>i</a:t>
            </a:r>
            <a:r>
              <a:rPr lang="en-US" sz="1600" baseline="-25000" dirty="0" smtClean="0">
                <a:latin typeface="Nunito" panose="020B0604020202020204" charset="-94"/>
              </a:rPr>
              <a:t>+1</a:t>
            </a:r>
            <a:r>
              <a:rPr lang="en-US" sz="1600" dirty="0" smtClean="0">
                <a:latin typeface="Nunito" panose="020B0604020202020204" charset="-94"/>
              </a:rPr>
              <a:t>(</a:t>
            </a:r>
            <a:r>
              <a:rPr lang="en-US" sz="1600" i="1" dirty="0" smtClean="0">
                <a:latin typeface="Nunito" panose="020B0604020202020204" charset="-94"/>
              </a:rPr>
              <a:t>x</a:t>
            </a:r>
            <a:r>
              <a:rPr lang="en-US" sz="1600" i="1" baseline="-25000" dirty="0" smtClean="0">
                <a:latin typeface="Nunito" panose="020B0604020202020204" charset="-94"/>
              </a:rPr>
              <a:t>i</a:t>
            </a:r>
            <a:r>
              <a:rPr lang="en-US" sz="1600" i="1" dirty="0" smtClean="0">
                <a:latin typeface="Nunito" panose="020B0604020202020204" charset="-94"/>
              </a:rPr>
              <a:t> </a:t>
            </a:r>
            <a:r>
              <a:rPr lang="en-US" sz="1600" dirty="0">
                <a:latin typeface="Nunito" panose="020B0604020202020204" charset="-94"/>
              </a:rPr>
              <a:t>), where </a:t>
            </a:r>
            <a:r>
              <a:rPr lang="tr-TR" sz="1600" dirty="0">
                <a:latin typeface="Nunito" panose="020B0604020202020204" charset="-94"/>
              </a:rPr>
              <a:t> </a:t>
            </a:r>
            <a:r>
              <a:rPr lang="en-US" sz="1600" i="1" dirty="0" err="1" smtClean="0">
                <a:latin typeface="Nunito" panose="020B0604020202020204" charset="-94"/>
              </a:rPr>
              <a:t>i</a:t>
            </a:r>
            <a:r>
              <a:rPr lang="en-US" sz="1600" i="1" dirty="0" smtClean="0">
                <a:latin typeface="Nunito" panose="020B0604020202020204" charset="-94"/>
              </a:rPr>
              <a:t> </a:t>
            </a:r>
            <a:r>
              <a:rPr lang="en-US" sz="1600" dirty="0">
                <a:latin typeface="Nunito" panose="020B0604020202020204" charset="-94"/>
              </a:rPr>
              <a:t>= 1, 2, </a:t>
            </a:r>
            <a:r>
              <a:rPr lang="en-US" sz="1600" i="1" dirty="0">
                <a:latin typeface="Nunito" panose="020B0604020202020204" charset="-94"/>
              </a:rPr>
              <a:t>. . . </a:t>
            </a:r>
            <a:r>
              <a:rPr lang="en-US" sz="1600" dirty="0">
                <a:latin typeface="Nunito" panose="020B0604020202020204" charset="-94"/>
              </a:rPr>
              <a:t>, </a:t>
            </a:r>
            <a:r>
              <a:rPr lang="en-US" sz="1600" i="1" dirty="0">
                <a:latin typeface="Nunito" panose="020B0604020202020204" charset="-94"/>
              </a:rPr>
              <a:t>n </a:t>
            </a:r>
            <a:r>
              <a:rPr lang="en-US" sz="1600" dirty="0">
                <a:latin typeface="Nunito" panose="020B0604020202020204" charset="-94"/>
              </a:rPr>
              <a:t>− 1. After a </a:t>
            </a:r>
            <a:r>
              <a:rPr lang="en-US" sz="1600" dirty="0" smtClean="0">
                <a:latin typeface="Nunito" panose="020B0604020202020204" charset="-94"/>
              </a:rPr>
              <a:t>little</a:t>
            </a:r>
            <a:r>
              <a:rPr lang="tr-TR" sz="1600" dirty="0" smtClean="0">
                <a:latin typeface="Nunito" panose="020B0604020202020204" charset="-94"/>
              </a:rPr>
              <a:t> </a:t>
            </a:r>
            <a:r>
              <a:rPr lang="en-US" sz="1600" dirty="0" smtClean="0">
                <a:latin typeface="Nunito" panose="020B0604020202020204" charset="-94"/>
              </a:rPr>
              <a:t>algebra</a:t>
            </a:r>
            <a:r>
              <a:rPr lang="en-US" sz="1600" dirty="0">
                <a:latin typeface="Nunito" panose="020B0604020202020204" charset="-94"/>
              </a:rPr>
              <a:t>, this results in the simultaneous </a:t>
            </a:r>
            <a:r>
              <a:rPr lang="en-US" sz="1600" dirty="0" smtClean="0">
                <a:latin typeface="Nunito" panose="020B0604020202020204" charset="-94"/>
              </a:rPr>
              <a:t>equations</a:t>
            </a:r>
            <a:endParaRPr lang="tr-TR" sz="1600" dirty="0" smtClean="0">
              <a:latin typeface="Nunito" panose="020B0604020202020204" charset="-94"/>
            </a:endParaRP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pPr algn="just"/>
            <a:r>
              <a:rPr lang="tr-TR" sz="1600" dirty="0" smtClean="0">
                <a:latin typeface="Nunito" panose="020B0604020202020204" charset="-94"/>
              </a:rPr>
              <a:t>										(7)</a:t>
            </a: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r>
              <a:rPr lang="en-US" dirty="0"/>
              <a:t>If the data points are evenly spaced at intervals </a:t>
            </a:r>
            <a:r>
              <a:rPr lang="en-US" i="1" dirty="0"/>
              <a:t>h</a:t>
            </a:r>
            <a:r>
              <a:rPr lang="en-US" dirty="0"/>
              <a:t>, </a:t>
            </a:r>
            <a:r>
              <a:rPr lang="en-US" dirty="0" smtClean="0"/>
              <a:t>then</a:t>
            </a:r>
            <a:r>
              <a:rPr lang="tr-TR" dirty="0" smtClean="0"/>
              <a:t> </a:t>
            </a:r>
            <a:r>
              <a:rPr lang="en-US" i="1" dirty="0" smtClean="0"/>
              <a:t>x</a:t>
            </a:r>
            <a:r>
              <a:rPr lang="en-US" i="1" baseline="-25000" dirty="0" smtClean="0"/>
              <a:t>i</a:t>
            </a:r>
            <a:r>
              <a:rPr lang="en-US" baseline="-25000" dirty="0"/>
              <a:t>−1 </a:t>
            </a:r>
            <a:r>
              <a:rPr lang="en-US" dirty="0"/>
              <a:t>− </a:t>
            </a:r>
            <a:r>
              <a:rPr lang="en-US" i="1" dirty="0"/>
              <a:t>x</a:t>
            </a:r>
            <a:r>
              <a:rPr lang="en-US" i="1" baseline="-25000" dirty="0"/>
              <a:t>i</a:t>
            </a:r>
            <a:r>
              <a:rPr lang="en-US" i="1" dirty="0"/>
              <a:t> </a:t>
            </a:r>
            <a:r>
              <a:rPr lang="en-US" dirty="0"/>
              <a:t>= </a:t>
            </a:r>
            <a:r>
              <a:rPr lang="en-US" i="1" dirty="0"/>
              <a:t>x</a:t>
            </a:r>
            <a:r>
              <a:rPr lang="en-US" i="1" baseline="-25000" dirty="0"/>
              <a:t>i</a:t>
            </a:r>
            <a:r>
              <a:rPr lang="en-US" i="1" dirty="0"/>
              <a:t> </a:t>
            </a:r>
            <a:r>
              <a:rPr lang="en-US" dirty="0"/>
              <a:t>− </a:t>
            </a:r>
            <a:r>
              <a:rPr lang="en-US" i="1" dirty="0"/>
              <a:t>x</a:t>
            </a:r>
            <a:r>
              <a:rPr lang="en-US" i="1" baseline="-25000" dirty="0"/>
              <a:t>i</a:t>
            </a:r>
            <a:r>
              <a:rPr lang="en-US" baseline="-25000" dirty="0"/>
              <a:t>+1</a:t>
            </a:r>
            <a:r>
              <a:rPr lang="en-US" dirty="0"/>
              <a:t> = −</a:t>
            </a:r>
            <a:r>
              <a:rPr lang="en-US" i="1" dirty="0" smtClean="0"/>
              <a:t>h</a:t>
            </a:r>
            <a:r>
              <a:rPr lang="en-US" dirty="0" smtClean="0"/>
              <a:t>,</a:t>
            </a:r>
            <a:r>
              <a:rPr lang="tr-TR" dirty="0" smtClean="0"/>
              <a:t> </a:t>
            </a:r>
            <a:r>
              <a:rPr lang="en-US" dirty="0" smtClean="0"/>
              <a:t>and </a:t>
            </a:r>
            <a:r>
              <a:rPr lang="en-US" dirty="0"/>
              <a:t>the </a:t>
            </a:r>
            <a:r>
              <a:rPr lang="en-US" dirty="0" err="1"/>
              <a:t>Eqs</a:t>
            </a:r>
            <a:r>
              <a:rPr lang="en-US" dirty="0"/>
              <a:t>. </a:t>
            </a:r>
            <a:r>
              <a:rPr lang="en-US" dirty="0" smtClean="0"/>
              <a:t>(</a:t>
            </a:r>
            <a:r>
              <a:rPr lang="tr-TR" dirty="0" smtClean="0"/>
              <a:t>7</a:t>
            </a:r>
            <a:r>
              <a:rPr lang="en-US" dirty="0" smtClean="0"/>
              <a:t>) </a:t>
            </a:r>
            <a:r>
              <a:rPr lang="en-US" dirty="0"/>
              <a:t>simplify </a:t>
            </a:r>
            <a:r>
              <a:rPr lang="en-US" dirty="0" smtClean="0"/>
              <a:t>to</a:t>
            </a:r>
            <a:endParaRPr lang="tr-TR" dirty="0" smtClean="0"/>
          </a:p>
          <a:p>
            <a:endParaRPr lang="tr-TR" sz="1600" dirty="0">
              <a:latin typeface="Nunito" panose="020B0604020202020204" charset="-94"/>
            </a:endParaRPr>
          </a:p>
          <a:p>
            <a:endParaRPr lang="tr-TR" sz="1600" dirty="0" smtClean="0">
              <a:latin typeface="Nunito" panose="020B0604020202020204" charset="-94"/>
            </a:endParaRPr>
          </a:p>
          <a:p>
            <a:r>
              <a:rPr lang="tr-TR" sz="1600" dirty="0">
                <a:latin typeface="Nunito" panose="020B0604020202020204" charset="-94"/>
              </a:rPr>
              <a:t>	</a:t>
            </a:r>
            <a:r>
              <a:rPr lang="tr-TR" sz="1600" dirty="0" smtClean="0">
                <a:latin typeface="Nunito" panose="020B0604020202020204" charset="-94"/>
              </a:rPr>
              <a:t>									(8)</a:t>
            </a:r>
            <a:endParaRPr lang="tr-TR" sz="1600" dirty="0">
              <a:latin typeface="Nunito" panose="020B0604020202020204" charset="-94"/>
            </a:endParaRPr>
          </a:p>
        </p:txBody>
      </p:sp>
      <p:pic>
        <p:nvPicPr>
          <p:cNvPr id="3" name="Picture 2"/>
          <p:cNvPicPr>
            <a:picLocks noChangeAspect="1"/>
          </p:cNvPicPr>
          <p:nvPr/>
        </p:nvPicPr>
        <p:blipFill>
          <a:blip r:embed="rId3"/>
          <a:stretch>
            <a:fillRect/>
          </a:stretch>
        </p:blipFill>
        <p:spPr>
          <a:xfrm>
            <a:off x="4066254" y="2047469"/>
            <a:ext cx="4124325" cy="895350"/>
          </a:xfrm>
          <a:prstGeom prst="rect">
            <a:avLst/>
          </a:prstGeom>
        </p:spPr>
      </p:pic>
      <p:pic>
        <p:nvPicPr>
          <p:cNvPr id="4" name="Picture 3"/>
          <p:cNvPicPr>
            <a:picLocks noChangeAspect="1"/>
          </p:cNvPicPr>
          <p:nvPr/>
        </p:nvPicPr>
        <p:blipFill>
          <a:blip r:embed="rId4"/>
          <a:stretch>
            <a:fillRect/>
          </a:stretch>
        </p:blipFill>
        <p:spPr>
          <a:xfrm>
            <a:off x="3704305" y="3748212"/>
            <a:ext cx="4848225" cy="542925"/>
          </a:xfrm>
          <a:prstGeom prst="rect">
            <a:avLst/>
          </a:prstGeom>
        </p:spPr>
      </p:pic>
    </p:spTree>
    <p:extLst>
      <p:ext uri="{BB962C8B-B14F-4D97-AF65-F5344CB8AC3E}">
        <p14:creationId xmlns:p14="http://schemas.microsoft.com/office/powerpoint/2010/main" val="439558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603109" y="455048"/>
            <a:ext cx="10447507" cy="5632311"/>
          </a:xfrm>
          <a:prstGeom prst="rect">
            <a:avLst/>
          </a:prstGeom>
          <a:noFill/>
        </p:spPr>
        <p:txBody>
          <a:bodyPr wrap="square" rtlCol="0">
            <a:spAutoFit/>
          </a:bodyPr>
          <a:lstStyle/>
          <a:p>
            <a:pPr algn="just"/>
            <a:r>
              <a:rPr lang="tr-TR" sz="1600" dirty="0" smtClean="0">
                <a:solidFill>
                  <a:srgbClr val="FFFF00"/>
                </a:solidFill>
                <a:latin typeface="Nunito" panose="020B0604020202020204" charset="-94"/>
              </a:rPr>
              <a:t>Example: </a:t>
            </a:r>
            <a:r>
              <a:rPr lang="en-US" sz="1600" dirty="0" smtClean="0">
                <a:latin typeface="Nunito" panose="020B0604020202020204" charset="-94"/>
              </a:rPr>
              <a:t>Use </a:t>
            </a:r>
            <a:r>
              <a:rPr lang="en-US" sz="1600" dirty="0">
                <a:latin typeface="Nunito" panose="020B0604020202020204" charset="-94"/>
              </a:rPr>
              <a:t>a natural cubic spline to determine </a:t>
            </a:r>
            <a:r>
              <a:rPr lang="en-US" sz="1600" i="1" dirty="0">
                <a:latin typeface="Nunito" panose="020B0604020202020204" charset="-94"/>
              </a:rPr>
              <a:t>y </a:t>
            </a:r>
            <a:r>
              <a:rPr lang="en-US" sz="1600" dirty="0">
                <a:latin typeface="Nunito" panose="020B0604020202020204" charset="-94"/>
              </a:rPr>
              <a:t>at </a:t>
            </a:r>
            <a:r>
              <a:rPr lang="en-US" sz="1600" i="1" dirty="0">
                <a:latin typeface="Nunito" panose="020B0604020202020204" charset="-94"/>
              </a:rPr>
              <a:t>x </a:t>
            </a:r>
            <a:r>
              <a:rPr lang="en-US" sz="1600" dirty="0">
                <a:latin typeface="Nunito" panose="020B0604020202020204" charset="-94"/>
              </a:rPr>
              <a:t>= 1</a:t>
            </a:r>
            <a:r>
              <a:rPr lang="en-US" sz="1600" i="1" dirty="0">
                <a:latin typeface="Nunito" panose="020B0604020202020204" charset="-94"/>
              </a:rPr>
              <a:t>.</a:t>
            </a:r>
            <a:r>
              <a:rPr lang="en-US" sz="1600" dirty="0">
                <a:latin typeface="Nunito" panose="020B0604020202020204" charset="-94"/>
              </a:rPr>
              <a:t>5. The data points </a:t>
            </a:r>
            <a:r>
              <a:rPr lang="en-US" sz="1600" dirty="0" smtClean="0">
                <a:latin typeface="Nunito" panose="020B0604020202020204" charset="-94"/>
              </a:rPr>
              <a:t>are</a:t>
            </a:r>
            <a:endParaRPr lang="tr-TR" sz="1600" dirty="0" smtClean="0">
              <a:latin typeface="Nunito" panose="020B0604020202020204" charset="-94"/>
            </a:endParaRP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pPr algn="just"/>
            <a:r>
              <a:rPr lang="tr-TR" sz="1600" dirty="0" smtClean="0">
                <a:solidFill>
                  <a:srgbClr val="FFFF00"/>
                </a:solidFill>
                <a:latin typeface="Nunito" panose="020B0604020202020204" charset="-94"/>
              </a:rPr>
              <a:t>Solution: </a:t>
            </a:r>
            <a:r>
              <a:rPr lang="en-US" sz="1600" dirty="0" smtClean="0">
                <a:latin typeface="Nunito" panose="020B0604020202020204" charset="-94"/>
              </a:rPr>
              <a:t>The </a:t>
            </a:r>
            <a:r>
              <a:rPr lang="en-US" sz="1600" dirty="0">
                <a:latin typeface="Nunito" panose="020B0604020202020204" charset="-94"/>
              </a:rPr>
              <a:t>five knots are equally spaced at </a:t>
            </a:r>
            <a:r>
              <a:rPr lang="en-US" sz="1600" i="1" dirty="0">
                <a:latin typeface="Nunito" panose="020B0604020202020204" charset="-94"/>
              </a:rPr>
              <a:t>h </a:t>
            </a:r>
            <a:r>
              <a:rPr lang="en-US" sz="1600" dirty="0">
                <a:latin typeface="Nunito" panose="020B0604020202020204" charset="-94"/>
              </a:rPr>
              <a:t>= 1. Recalling that the </a:t>
            </a:r>
            <a:r>
              <a:rPr lang="en-US" sz="1600" dirty="0" smtClean="0">
                <a:latin typeface="Nunito" panose="020B0604020202020204" charset="-94"/>
              </a:rPr>
              <a:t>second</a:t>
            </a:r>
            <a:r>
              <a:rPr lang="tr-TR" sz="1600" dirty="0" smtClean="0">
                <a:latin typeface="Nunito" panose="020B0604020202020204" charset="-94"/>
              </a:rPr>
              <a:t> </a:t>
            </a:r>
            <a:r>
              <a:rPr lang="en-US" sz="1600" dirty="0" smtClean="0">
                <a:latin typeface="Nunito" panose="020B0604020202020204" charset="-94"/>
              </a:rPr>
              <a:t>derivative </a:t>
            </a:r>
            <a:r>
              <a:rPr lang="en-US" sz="1600" dirty="0">
                <a:latin typeface="Nunito" panose="020B0604020202020204" charset="-94"/>
              </a:rPr>
              <a:t>of a natural spline is zero at the first and last knot</a:t>
            </a:r>
            <a:r>
              <a:rPr lang="en-US" sz="1600" dirty="0" smtClean="0">
                <a:latin typeface="Nunito" panose="020B0604020202020204" charset="-94"/>
              </a:rPr>
              <a:t>,</a:t>
            </a:r>
            <a:r>
              <a:rPr lang="tr-TR" sz="1600" dirty="0" smtClean="0">
                <a:latin typeface="Nunito" panose="020B0604020202020204" charset="-94"/>
              </a:rPr>
              <a:t> </a:t>
            </a:r>
            <a:r>
              <a:rPr lang="en-US" sz="1600" dirty="0" smtClean="0">
                <a:latin typeface="Nunito" panose="020B0604020202020204" charset="-94"/>
              </a:rPr>
              <a:t>we </a:t>
            </a:r>
            <a:r>
              <a:rPr lang="en-US" sz="1600" dirty="0">
                <a:latin typeface="Nunito" panose="020B0604020202020204" charset="-94"/>
              </a:rPr>
              <a:t>have </a:t>
            </a:r>
            <a:r>
              <a:rPr lang="en-US" sz="1600" i="1" dirty="0">
                <a:latin typeface="Nunito" panose="020B0604020202020204" charset="-94"/>
              </a:rPr>
              <a:t>k</a:t>
            </a:r>
            <a:r>
              <a:rPr lang="en-US" sz="1600" baseline="-25000" dirty="0">
                <a:latin typeface="Nunito" panose="020B0604020202020204" charset="-94"/>
              </a:rPr>
              <a:t>0</a:t>
            </a:r>
            <a:r>
              <a:rPr lang="en-US" sz="1600" dirty="0">
                <a:latin typeface="Nunito" panose="020B0604020202020204" charset="-94"/>
              </a:rPr>
              <a:t> = </a:t>
            </a:r>
            <a:r>
              <a:rPr lang="en-US" sz="1600" i="1" dirty="0">
                <a:latin typeface="Nunito" panose="020B0604020202020204" charset="-94"/>
              </a:rPr>
              <a:t>k</a:t>
            </a:r>
            <a:r>
              <a:rPr lang="en-US" sz="1600" baseline="-25000" dirty="0">
                <a:latin typeface="Nunito" panose="020B0604020202020204" charset="-94"/>
              </a:rPr>
              <a:t>4</a:t>
            </a:r>
            <a:r>
              <a:rPr lang="en-US" sz="1600" dirty="0">
                <a:latin typeface="Nunito" panose="020B0604020202020204" charset="-94"/>
              </a:rPr>
              <a:t> = 0</a:t>
            </a:r>
            <a:r>
              <a:rPr lang="en-US" sz="1600" i="1" dirty="0">
                <a:latin typeface="Nunito" panose="020B0604020202020204" charset="-94"/>
              </a:rPr>
              <a:t>. </a:t>
            </a:r>
            <a:r>
              <a:rPr lang="en-US" sz="1600" dirty="0" smtClean="0">
                <a:latin typeface="Nunito" panose="020B0604020202020204" charset="-94"/>
              </a:rPr>
              <a:t>The</a:t>
            </a:r>
            <a:r>
              <a:rPr lang="tr-TR" sz="1600" dirty="0" smtClean="0">
                <a:latin typeface="Nunito" panose="020B0604020202020204" charset="-94"/>
              </a:rPr>
              <a:t> </a:t>
            </a:r>
            <a:r>
              <a:rPr lang="en-US" sz="1600" dirty="0" smtClean="0">
                <a:latin typeface="Nunito" panose="020B0604020202020204" charset="-94"/>
              </a:rPr>
              <a:t>second </a:t>
            </a:r>
            <a:r>
              <a:rPr lang="en-US" sz="1600" dirty="0">
                <a:latin typeface="Nunito" panose="020B0604020202020204" charset="-94"/>
              </a:rPr>
              <a:t>derivatives at the other knots are obtained </a:t>
            </a:r>
            <a:r>
              <a:rPr lang="en-US" sz="1600" dirty="0" smtClean="0">
                <a:latin typeface="Nunito" panose="020B0604020202020204" charset="-94"/>
              </a:rPr>
              <a:t>from</a:t>
            </a:r>
            <a:r>
              <a:rPr lang="tr-TR" sz="1600" dirty="0" smtClean="0">
                <a:latin typeface="Nunito" panose="020B0604020202020204" charset="-94"/>
              </a:rPr>
              <a:t> </a:t>
            </a:r>
            <a:r>
              <a:rPr lang="en-US" sz="1600" dirty="0" smtClean="0">
                <a:latin typeface="Nunito" panose="020B0604020202020204" charset="-94"/>
              </a:rPr>
              <a:t>Eq</a:t>
            </a:r>
            <a:r>
              <a:rPr lang="en-US" sz="1600" dirty="0">
                <a:latin typeface="Nunito" panose="020B0604020202020204" charset="-94"/>
              </a:rPr>
              <a:t>. </a:t>
            </a:r>
            <a:r>
              <a:rPr lang="en-US" sz="1600" dirty="0" smtClean="0">
                <a:latin typeface="Nunito" panose="020B0604020202020204" charset="-94"/>
              </a:rPr>
              <a:t>(</a:t>
            </a:r>
            <a:r>
              <a:rPr lang="tr-TR" sz="1600" dirty="0" smtClean="0">
                <a:latin typeface="Nunito" panose="020B0604020202020204" charset="-94"/>
              </a:rPr>
              <a:t>8</a:t>
            </a:r>
            <a:r>
              <a:rPr lang="en-US" sz="1600" dirty="0" smtClean="0">
                <a:latin typeface="Nunito" panose="020B0604020202020204" charset="-94"/>
              </a:rPr>
              <a:t>).</a:t>
            </a:r>
            <a:r>
              <a:rPr lang="en-US" sz="1600" dirty="0">
                <a:latin typeface="Nunito" panose="020B0604020202020204" charset="-94"/>
              </a:rPr>
              <a:t>Using </a:t>
            </a:r>
            <a:r>
              <a:rPr lang="en-US" sz="1600" i="1" dirty="0" err="1">
                <a:latin typeface="Nunito" panose="020B0604020202020204" charset="-94"/>
              </a:rPr>
              <a:t>i</a:t>
            </a:r>
            <a:r>
              <a:rPr lang="en-US" sz="1600" i="1" dirty="0">
                <a:latin typeface="Nunito" panose="020B0604020202020204" charset="-94"/>
              </a:rPr>
              <a:t> </a:t>
            </a:r>
            <a:r>
              <a:rPr lang="en-US" sz="1600" dirty="0">
                <a:latin typeface="Nunito" panose="020B0604020202020204" charset="-94"/>
              </a:rPr>
              <a:t>= 1, 2, 3 </a:t>
            </a:r>
            <a:r>
              <a:rPr lang="en-US" sz="1600" dirty="0" smtClean="0">
                <a:latin typeface="Nunito" panose="020B0604020202020204" charset="-94"/>
              </a:rPr>
              <a:t>results</a:t>
            </a:r>
            <a:r>
              <a:rPr lang="tr-TR" sz="1600" dirty="0" smtClean="0">
                <a:latin typeface="Nunito" panose="020B0604020202020204" charset="-94"/>
              </a:rPr>
              <a:t> in </a:t>
            </a:r>
            <a:r>
              <a:rPr lang="tr-TR" sz="1600" dirty="0">
                <a:latin typeface="Nunito" panose="020B0604020202020204" charset="-94"/>
              </a:rPr>
              <a:t>the simultaneous </a:t>
            </a:r>
            <a:r>
              <a:rPr lang="tr-TR" sz="1600" dirty="0" smtClean="0">
                <a:latin typeface="Nunito" panose="020B0604020202020204" charset="-94"/>
              </a:rPr>
              <a:t>equations</a:t>
            </a:r>
          </a:p>
          <a:p>
            <a:pPr algn="just"/>
            <a:endParaRPr lang="tr-TR" sz="1600" dirty="0">
              <a:solidFill>
                <a:srgbClr val="FFFF00"/>
              </a:solidFill>
              <a:latin typeface="Nunito" panose="020B0604020202020204" charset="-94"/>
            </a:endParaRPr>
          </a:p>
          <a:p>
            <a:pPr algn="just"/>
            <a:endParaRPr lang="tr-TR" sz="1600" dirty="0" smtClean="0">
              <a:solidFill>
                <a:srgbClr val="FFFF00"/>
              </a:solidFill>
              <a:latin typeface="Nunito" panose="020B0604020202020204" charset="-94"/>
            </a:endParaRPr>
          </a:p>
          <a:p>
            <a:pPr algn="just"/>
            <a:endParaRPr lang="tr-TR" sz="1600" dirty="0">
              <a:solidFill>
                <a:srgbClr val="FFFF00"/>
              </a:solidFill>
              <a:latin typeface="Nunito" panose="020B0604020202020204" charset="-94"/>
            </a:endParaRPr>
          </a:p>
          <a:p>
            <a:pPr algn="just"/>
            <a:endParaRPr lang="tr-TR" sz="1600" dirty="0" smtClean="0">
              <a:solidFill>
                <a:srgbClr val="FFFF00"/>
              </a:solidFill>
              <a:latin typeface="Nunito" panose="020B0604020202020204" charset="-94"/>
            </a:endParaRPr>
          </a:p>
          <a:p>
            <a:pPr algn="just"/>
            <a:endParaRPr lang="tr-TR" sz="1600" dirty="0">
              <a:solidFill>
                <a:srgbClr val="FFFF00"/>
              </a:solidFill>
              <a:latin typeface="Nunito" panose="020B0604020202020204" charset="-94"/>
            </a:endParaRPr>
          </a:p>
          <a:p>
            <a:pPr algn="just"/>
            <a:endParaRPr lang="tr-TR" sz="1600" dirty="0" smtClean="0">
              <a:solidFill>
                <a:srgbClr val="FFFF00"/>
              </a:solidFill>
              <a:latin typeface="Nunito" panose="020B0604020202020204" charset="-94"/>
            </a:endParaRPr>
          </a:p>
          <a:p>
            <a:pPr algn="just"/>
            <a:r>
              <a:rPr lang="en-US" sz="1600" dirty="0">
                <a:latin typeface="Nunito" panose="020B0604020202020204" charset="-94"/>
              </a:rPr>
              <a:t>The solution is </a:t>
            </a:r>
            <a:r>
              <a:rPr lang="en-US" sz="1600" i="1" dirty="0">
                <a:latin typeface="Nunito" panose="020B0604020202020204" charset="-94"/>
              </a:rPr>
              <a:t>k</a:t>
            </a:r>
            <a:r>
              <a:rPr lang="en-US" sz="1600" baseline="-25000" dirty="0">
                <a:latin typeface="Nunito" panose="020B0604020202020204" charset="-94"/>
              </a:rPr>
              <a:t>1</a:t>
            </a:r>
            <a:r>
              <a:rPr lang="en-US" sz="1600" dirty="0">
                <a:latin typeface="Nunito" panose="020B0604020202020204" charset="-94"/>
              </a:rPr>
              <a:t> = </a:t>
            </a:r>
            <a:r>
              <a:rPr lang="en-US" sz="1600" i="1" dirty="0">
                <a:latin typeface="Nunito" panose="020B0604020202020204" charset="-94"/>
              </a:rPr>
              <a:t>k</a:t>
            </a:r>
            <a:r>
              <a:rPr lang="en-US" sz="1600" baseline="-25000" dirty="0">
                <a:latin typeface="Nunito" panose="020B0604020202020204" charset="-94"/>
              </a:rPr>
              <a:t>3</a:t>
            </a:r>
            <a:r>
              <a:rPr lang="en-US" sz="1600" dirty="0">
                <a:latin typeface="Nunito" panose="020B0604020202020204" charset="-94"/>
              </a:rPr>
              <a:t> = −30</a:t>
            </a:r>
            <a:r>
              <a:rPr lang="en-US" sz="1600" i="1" dirty="0">
                <a:latin typeface="Nunito" panose="020B0604020202020204" charset="-94"/>
              </a:rPr>
              <a:t>/</a:t>
            </a:r>
            <a:r>
              <a:rPr lang="en-US" sz="1600" dirty="0">
                <a:latin typeface="Nunito" panose="020B0604020202020204" charset="-94"/>
              </a:rPr>
              <a:t>7, </a:t>
            </a:r>
            <a:r>
              <a:rPr lang="en-US" sz="1600" i="1" dirty="0">
                <a:latin typeface="Nunito" panose="020B0604020202020204" charset="-94"/>
              </a:rPr>
              <a:t>k</a:t>
            </a:r>
            <a:r>
              <a:rPr lang="en-US" sz="1600" dirty="0">
                <a:latin typeface="Nunito" panose="020B0604020202020204" charset="-94"/>
              </a:rPr>
              <a:t>2 = 36</a:t>
            </a:r>
            <a:r>
              <a:rPr lang="en-US" sz="1600" i="1" dirty="0">
                <a:latin typeface="Nunito" panose="020B0604020202020204" charset="-94"/>
              </a:rPr>
              <a:t>/</a:t>
            </a:r>
            <a:r>
              <a:rPr lang="en-US" sz="1600" dirty="0">
                <a:latin typeface="Nunito" panose="020B0604020202020204" charset="-94"/>
              </a:rPr>
              <a:t>7.</a:t>
            </a:r>
          </a:p>
          <a:p>
            <a:pPr algn="just"/>
            <a:r>
              <a:rPr lang="en-US" sz="1600" dirty="0">
                <a:latin typeface="Nunito" panose="020B0604020202020204" charset="-94"/>
              </a:rPr>
              <a:t>The point </a:t>
            </a:r>
            <a:r>
              <a:rPr lang="en-US" sz="1600" i="1" dirty="0">
                <a:latin typeface="Nunito" panose="020B0604020202020204" charset="-94"/>
              </a:rPr>
              <a:t>x </a:t>
            </a:r>
            <a:r>
              <a:rPr lang="en-US" sz="1600" dirty="0">
                <a:latin typeface="Nunito" panose="020B0604020202020204" charset="-94"/>
              </a:rPr>
              <a:t>= 1</a:t>
            </a:r>
            <a:r>
              <a:rPr lang="en-US" sz="1600" i="1" dirty="0">
                <a:latin typeface="Nunito" panose="020B0604020202020204" charset="-94"/>
              </a:rPr>
              <a:t>.</a:t>
            </a:r>
            <a:r>
              <a:rPr lang="en-US" sz="1600" dirty="0">
                <a:latin typeface="Nunito" panose="020B0604020202020204" charset="-94"/>
              </a:rPr>
              <a:t>5 lies in the segment between knots 0 and 1. The </a:t>
            </a:r>
            <a:r>
              <a:rPr lang="en-US" sz="1600" dirty="0" smtClean="0">
                <a:latin typeface="Nunito" panose="020B0604020202020204" charset="-94"/>
              </a:rPr>
              <a:t>corresponding</a:t>
            </a:r>
            <a:r>
              <a:rPr lang="tr-TR" sz="1600" dirty="0" smtClean="0">
                <a:latin typeface="Nunito" panose="020B0604020202020204" charset="-94"/>
              </a:rPr>
              <a:t> </a:t>
            </a:r>
            <a:r>
              <a:rPr lang="en-US" sz="1600" dirty="0" smtClean="0">
                <a:latin typeface="Nunito" panose="020B0604020202020204" charset="-94"/>
              </a:rPr>
              <a:t>interpolant </a:t>
            </a:r>
            <a:r>
              <a:rPr lang="en-US" sz="1600" dirty="0">
                <a:latin typeface="Nunito" panose="020B0604020202020204" charset="-94"/>
              </a:rPr>
              <a:t>is obtained from Eq. </a:t>
            </a:r>
            <a:r>
              <a:rPr lang="en-US" sz="1600" dirty="0" smtClean="0">
                <a:latin typeface="Nunito" panose="020B0604020202020204" charset="-94"/>
              </a:rPr>
              <a:t>(</a:t>
            </a:r>
            <a:r>
              <a:rPr lang="tr-TR" sz="1600" dirty="0" smtClean="0">
                <a:latin typeface="Nunito" panose="020B0604020202020204" charset="-94"/>
              </a:rPr>
              <a:t>6.a</a:t>
            </a:r>
            <a:r>
              <a:rPr lang="en-US" sz="1600" dirty="0" smtClean="0">
                <a:latin typeface="Nunito" panose="020B0604020202020204" charset="-94"/>
              </a:rPr>
              <a:t>) </a:t>
            </a:r>
            <a:r>
              <a:rPr lang="en-US" sz="1600" dirty="0">
                <a:latin typeface="Nunito" panose="020B0604020202020204" charset="-94"/>
              </a:rPr>
              <a:t>by setting </a:t>
            </a:r>
            <a:r>
              <a:rPr lang="en-US" sz="1600" i="1" dirty="0" err="1">
                <a:latin typeface="Nunito" panose="020B0604020202020204" charset="-94"/>
              </a:rPr>
              <a:t>i</a:t>
            </a:r>
            <a:r>
              <a:rPr lang="en-US" sz="1600" i="1" dirty="0">
                <a:latin typeface="Nunito" panose="020B0604020202020204" charset="-94"/>
              </a:rPr>
              <a:t> </a:t>
            </a:r>
            <a:r>
              <a:rPr lang="en-US" sz="1600" dirty="0">
                <a:latin typeface="Nunito" panose="020B0604020202020204" charset="-94"/>
              </a:rPr>
              <a:t>= 0.With </a:t>
            </a:r>
            <a:r>
              <a:rPr lang="en-US" sz="1600" i="1" dirty="0">
                <a:latin typeface="Nunito" panose="020B0604020202020204" charset="-94"/>
              </a:rPr>
              <a:t>x</a:t>
            </a:r>
            <a:r>
              <a:rPr lang="en-US" sz="1600" i="1" baseline="-25000" dirty="0">
                <a:latin typeface="Nunito" panose="020B0604020202020204" charset="-94"/>
              </a:rPr>
              <a:t>i</a:t>
            </a:r>
            <a:r>
              <a:rPr lang="en-US" sz="1600" i="1" dirty="0">
                <a:latin typeface="Nunito" panose="020B0604020202020204" charset="-94"/>
              </a:rPr>
              <a:t> </a:t>
            </a:r>
            <a:r>
              <a:rPr lang="en-US" sz="1600" dirty="0">
                <a:latin typeface="Nunito" panose="020B0604020202020204" charset="-94"/>
              </a:rPr>
              <a:t>− </a:t>
            </a:r>
            <a:r>
              <a:rPr lang="en-US" sz="1600" i="1" dirty="0">
                <a:latin typeface="Nunito" panose="020B0604020202020204" charset="-94"/>
              </a:rPr>
              <a:t>x</a:t>
            </a:r>
            <a:r>
              <a:rPr lang="en-US" sz="1600" i="1" baseline="-25000" dirty="0">
                <a:latin typeface="Nunito" panose="020B0604020202020204" charset="-94"/>
              </a:rPr>
              <a:t>i</a:t>
            </a:r>
            <a:r>
              <a:rPr lang="en-US" sz="1600" baseline="-25000" dirty="0">
                <a:latin typeface="Nunito" panose="020B0604020202020204" charset="-94"/>
              </a:rPr>
              <a:t>+1</a:t>
            </a:r>
            <a:r>
              <a:rPr lang="en-US" sz="1600" dirty="0">
                <a:latin typeface="Nunito" panose="020B0604020202020204" charset="-94"/>
              </a:rPr>
              <a:t> = −</a:t>
            </a:r>
            <a:r>
              <a:rPr lang="en-US" sz="1600" i="1" dirty="0">
                <a:latin typeface="Nunito" panose="020B0604020202020204" charset="-94"/>
              </a:rPr>
              <a:t>h</a:t>
            </a:r>
            <a:r>
              <a:rPr lang="en-US" sz="1600" dirty="0">
                <a:latin typeface="Nunito" panose="020B0604020202020204" charset="-94"/>
              </a:rPr>
              <a:t>= −1, </a:t>
            </a:r>
            <a:r>
              <a:rPr lang="en-US" sz="1600" dirty="0" smtClean="0">
                <a:latin typeface="Nunito" panose="020B0604020202020204" charset="-94"/>
              </a:rPr>
              <a:t>we</a:t>
            </a:r>
            <a:r>
              <a:rPr lang="tr-TR" sz="1600" dirty="0" smtClean="0">
                <a:latin typeface="Nunito" panose="020B0604020202020204" charset="-94"/>
              </a:rPr>
              <a:t> obtain </a:t>
            </a:r>
            <a:r>
              <a:rPr lang="tr-TR" sz="1600" dirty="0">
                <a:latin typeface="Nunito" panose="020B0604020202020204" charset="-94"/>
              </a:rPr>
              <a:t>from Eq. </a:t>
            </a:r>
            <a:r>
              <a:rPr lang="tr-TR" sz="1600" dirty="0" smtClean="0">
                <a:latin typeface="Nunito" panose="020B0604020202020204" charset="-94"/>
              </a:rPr>
              <a:t>(6.a)</a:t>
            </a:r>
            <a:endParaRPr lang="tr-TR" sz="1600" dirty="0">
              <a:solidFill>
                <a:srgbClr val="FFFF00"/>
              </a:solidFill>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pPr algn="just"/>
            <a:r>
              <a:rPr lang="tr-TR" sz="1600" dirty="0" smtClean="0">
                <a:latin typeface="Nunito" panose="020B0604020202020204" charset="-94"/>
              </a:rPr>
              <a:t>										</a:t>
            </a:r>
          </a:p>
          <a:p>
            <a:pPr algn="just"/>
            <a:endParaRPr lang="tr-TR" sz="1600" dirty="0">
              <a:latin typeface="Nunito" panose="020B0604020202020204" charset="-94"/>
            </a:endParaRPr>
          </a:p>
          <a:p>
            <a:pPr algn="just"/>
            <a:endParaRPr lang="tr-TR" sz="1600" dirty="0" smtClean="0">
              <a:latin typeface="Nunito" panose="020B0604020202020204" charset="-94"/>
            </a:endParaRPr>
          </a:p>
        </p:txBody>
      </p:sp>
      <p:pic>
        <p:nvPicPr>
          <p:cNvPr id="5" name="Picture 4"/>
          <p:cNvPicPr>
            <a:picLocks noChangeAspect="1"/>
          </p:cNvPicPr>
          <p:nvPr/>
        </p:nvPicPr>
        <p:blipFill>
          <a:blip r:embed="rId3"/>
          <a:stretch>
            <a:fillRect/>
          </a:stretch>
        </p:blipFill>
        <p:spPr>
          <a:xfrm>
            <a:off x="4861714" y="863025"/>
            <a:ext cx="1930296" cy="625307"/>
          </a:xfrm>
          <a:prstGeom prst="rect">
            <a:avLst/>
          </a:prstGeom>
        </p:spPr>
      </p:pic>
      <p:pic>
        <p:nvPicPr>
          <p:cNvPr id="6" name="Picture 5"/>
          <p:cNvPicPr>
            <a:picLocks noChangeAspect="1"/>
          </p:cNvPicPr>
          <p:nvPr/>
        </p:nvPicPr>
        <p:blipFill>
          <a:blip r:embed="rId4"/>
          <a:stretch>
            <a:fillRect/>
          </a:stretch>
        </p:blipFill>
        <p:spPr>
          <a:xfrm>
            <a:off x="4231424" y="2637310"/>
            <a:ext cx="3190875" cy="1019175"/>
          </a:xfrm>
          <a:prstGeom prst="rect">
            <a:avLst/>
          </a:prstGeom>
        </p:spPr>
      </p:pic>
      <p:pic>
        <p:nvPicPr>
          <p:cNvPr id="7" name="Picture 6"/>
          <p:cNvPicPr>
            <a:picLocks noChangeAspect="1"/>
          </p:cNvPicPr>
          <p:nvPr/>
        </p:nvPicPr>
        <p:blipFill>
          <a:blip r:embed="rId5"/>
          <a:stretch>
            <a:fillRect/>
          </a:stretch>
        </p:blipFill>
        <p:spPr>
          <a:xfrm>
            <a:off x="3293211" y="5125334"/>
            <a:ext cx="5067300" cy="962025"/>
          </a:xfrm>
          <a:prstGeom prst="rect">
            <a:avLst/>
          </a:prstGeom>
        </p:spPr>
      </p:pic>
    </p:spTree>
    <p:extLst>
      <p:ext uri="{BB962C8B-B14F-4D97-AF65-F5344CB8AC3E}">
        <p14:creationId xmlns:p14="http://schemas.microsoft.com/office/powerpoint/2010/main" val="71789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544742" y="484231"/>
            <a:ext cx="10447507" cy="2308324"/>
          </a:xfrm>
          <a:prstGeom prst="rect">
            <a:avLst/>
          </a:prstGeom>
          <a:noFill/>
        </p:spPr>
        <p:txBody>
          <a:bodyPr wrap="square" rtlCol="0">
            <a:spAutoFit/>
          </a:bodyPr>
          <a:lstStyle/>
          <a:p>
            <a:pPr algn="just"/>
            <a:r>
              <a:rPr lang="en-US" sz="1600" dirty="0" err="1" smtClean="0">
                <a:latin typeface="Nunito" panose="020B0604020202020204" charset="-94"/>
              </a:rPr>
              <a:t>Th</a:t>
            </a:r>
            <a:r>
              <a:rPr lang="tr-TR" sz="1600" dirty="0" smtClean="0">
                <a:latin typeface="Nunito" panose="020B0604020202020204" charset="-94"/>
              </a:rPr>
              <a:t>erefore,</a:t>
            </a: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r>
              <a:rPr lang="en-US" sz="1600" dirty="0">
                <a:latin typeface="Nunito" panose="020B0604020202020204" charset="-94"/>
              </a:rPr>
              <a:t>The plot of the interpolant, which in this case </a:t>
            </a:r>
            <a:r>
              <a:rPr lang="en-US" sz="1600" dirty="0" smtClean="0">
                <a:latin typeface="Nunito" panose="020B0604020202020204" charset="-94"/>
              </a:rPr>
              <a:t>is</a:t>
            </a:r>
            <a:r>
              <a:rPr lang="tr-TR" sz="1600" dirty="0" smtClean="0">
                <a:latin typeface="Nunito" panose="020B0604020202020204" charset="-94"/>
              </a:rPr>
              <a:t> </a:t>
            </a:r>
            <a:r>
              <a:rPr lang="en-US" sz="1600" dirty="0" smtClean="0">
                <a:latin typeface="Nunito" panose="020B0604020202020204" charset="-94"/>
              </a:rPr>
              <a:t>made </a:t>
            </a:r>
            <a:r>
              <a:rPr lang="en-US" sz="1600" dirty="0">
                <a:latin typeface="Nunito" panose="020B0604020202020204" charset="-94"/>
              </a:rPr>
              <a:t>up of four cubic </a:t>
            </a:r>
            <a:r>
              <a:rPr lang="en-US" sz="1600" dirty="0" smtClean="0">
                <a:latin typeface="Nunito" panose="020B0604020202020204" charset="-94"/>
              </a:rPr>
              <a:t>segments,</a:t>
            </a:r>
            <a:r>
              <a:rPr lang="tr-TR" sz="1600" dirty="0" smtClean="0">
                <a:latin typeface="Nunito" panose="020B0604020202020204" charset="-94"/>
              </a:rPr>
              <a:t> </a:t>
            </a:r>
            <a:r>
              <a:rPr lang="en-US" sz="1600" dirty="0" smtClean="0">
                <a:latin typeface="Nunito" panose="020B0604020202020204" charset="-94"/>
              </a:rPr>
              <a:t>is </a:t>
            </a:r>
            <a:r>
              <a:rPr lang="en-US" sz="1600" dirty="0">
                <a:latin typeface="Nunito" panose="020B0604020202020204" charset="-94"/>
              </a:rPr>
              <a:t>shown in the figure</a:t>
            </a:r>
            <a:r>
              <a:rPr lang="en-US" dirty="0"/>
              <a:t>.</a:t>
            </a:r>
            <a:endParaRPr lang="tr-TR" sz="1600" dirty="0">
              <a:latin typeface="Nunito" panose="020B0604020202020204" charset="-94"/>
            </a:endParaRPr>
          </a:p>
        </p:txBody>
      </p:sp>
      <p:pic>
        <p:nvPicPr>
          <p:cNvPr id="5" name="Picture 4"/>
          <p:cNvPicPr>
            <a:picLocks noChangeAspect="1"/>
          </p:cNvPicPr>
          <p:nvPr/>
        </p:nvPicPr>
        <p:blipFill>
          <a:blip r:embed="rId3"/>
          <a:stretch>
            <a:fillRect/>
          </a:stretch>
        </p:blipFill>
        <p:spPr>
          <a:xfrm>
            <a:off x="3436085" y="918467"/>
            <a:ext cx="4664819" cy="1115865"/>
          </a:xfrm>
          <a:prstGeom prst="rect">
            <a:avLst/>
          </a:prstGeom>
        </p:spPr>
      </p:pic>
      <p:pic>
        <p:nvPicPr>
          <p:cNvPr id="6" name="Picture 5"/>
          <p:cNvPicPr>
            <a:picLocks noChangeAspect="1"/>
          </p:cNvPicPr>
          <p:nvPr/>
        </p:nvPicPr>
        <p:blipFill>
          <a:blip r:embed="rId4"/>
          <a:stretch>
            <a:fillRect/>
          </a:stretch>
        </p:blipFill>
        <p:spPr>
          <a:xfrm>
            <a:off x="3883032" y="3658613"/>
            <a:ext cx="4217872" cy="2722731"/>
          </a:xfrm>
          <a:prstGeom prst="rect">
            <a:avLst/>
          </a:prstGeom>
        </p:spPr>
      </p:pic>
    </p:spTree>
    <p:extLst>
      <p:ext uri="{BB962C8B-B14F-4D97-AF65-F5344CB8AC3E}">
        <p14:creationId xmlns:p14="http://schemas.microsoft.com/office/powerpoint/2010/main" val="4269237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2" name="TextBox 1"/>
          <p:cNvSpPr txBox="1"/>
          <p:nvPr/>
        </p:nvSpPr>
        <p:spPr>
          <a:xfrm>
            <a:off x="486383" y="389106"/>
            <a:ext cx="11410545" cy="5693866"/>
          </a:xfrm>
          <a:prstGeom prst="rect">
            <a:avLst/>
          </a:prstGeom>
          <a:noFill/>
        </p:spPr>
        <p:txBody>
          <a:bodyPr wrap="square" rtlCol="0">
            <a:spAutoFit/>
          </a:bodyPr>
          <a:lstStyle/>
          <a:p>
            <a:r>
              <a:rPr lang="tr-TR" dirty="0" smtClean="0">
                <a:solidFill>
                  <a:srgbClr val="FFFF00"/>
                </a:solidFill>
                <a:latin typeface="Nunito" panose="020B0604020202020204" charset="-94"/>
              </a:rPr>
              <a:t>Example: </a:t>
            </a:r>
            <a:r>
              <a:rPr lang="en-US" dirty="0">
                <a:latin typeface="Nunito" panose="020B0604020202020204" charset="-94"/>
              </a:rPr>
              <a:t>Sometimes it is preferable to replace one or both of the end conditions of the </a:t>
            </a:r>
            <a:r>
              <a:rPr lang="en-US" dirty="0" smtClean="0">
                <a:latin typeface="Nunito" panose="020B0604020202020204" charset="-94"/>
              </a:rPr>
              <a:t>cubic</a:t>
            </a:r>
            <a:r>
              <a:rPr lang="tr-TR" dirty="0" smtClean="0">
                <a:latin typeface="Nunito" panose="020B0604020202020204" charset="-94"/>
              </a:rPr>
              <a:t> </a:t>
            </a:r>
            <a:r>
              <a:rPr lang="en-US" dirty="0" smtClean="0">
                <a:latin typeface="Nunito" panose="020B0604020202020204" charset="-94"/>
              </a:rPr>
              <a:t>spline </a:t>
            </a:r>
            <a:r>
              <a:rPr lang="en-US" dirty="0">
                <a:latin typeface="Nunito" panose="020B0604020202020204" charset="-94"/>
              </a:rPr>
              <a:t>with something other than the natural conditions. Use the end </a:t>
            </a:r>
            <a:r>
              <a:rPr lang="en-US" dirty="0" smtClean="0">
                <a:latin typeface="Nunito" panose="020B0604020202020204" charset="-94"/>
              </a:rPr>
              <a:t>condition</a:t>
            </a:r>
            <a:r>
              <a:rPr lang="tr-TR" dirty="0" smtClean="0">
                <a:latin typeface="Nunito" panose="020B0604020202020204" charset="-94"/>
              </a:rPr>
              <a:t> </a:t>
            </a:r>
            <a:r>
              <a:rPr lang="tr-TR" i="1" dirty="0" smtClean="0">
                <a:latin typeface="Nunito" panose="020B0604020202020204" charset="-94"/>
              </a:rPr>
              <a:t>f </a:t>
            </a:r>
            <a:r>
              <a:rPr lang="tr-TR" dirty="0">
                <a:latin typeface="Nunito" panose="020B0604020202020204" charset="-94"/>
              </a:rPr>
              <a:t> </a:t>
            </a:r>
            <a:r>
              <a:rPr lang="en-US" baseline="-25000" dirty="0" smtClean="0">
                <a:latin typeface="Nunito" panose="020B0604020202020204" charset="-94"/>
              </a:rPr>
              <a:t>0,1</a:t>
            </a:r>
            <a:r>
              <a:rPr lang="en-US" dirty="0" smtClean="0">
                <a:latin typeface="Nunito" panose="020B0604020202020204" charset="-94"/>
              </a:rPr>
              <a:t>(0</a:t>
            </a:r>
            <a:r>
              <a:rPr lang="en-US" dirty="0">
                <a:latin typeface="Nunito" panose="020B0604020202020204" charset="-94"/>
              </a:rPr>
              <a:t>) = 0 (zero slope), rather than </a:t>
            </a:r>
            <a:r>
              <a:rPr lang="en-US" i="1" dirty="0">
                <a:latin typeface="Nunito" panose="020B0604020202020204" charset="-94"/>
              </a:rPr>
              <a:t>f </a:t>
            </a:r>
            <a:r>
              <a:rPr lang="tr-TR" dirty="0">
                <a:latin typeface="Nunito" panose="020B0604020202020204" charset="-94"/>
              </a:rPr>
              <a:t> </a:t>
            </a:r>
            <a:r>
              <a:rPr lang="en-US" baseline="-25000" dirty="0" smtClean="0">
                <a:latin typeface="Nunito" panose="020B0604020202020204" charset="-94"/>
              </a:rPr>
              <a:t>0,1</a:t>
            </a:r>
            <a:r>
              <a:rPr lang="en-US" dirty="0" smtClean="0">
                <a:latin typeface="Nunito" panose="020B0604020202020204" charset="-94"/>
              </a:rPr>
              <a:t>(0</a:t>
            </a:r>
            <a:r>
              <a:rPr lang="en-US" dirty="0">
                <a:latin typeface="Nunito" panose="020B0604020202020204" charset="-94"/>
              </a:rPr>
              <a:t>) = 0 (zero curvature), to determine the </a:t>
            </a:r>
            <a:r>
              <a:rPr lang="en-US" dirty="0" smtClean="0">
                <a:latin typeface="Nunito" panose="020B0604020202020204" charset="-94"/>
              </a:rPr>
              <a:t>cubic</a:t>
            </a:r>
            <a:r>
              <a:rPr lang="tr-TR" dirty="0" smtClean="0">
                <a:latin typeface="Nunito" panose="020B0604020202020204" charset="-94"/>
              </a:rPr>
              <a:t> </a:t>
            </a:r>
            <a:r>
              <a:rPr lang="en-US" dirty="0" smtClean="0">
                <a:latin typeface="Nunito" panose="020B0604020202020204" charset="-94"/>
              </a:rPr>
              <a:t>spline </a:t>
            </a:r>
            <a:r>
              <a:rPr lang="en-US" dirty="0">
                <a:latin typeface="Nunito" panose="020B0604020202020204" charset="-94"/>
              </a:rPr>
              <a:t>interpolant at </a:t>
            </a:r>
            <a:r>
              <a:rPr lang="en-US" i="1" dirty="0">
                <a:latin typeface="Nunito" panose="020B0604020202020204" charset="-94"/>
              </a:rPr>
              <a:t>x </a:t>
            </a:r>
            <a:r>
              <a:rPr lang="en-US" dirty="0">
                <a:latin typeface="Nunito" panose="020B0604020202020204" charset="-94"/>
              </a:rPr>
              <a:t>= 2</a:t>
            </a:r>
            <a:r>
              <a:rPr lang="en-US" i="1" dirty="0">
                <a:latin typeface="Nunito" panose="020B0604020202020204" charset="-94"/>
              </a:rPr>
              <a:t>.</a:t>
            </a:r>
            <a:r>
              <a:rPr lang="en-US" dirty="0">
                <a:latin typeface="Nunito" panose="020B0604020202020204" charset="-94"/>
              </a:rPr>
              <a:t>6, given the data </a:t>
            </a:r>
            <a:r>
              <a:rPr lang="en-US" dirty="0" smtClean="0">
                <a:latin typeface="Nunito" panose="020B0604020202020204" charset="-94"/>
              </a:rPr>
              <a:t>points</a:t>
            </a:r>
            <a:r>
              <a:rPr lang="tr-TR" dirty="0" smtClean="0">
                <a:latin typeface="Nunito" panose="020B0604020202020204" charset="-94"/>
              </a:rPr>
              <a:t>.</a:t>
            </a:r>
          </a:p>
          <a:p>
            <a:endParaRPr lang="tr-TR" dirty="0" smtClean="0">
              <a:solidFill>
                <a:srgbClr val="FFFF00"/>
              </a:solidFill>
              <a:latin typeface="Nunito" panose="020B0604020202020204" charset="-94"/>
            </a:endParaRPr>
          </a:p>
          <a:p>
            <a:endParaRPr lang="tr-TR" dirty="0">
              <a:solidFill>
                <a:srgbClr val="FFFF00"/>
              </a:solidFill>
              <a:latin typeface="Nunito" panose="020B0604020202020204" charset="-94"/>
            </a:endParaRPr>
          </a:p>
          <a:p>
            <a:endParaRPr lang="tr-TR" dirty="0">
              <a:solidFill>
                <a:srgbClr val="FFFF00"/>
              </a:solidFill>
              <a:latin typeface="Nunito" panose="020B0604020202020204" charset="-94"/>
            </a:endParaRPr>
          </a:p>
          <a:p>
            <a:r>
              <a:rPr lang="tr-TR" dirty="0" smtClean="0">
                <a:solidFill>
                  <a:srgbClr val="FFFF00"/>
                </a:solidFill>
                <a:latin typeface="Nunito" panose="020B0604020202020204" charset="-94"/>
              </a:rPr>
              <a:t>Solution:  </a:t>
            </a:r>
            <a:r>
              <a:rPr lang="en-US" dirty="0">
                <a:latin typeface="Nunito" panose="020B0604020202020204" charset="-94"/>
              </a:rPr>
              <a:t>We must first modify </a:t>
            </a:r>
            <a:r>
              <a:rPr lang="en-US" dirty="0" err="1">
                <a:latin typeface="Nunito" panose="020B0604020202020204" charset="-94"/>
              </a:rPr>
              <a:t>Eqs</a:t>
            </a:r>
            <a:r>
              <a:rPr lang="en-US" dirty="0">
                <a:latin typeface="Nunito" panose="020B0604020202020204" charset="-94"/>
              </a:rPr>
              <a:t>. </a:t>
            </a:r>
            <a:r>
              <a:rPr lang="en-US" dirty="0" smtClean="0">
                <a:latin typeface="Nunito" panose="020B0604020202020204" charset="-94"/>
              </a:rPr>
              <a:t>(</a:t>
            </a:r>
            <a:r>
              <a:rPr lang="tr-TR" dirty="0" smtClean="0">
                <a:latin typeface="Nunito" panose="020B0604020202020204" charset="-94"/>
              </a:rPr>
              <a:t>a</a:t>
            </a:r>
            <a:r>
              <a:rPr lang="en-US" dirty="0" smtClean="0">
                <a:latin typeface="Nunito" panose="020B0604020202020204" charset="-94"/>
              </a:rPr>
              <a:t>) </a:t>
            </a:r>
            <a:r>
              <a:rPr lang="en-US" dirty="0">
                <a:latin typeface="Nunito" panose="020B0604020202020204" charset="-94"/>
              </a:rPr>
              <a:t>to account for the new end condition. </a:t>
            </a:r>
            <a:r>
              <a:rPr lang="en-US" dirty="0" smtClean="0">
                <a:latin typeface="Nunito" panose="020B0604020202020204" charset="-94"/>
              </a:rPr>
              <a:t>Setting</a:t>
            </a:r>
            <a:r>
              <a:rPr lang="tr-TR" dirty="0" smtClean="0">
                <a:latin typeface="Nunito" panose="020B0604020202020204" charset="-94"/>
              </a:rPr>
              <a:t> </a:t>
            </a:r>
            <a:r>
              <a:rPr lang="en-US" i="1" dirty="0" err="1" smtClean="0">
                <a:latin typeface="Nunito" panose="020B0604020202020204" charset="-94"/>
              </a:rPr>
              <a:t>i</a:t>
            </a:r>
            <a:r>
              <a:rPr lang="en-US" i="1" dirty="0" smtClean="0">
                <a:latin typeface="Nunito" panose="020B0604020202020204" charset="-94"/>
              </a:rPr>
              <a:t> </a:t>
            </a:r>
            <a:r>
              <a:rPr lang="en-US" dirty="0">
                <a:latin typeface="Nunito" panose="020B0604020202020204" charset="-94"/>
              </a:rPr>
              <a:t>= 0 in Eq. </a:t>
            </a:r>
            <a:r>
              <a:rPr lang="en-US" dirty="0" smtClean="0">
                <a:latin typeface="Nunito" panose="020B0604020202020204" charset="-94"/>
              </a:rPr>
              <a:t>(</a:t>
            </a:r>
            <a:r>
              <a:rPr lang="tr-TR" dirty="0" smtClean="0">
                <a:latin typeface="Nunito" panose="020B0604020202020204" charset="-94"/>
              </a:rPr>
              <a:t>b</a:t>
            </a:r>
            <a:r>
              <a:rPr lang="en-US" dirty="0" smtClean="0">
                <a:latin typeface="Nunito" panose="020B0604020202020204" charset="-94"/>
              </a:rPr>
              <a:t>) </a:t>
            </a:r>
            <a:r>
              <a:rPr lang="en-US" dirty="0">
                <a:latin typeface="Nunito" panose="020B0604020202020204" charset="-94"/>
              </a:rPr>
              <a:t>and differentiating, we </a:t>
            </a:r>
            <a:r>
              <a:rPr lang="en-US" dirty="0" smtClean="0">
                <a:latin typeface="Nunito" panose="020B0604020202020204" charset="-94"/>
              </a:rPr>
              <a:t>get</a:t>
            </a:r>
            <a:endParaRPr lang="tr-TR" dirty="0" smtClean="0">
              <a:latin typeface="Nunito" panose="020B0604020202020204" charset="-94"/>
            </a:endParaRPr>
          </a:p>
          <a:p>
            <a:endParaRPr lang="tr-TR" dirty="0">
              <a:solidFill>
                <a:srgbClr val="FFFF00"/>
              </a:solidFill>
              <a:latin typeface="Nunito" panose="020B0604020202020204" charset="-94"/>
            </a:endParaRPr>
          </a:p>
          <a:p>
            <a:r>
              <a:rPr lang="en-US" dirty="0" err="1">
                <a:latin typeface="Nunito" panose="020B0604020202020204" charset="-94"/>
              </a:rPr>
              <a:t>Eqs</a:t>
            </a:r>
            <a:r>
              <a:rPr lang="en-US" dirty="0">
                <a:latin typeface="Nunito" panose="020B0604020202020204" charset="-94"/>
              </a:rPr>
              <a:t>. (</a:t>
            </a:r>
            <a:r>
              <a:rPr lang="tr-TR" dirty="0">
                <a:latin typeface="Nunito" panose="020B0604020202020204" charset="-94"/>
              </a:rPr>
              <a:t>a</a:t>
            </a:r>
            <a:r>
              <a:rPr lang="en-US" dirty="0" smtClean="0">
                <a:latin typeface="Nunito" panose="020B0604020202020204" charset="-94"/>
              </a:rPr>
              <a:t>)</a:t>
            </a:r>
            <a:r>
              <a:rPr lang="tr-TR" dirty="0" smtClean="0">
                <a:latin typeface="Nunito" panose="020B0604020202020204" charset="-94"/>
              </a:rPr>
              <a:t>						</a:t>
            </a:r>
            <a:r>
              <a:rPr lang="en-US" dirty="0" smtClean="0">
                <a:latin typeface="Nunito" panose="020B0604020202020204" charset="-94"/>
              </a:rPr>
              <a:t>Eq</a:t>
            </a:r>
            <a:r>
              <a:rPr lang="en-US" dirty="0">
                <a:latin typeface="Nunito" panose="020B0604020202020204" charset="-94"/>
              </a:rPr>
              <a:t>. (</a:t>
            </a:r>
            <a:r>
              <a:rPr lang="tr-TR" dirty="0">
                <a:latin typeface="Nunito" panose="020B0604020202020204" charset="-94"/>
              </a:rPr>
              <a:t>b</a:t>
            </a:r>
            <a:r>
              <a:rPr lang="en-US" dirty="0" smtClean="0">
                <a:latin typeface="Nunito" panose="020B0604020202020204" charset="-94"/>
              </a:rPr>
              <a:t>)</a:t>
            </a:r>
            <a:endParaRPr lang="tr-TR" dirty="0" smtClean="0">
              <a:latin typeface="Nunito" panose="020B0604020202020204" charset="-94"/>
            </a:endParaRPr>
          </a:p>
          <a:p>
            <a:endParaRPr lang="tr-TR" dirty="0">
              <a:latin typeface="Nunito" panose="020B0604020202020204" charset="-94"/>
            </a:endParaRPr>
          </a:p>
          <a:p>
            <a:endParaRPr lang="tr-TR" dirty="0" smtClean="0">
              <a:latin typeface="Nunito" panose="020B0604020202020204" charset="-94"/>
            </a:endParaRPr>
          </a:p>
          <a:p>
            <a:endParaRPr lang="tr-TR" dirty="0">
              <a:latin typeface="Nunito" panose="020B0604020202020204" charset="-94"/>
            </a:endParaRPr>
          </a:p>
          <a:p>
            <a:endParaRPr lang="tr-TR" dirty="0" smtClean="0">
              <a:latin typeface="Nunito" panose="020B0604020202020204" charset="-94"/>
            </a:endParaRPr>
          </a:p>
          <a:p>
            <a:endParaRPr lang="tr-TR" dirty="0">
              <a:latin typeface="Nunito" panose="020B0604020202020204" charset="-94"/>
            </a:endParaRPr>
          </a:p>
          <a:p>
            <a:endParaRPr lang="tr-TR" dirty="0" smtClean="0">
              <a:latin typeface="Nunito" panose="020B0604020202020204" charset="-94"/>
            </a:endParaRPr>
          </a:p>
          <a:p>
            <a:endParaRPr lang="tr-TR" dirty="0">
              <a:latin typeface="Nunito" panose="020B0604020202020204" charset="-94"/>
            </a:endParaRPr>
          </a:p>
          <a:p>
            <a:endParaRPr lang="tr-TR" dirty="0" smtClean="0">
              <a:latin typeface="Nunito" panose="020B0604020202020204" charset="-94"/>
            </a:endParaRPr>
          </a:p>
          <a:p>
            <a:endParaRPr lang="tr-TR" dirty="0" smtClean="0">
              <a:latin typeface="Nunito" panose="020B0604020202020204" charset="-94"/>
            </a:endParaRPr>
          </a:p>
          <a:p>
            <a:endParaRPr lang="tr-TR" dirty="0">
              <a:latin typeface="Nunito" panose="020B0604020202020204" charset="-94"/>
            </a:endParaRPr>
          </a:p>
          <a:p>
            <a:r>
              <a:rPr lang="en-US" dirty="0">
                <a:latin typeface="Nunito" panose="020B0604020202020204" charset="-94"/>
              </a:rPr>
              <a:t>Thus the end condition </a:t>
            </a:r>
            <a:r>
              <a:rPr lang="en-US" i="1" dirty="0">
                <a:latin typeface="Nunito" panose="020B0604020202020204" charset="-94"/>
              </a:rPr>
              <a:t>f </a:t>
            </a:r>
            <a:r>
              <a:rPr lang="tr-TR" dirty="0">
                <a:latin typeface="Nunito" panose="020B0604020202020204" charset="-94"/>
              </a:rPr>
              <a:t> </a:t>
            </a:r>
            <a:r>
              <a:rPr lang="tr-TR" baseline="-25000" dirty="0" smtClean="0">
                <a:latin typeface="Nunito" panose="020B0604020202020204" charset="-94"/>
              </a:rPr>
              <a:t>0,1</a:t>
            </a:r>
            <a:r>
              <a:rPr lang="tr-TR" dirty="0" smtClean="0">
                <a:latin typeface="Nunito" panose="020B0604020202020204" charset="-94"/>
              </a:rPr>
              <a:t>(</a:t>
            </a:r>
            <a:r>
              <a:rPr lang="tr-TR" i="1" dirty="0" smtClean="0">
                <a:latin typeface="Nunito" panose="020B0604020202020204" charset="-94"/>
              </a:rPr>
              <a:t>x</a:t>
            </a:r>
            <a:r>
              <a:rPr lang="tr-TR" baseline="-25000" dirty="0" smtClean="0">
                <a:latin typeface="Nunito" panose="020B0604020202020204" charset="-94"/>
              </a:rPr>
              <a:t>0</a:t>
            </a:r>
            <a:r>
              <a:rPr lang="tr-TR" dirty="0">
                <a:latin typeface="Nunito" panose="020B0604020202020204" charset="-94"/>
              </a:rPr>
              <a:t>) = 0 </a:t>
            </a:r>
            <a:r>
              <a:rPr lang="tr-TR" dirty="0" smtClean="0">
                <a:latin typeface="Nunito" panose="020B0604020202020204" charset="-94"/>
              </a:rPr>
              <a:t>yields</a:t>
            </a:r>
          </a:p>
          <a:p>
            <a:endParaRPr lang="tr-TR" dirty="0">
              <a:latin typeface="Nunito" panose="020B0604020202020204" charset="-94"/>
            </a:endParaRPr>
          </a:p>
          <a:p>
            <a:endParaRPr lang="tr-TR" dirty="0" smtClean="0">
              <a:latin typeface="Nunito" panose="020B0604020202020204" charset="-94"/>
            </a:endParaRPr>
          </a:p>
          <a:p>
            <a:endParaRPr lang="tr-TR" dirty="0">
              <a:latin typeface="Nunito" panose="020B0604020202020204" charset="-94"/>
            </a:endParaRPr>
          </a:p>
          <a:p>
            <a:endParaRPr lang="tr-TR" dirty="0" smtClean="0">
              <a:latin typeface="Nunito" panose="020B0604020202020204" charset="-94"/>
            </a:endParaRPr>
          </a:p>
          <a:p>
            <a:endParaRPr lang="tr-TR" dirty="0">
              <a:latin typeface="Nunito" panose="020B0604020202020204" charset="-94"/>
            </a:endParaRPr>
          </a:p>
          <a:p>
            <a:r>
              <a:rPr lang="tr-TR" dirty="0" smtClean="0">
                <a:latin typeface="Nunito" panose="020B0604020202020204" charset="-94"/>
              </a:rPr>
              <a:t>or</a:t>
            </a:r>
            <a:r>
              <a:rPr lang="en-US" dirty="0" smtClean="0">
                <a:latin typeface="Nunito" panose="020B0604020202020204" charset="-94"/>
              </a:rPr>
              <a:t> </a:t>
            </a:r>
            <a:endParaRPr lang="tr-TR" dirty="0">
              <a:solidFill>
                <a:srgbClr val="FFFF00"/>
              </a:solidFill>
              <a:latin typeface="Nunito" panose="020B0604020202020204" charset="-94"/>
            </a:endParaRPr>
          </a:p>
        </p:txBody>
      </p:sp>
      <p:pic>
        <p:nvPicPr>
          <p:cNvPr id="3" name="Picture 2"/>
          <p:cNvPicPr>
            <a:picLocks noChangeAspect="1"/>
          </p:cNvPicPr>
          <p:nvPr/>
        </p:nvPicPr>
        <p:blipFill>
          <a:blip r:embed="rId3"/>
          <a:stretch>
            <a:fillRect/>
          </a:stretch>
        </p:blipFill>
        <p:spPr>
          <a:xfrm>
            <a:off x="2147484" y="2066892"/>
            <a:ext cx="3747478" cy="450662"/>
          </a:xfrm>
          <a:prstGeom prst="rect">
            <a:avLst/>
          </a:prstGeom>
        </p:spPr>
      </p:pic>
      <p:pic>
        <p:nvPicPr>
          <p:cNvPr id="4" name="Picture 3"/>
          <p:cNvPicPr>
            <a:picLocks noChangeAspect="1"/>
          </p:cNvPicPr>
          <p:nvPr/>
        </p:nvPicPr>
        <p:blipFill>
          <a:blip r:embed="rId4"/>
          <a:stretch>
            <a:fillRect/>
          </a:stretch>
        </p:blipFill>
        <p:spPr>
          <a:xfrm>
            <a:off x="7372301" y="2066892"/>
            <a:ext cx="3170406" cy="1323035"/>
          </a:xfrm>
          <a:prstGeom prst="rect">
            <a:avLst/>
          </a:prstGeom>
        </p:spPr>
      </p:pic>
      <p:sp>
        <p:nvSpPr>
          <p:cNvPr id="5" name="Right Arrow 4"/>
          <p:cNvSpPr/>
          <p:nvPr/>
        </p:nvSpPr>
        <p:spPr>
          <a:xfrm>
            <a:off x="1535099" y="2164494"/>
            <a:ext cx="418290" cy="220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ight Arrow 5"/>
          <p:cNvSpPr/>
          <p:nvPr/>
        </p:nvSpPr>
        <p:spPr>
          <a:xfrm>
            <a:off x="6757481" y="2174222"/>
            <a:ext cx="418290" cy="220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6"/>
          <p:cNvPicPr>
            <a:picLocks noChangeAspect="1"/>
          </p:cNvPicPr>
          <p:nvPr/>
        </p:nvPicPr>
        <p:blipFill>
          <a:blip r:embed="rId5"/>
          <a:stretch>
            <a:fillRect/>
          </a:stretch>
        </p:blipFill>
        <p:spPr>
          <a:xfrm>
            <a:off x="2665660" y="3569498"/>
            <a:ext cx="6062203" cy="721691"/>
          </a:xfrm>
          <a:prstGeom prst="rect">
            <a:avLst/>
          </a:prstGeom>
        </p:spPr>
      </p:pic>
      <p:pic>
        <p:nvPicPr>
          <p:cNvPr id="8" name="Picture 7"/>
          <p:cNvPicPr>
            <a:picLocks noChangeAspect="1"/>
          </p:cNvPicPr>
          <p:nvPr/>
        </p:nvPicPr>
        <p:blipFill>
          <a:blip r:embed="rId6"/>
          <a:stretch>
            <a:fillRect/>
          </a:stretch>
        </p:blipFill>
        <p:spPr>
          <a:xfrm>
            <a:off x="4037031" y="4924230"/>
            <a:ext cx="3351078" cy="650929"/>
          </a:xfrm>
          <a:prstGeom prst="rect">
            <a:avLst/>
          </a:prstGeom>
        </p:spPr>
      </p:pic>
      <p:pic>
        <p:nvPicPr>
          <p:cNvPr id="9" name="Picture 8"/>
          <p:cNvPicPr>
            <a:picLocks noChangeAspect="1"/>
          </p:cNvPicPr>
          <p:nvPr/>
        </p:nvPicPr>
        <p:blipFill>
          <a:blip r:embed="rId7"/>
          <a:stretch>
            <a:fillRect/>
          </a:stretch>
        </p:blipFill>
        <p:spPr>
          <a:xfrm>
            <a:off x="4688833" y="5963716"/>
            <a:ext cx="2169167" cy="548251"/>
          </a:xfrm>
          <a:prstGeom prst="rect">
            <a:avLst/>
          </a:prstGeom>
        </p:spPr>
      </p:pic>
      <p:pic>
        <p:nvPicPr>
          <p:cNvPr id="10" name="Picture 9"/>
          <p:cNvPicPr>
            <a:picLocks noChangeAspect="1"/>
          </p:cNvPicPr>
          <p:nvPr/>
        </p:nvPicPr>
        <p:blipFill>
          <a:blip r:embed="rId8"/>
          <a:stretch>
            <a:fillRect/>
          </a:stretch>
        </p:blipFill>
        <p:spPr>
          <a:xfrm>
            <a:off x="4605337" y="976475"/>
            <a:ext cx="1853022" cy="667088"/>
          </a:xfrm>
          <a:prstGeom prst="rect">
            <a:avLst/>
          </a:prstGeom>
        </p:spPr>
      </p:pic>
    </p:spTree>
    <p:extLst>
      <p:ext uri="{BB962C8B-B14F-4D97-AF65-F5344CB8AC3E}">
        <p14:creationId xmlns:p14="http://schemas.microsoft.com/office/powerpoint/2010/main" val="2037135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2" name="TextBox 1"/>
          <p:cNvSpPr txBox="1"/>
          <p:nvPr/>
        </p:nvSpPr>
        <p:spPr>
          <a:xfrm>
            <a:off x="447472" y="408562"/>
            <a:ext cx="11410545" cy="4770537"/>
          </a:xfrm>
          <a:prstGeom prst="rect">
            <a:avLst/>
          </a:prstGeom>
          <a:noFill/>
        </p:spPr>
        <p:txBody>
          <a:bodyPr wrap="square" rtlCol="0">
            <a:spAutoFit/>
          </a:bodyPr>
          <a:lstStyle/>
          <a:p>
            <a:r>
              <a:rPr lang="en-US" sz="1600" dirty="0">
                <a:latin typeface="Nunito" panose="020B0604020202020204" charset="-94"/>
              </a:rPr>
              <a:t>From the given data we see that </a:t>
            </a:r>
            <a:r>
              <a:rPr lang="en-US" sz="1600" i="1" dirty="0">
                <a:latin typeface="Nunito" panose="020B0604020202020204" charset="-94"/>
              </a:rPr>
              <a:t>y</a:t>
            </a:r>
            <a:r>
              <a:rPr lang="en-US" sz="1600" baseline="-25000" dirty="0">
                <a:latin typeface="Nunito" panose="020B0604020202020204" charset="-94"/>
              </a:rPr>
              <a:t>0</a:t>
            </a:r>
            <a:r>
              <a:rPr lang="en-US" sz="1600" dirty="0">
                <a:latin typeface="Nunito" panose="020B0604020202020204" charset="-94"/>
              </a:rPr>
              <a:t> = </a:t>
            </a:r>
            <a:r>
              <a:rPr lang="en-US" sz="1600" i="1" dirty="0">
                <a:latin typeface="Nunito" panose="020B0604020202020204" charset="-94"/>
              </a:rPr>
              <a:t>y</a:t>
            </a:r>
            <a:r>
              <a:rPr lang="en-US" sz="1600" baseline="-25000" dirty="0">
                <a:latin typeface="Nunito" panose="020B0604020202020204" charset="-94"/>
              </a:rPr>
              <a:t>1</a:t>
            </a:r>
            <a:r>
              <a:rPr lang="en-US" sz="1600" dirty="0">
                <a:latin typeface="Nunito" panose="020B0604020202020204" charset="-94"/>
              </a:rPr>
              <a:t> = 1, so that the last equation </a:t>
            </a:r>
            <a:r>
              <a:rPr lang="en-US" sz="1600" dirty="0" smtClean="0">
                <a:latin typeface="Nunito" panose="020B0604020202020204" charset="-94"/>
              </a:rPr>
              <a:t>becomes</a:t>
            </a:r>
            <a:endParaRPr lang="tr-TR" sz="1600" dirty="0" smtClean="0">
              <a:latin typeface="Nunito" panose="020B0604020202020204" charset="-94"/>
            </a:endParaRPr>
          </a:p>
          <a:p>
            <a:endParaRPr lang="tr-TR" sz="1600" dirty="0">
              <a:latin typeface="Nunito" panose="020B0604020202020204" charset="-94"/>
            </a:endParaRPr>
          </a:p>
          <a:p>
            <a:r>
              <a:rPr lang="tr-TR" sz="1600" dirty="0" smtClean="0">
                <a:latin typeface="Nunito" panose="020B0604020202020204" charset="-94"/>
              </a:rPr>
              <a:t>										(c)</a:t>
            </a:r>
          </a:p>
          <a:p>
            <a:endParaRPr lang="tr-TR" sz="1600" dirty="0">
              <a:latin typeface="Nunito" panose="020B0604020202020204" charset="-94"/>
            </a:endParaRPr>
          </a:p>
          <a:p>
            <a:r>
              <a:rPr lang="en-US" sz="1600" dirty="0">
                <a:latin typeface="Nunito" panose="020B0604020202020204" charset="-94"/>
              </a:rPr>
              <a:t>The other equations in Eq. </a:t>
            </a:r>
            <a:r>
              <a:rPr lang="en-US" sz="1600" dirty="0" smtClean="0">
                <a:latin typeface="Nunito" panose="020B0604020202020204" charset="-94"/>
              </a:rPr>
              <a:t>(</a:t>
            </a:r>
            <a:r>
              <a:rPr lang="tr-TR" sz="1600" dirty="0" smtClean="0">
                <a:latin typeface="Nunito" panose="020B0604020202020204" charset="-94"/>
              </a:rPr>
              <a:t>a</a:t>
            </a:r>
            <a:r>
              <a:rPr lang="en-US" sz="1600" dirty="0" smtClean="0">
                <a:latin typeface="Nunito" panose="020B0604020202020204" charset="-94"/>
              </a:rPr>
              <a:t>) </a:t>
            </a:r>
            <a:r>
              <a:rPr lang="en-US" sz="1600" dirty="0">
                <a:latin typeface="Nunito" panose="020B0604020202020204" charset="-94"/>
              </a:rPr>
              <a:t>are unchanged. Knowing that </a:t>
            </a:r>
            <a:r>
              <a:rPr lang="en-US" sz="1600" i="1" dirty="0">
                <a:latin typeface="Nunito" panose="020B0604020202020204" charset="-94"/>
              </a:rPr>
              <a:t>k</a:t>
            </a:r>
            <a:r>
              <a:rPr lang="en-US" sz="1600" baseline="-25000" dirty="0">
                <a:latin typeface="Nunito" panose="020B0604020202020204" charset="-94"/>
              </a:rPr>
              <a:t>3</a:t>
            </a:r>
            <a:r>
              <a:rPr lang="en-US" sz="1600" dirty="0">
                <a:latin typeface="Nunito" panose="020B0604020202020204" charset="-94"/>
              </a:rPr>
              <a:t> = 0, they </a:t>
            </a:r>
            <a:r>
              <a:rPr lang="en-US" sz="1600" dirty="0" smtClean="0">
                <a:latin typeface="Nunito" panose="020B0604020202020204" charset="-94"/>
              </a:rPr>
              <a:t>are</a:t>
            </a:r>
            <a:endParaRPr lang="tr-TR" sz="1600" dirty="0" smtClean="0">
              <a:latin typeface="Nunito" panose="020B0604020202020204" charset="-94"/>
            </a:endParaRPr>
          </a:p>
          <a:p>
            <a:endParaRPr lang="tr-TR" sz="1600" dirty="0">
              <a:latin typeface="Nunito" panose="020B0604020202020204" charset="-94"/>
            </a:endParaRPr>
          </a:p>
          <a:p>
            <a:r>
              <a:rPr lang="tr-TR" sz="1600" dirty="0" smtClean="0">
                <a:latin typeface="Nunito" panose="020B0604020202020204" charset="-94"/>
              </a:rPr>
              <a:t>										(d)</a:t>
            </a:r>
          </a:p>
          <a:p>
            <a:endParaRPr lang="tr-TR" sz="1600" dirty="0" smtClean="0">
              <a:latin typeface="Nunito" panose="020B0604020202020204" charset="-94"/>
            </a:endParaRPr>
          </a:p>
          <a:p>
            <a:r>
              <a:rPr lang="tr-TR" sz="1600" dirty="0">
                <a:latin typeface="Nunito" panose="020B0604020202020204" charset="-94"/>
              </a:rPr>
              <a:t>	</a:t>
            </a:r>
            <a:r>
              <a:rPr lang="tr-TR" sz="1600" dirty="0" smtClean="0">
                <a:latin typeface="Nunito" panose="020B0604020202020204" charset="-94"/>
              </a:rPr>
              <a:t>									(e)</a:t>
            </a:r>
          </a:p>
          <a:p>
            <a:endParaRPr lang="tr-TR" sz="1600" dirty="0" smtClean="0">
              <a:latin typeface="Nunito" panose="020B0604020202020204" charset="-94"/>
            </a:endParaRPr>
          </a:p>
          <a:p>
            <a:r>
              <a:rPr lang="en-US" sz="1600" dirty="0">
                <a:latin typeface="Nunito" panose="020B0604020202020204" charset="-94"/>
              </a:rPr>
              <a:t>The solution of </a:t>
            </a:r>
            <a:r>
              <a:rPr lang="en-US" sz="1600" dirty="0" err="1">
                <a:latin typeface="Nunito" panose="020B0604020202020204" charset="-94"/>
              </a:rPr>
              <a:t>Eqs</a:t>
            </a:r>
            <a:r>
              <a:rPr lang="en-US" sz="1600" dirty="0">
                <a:latin typeface="Nunito" panose="020B0604020202020204" charset="-94"/>
              </a:rPr>
              <a:t>. </a:t>
            </a:r>
            <a:r>
              <a:rPr lang="en-US" sz="1600" dirty="0" smtClean="0">
                <a:latin typeface="Nunito" panose="020B0604020202020204" charset="-94"/>
              </a:rPr>
              <a:t>(</a:t>
            </a:r>
            <a:r>
              <a:rPr lang="tr-TR" sz="1600" dirty="0" smtClean="0">
                <a:latin typeface="Nunito" panose="020B0604020202020204" charset="-94"/>
              </a:rPr>
              <a:t>c</a:t>
            </a:r>
            <a:r>
              <a:rPr lang="en-US" sz="1600" dirty="0" smtClean="0">
                <a:latin typeface="Nunito" panose="020B0604020202020204" charset="-94"/>
              </a:rPr>
              <a:t>)–(</a:t>
            </a:r>
            <a:r>
              <a:rPr lang="tr-TR" sz="1600" dirty="0" smtClean="0">
                <a:latin typeface="Nunito" panose="020B0604020202020204" charset="-94"/>
              </a:rPr>
              <a:t>e</a:t>
            </a:r>
            <a:r>
              <a:rPr lang="en-US" sz="1600" dirty="0" smtClean="0">
                <a:latin typeface="Nunito" panose="020B0604020202020204" charset="-94"/>
              </a:rPr>
              <a:t>) </a:t>
            </a:r>
            <a:r>
              <a:rPr lang="en-US" sz="1600" dirty="0">
                <a:latin typeface="Nunito" panose="020B0604020202020204" charset="-94"/>
              </a:rPr>
              <a:t>is </a:t>
            </a:r>
            <a:r>
              <a:rPr lang="en-US" sz="1600" i="1" dirty="0">
                <a:latin typeface="Nunito" panose="020B0604020202020204" charset="-94"/>
              </a:rPr>
              <a:t>k</a:t>
            </a:r>
            <a:r>
              <a:rPr lang="en-US" sz="1600" baseline="-25000" dirty="0">
                <a:latin typeface="Nunito" panose="020B0604020202020204" charset="-94"/>
              </a:rPr>
              <a:t>0</a:t>
            </a:r>
            <a:r>
              <a:rPr lang="en-US" sz="1600" dirty="0">
                <a:latin typeface="Nunito" panose="020B0604020202020204" charset="-94"/>
              </a:rPr>
              <a:t> = 0</a:t>
            </a:r>
            <a:r>
              <a:rPr lang="en-US" sz="1600" i="1" dirty="0">
                <a:latin typeface="Nunito" panose="020B0604020202020204" charset="-94"/>
              </a:rPr>
              <a:t>.</a:t>
            </a:r>
            <a:r>
              <a:rPr lang="en-US" sz="1600" dirty="0">
                <a:latin typeface="Nunito" panose="020B0604020202020204" charset="-94"/>
              </a:rPr>
              <a:t>4615, </a:t>
            </a:r>
            <a:r>
              <a:rPr lang="en-US" sz="1600" i="1" dirty="0">
                <a:latin typeface="Nunito" panose="020B0604020202020204" charset="-94"/>
              </a:rPr>
              <a:t>k</a:t>
            </a:r>
            <a:r>
              <a:rPr lang="en-US" sz="1600" baseline="-25000" dirty="0">
                <a:latin typeface="Nunito" panose="020B0604020202020204" charset="-94"/>
              </a:rPr>
              <a:t>1</a:t>
            </a:r>
            <a:r>
              <a:rPr lang="en-US" sz="1600" dirty="0">
                <a:latin typeface="Nunito" panose="020B0604020202020204" charset="-94"/>
              </a:rPr>
              <a:t> = −0</a:t>
            </a:r>
            <a:r>
              <a:rPr lang="en-US" sz="1600" i="1" dirty="0">
                <a:latin typeface="Nunito" panose="020B0604020202020204" charset="-94"/>
              </a:rPr>
              <a:t>.</a:t>
            </a:r>
            <a:r>
              <a:rPr lang="en-US" sz="1600" dirty="0">
                <a:latin typeface="Nunito" panose="020B0604020202020204" charset="-94"/>
              </a:rPr>
              <a:t>9231, </a:t>
            </a:r>
            <a:r>
              <a:rPr lang="en-US" sz="1600" i="1" dirty="0">
                <a:latin typeface="Nunito" panose="020B0604020202020204" charset="-94"/>
              </a:rPr>
              <a:t>k</a:t>
            </a:r>
            <a:r>
              <a:rPr lang="en-US" sz="1600" baseline="-25000" dirty="0">
                <a:latin typeface="Nunito" panose="020B0604020202020204" charset="-94"/>
              </a:rPr>
              <a:t>2</a:t>
            </a:r>
            <a:r>
              <a:rPr lang="en-US" sz="1600" dirty="0">
                <a:latin typeface="Nunito" panose="020B0604020202020204" charset="-94"/>
              </a:rPr>
              <a:t> = 0</a:t>
            </a:r>
            <a:r>
              <a:rPr lang="en-US" sz="1600" i="1" dirty="0">
                <a:latin typeface="Nunito" panose="020B0604020202020204" charset="-94"/>
              </a:rPr>
              <a:t>.</a:t>
            </a:r>
            <a:r>
              <a:rPr lang="en-US" sz="1600" dirty="0">
                <a:latin typeface="Nunito" panose="020B0604020202020204" charset="-94"/>
              </a:rPr>
              <a:t>2308</a:t>
            </a:r>
            <a:r>
              <a:rPr lang="en-US" sz="1600" dirty="0" smtClean="0">
                <a:latin typeface="Nunito" panose="020B0604020202020204" charset="-94"/>
              </a:rPr>
              <a:t>.</a:t>
            </a:r>
            <a:endParaRPr lang="tr-TR" sz="1600" dirty="0" smtClean="0">
              <a:latin typeface="Nunito" panose="020B0604020202020204" charset="-94"/>
            </a:endParaRPr>
          </a:p>
          <a:p>
            <a:endParaRPr lang="tr-TR" sz="1600" dirty="0" smtClean="0">
              <a:latin typeface="Nunito" panose="020B0604020202020204" charset="-94"/>
            </a:endParaRPr>
          </a:p>
          <a:p>
            <a:r>
              <a:rPr lang="en-US" sz="1600" dirty="0">
                <a:latin typeface="Nunito" panose="020B0604020202020204" charset="-94"/>
              </a:rPr>
              <a:t>The interpolant can now be evaluated </a:t>
            </a:r>
            <a:r>
              <a:rPr lang="en-US" sz="1600" dirty="0" smtClean="0">
                <a:latin typeface="Nunito" panose="020B0604020202020204" charset="-94"/>
              </a:rPr>
              <a:t>from</a:t>
            </a:r>
            <a:r>
              <a:rPr lang="tr-TR" sz="1600" dirty="0" smtClean="0">
                <a:latin typeface="Nunito" panose="020B0604020202020204" charset="-94"/>
              </a:rPr>
              <a:t> </a:t>
            </a:r>
            <a:r>
              <a:rPr lang="en-US" sz="1600" dirty="0" smtClean="0">
                <a:latin typeface="Nunito" panose="020B0604020202020204" charset="-94"/>
              </a:rPr>
              <a:t>Eq</a:t>
            </a:r>
            <a:r>
              <a:rPr lang="en-US" sz="1600" dirty="0">
                <a:latin typeface="Nunito" panose="020B0604020202020204" charset="-94"/>
              </a:rPr>
              <a:t>. </a:t>
            </a:r>
            <a:r>
              <a:rPr lang="en-US" sz="1600" dirty="0" smtClean="0">
                <a:latin typeface="Nunito" panose="020B0604020202020204" charset="-94"/>
              </a:rPr>
              <a:t>(</a:t>
            </a:r>
            <a:r>
              <a:rPr lang="tr-TR" sz="1600" dirty="0" smtClean="0">
                <a:latin typeface="Nunito" panose="020B0604020202020204" charset="-94"/>
              </a:rPr>
              <a:t>b</a:t>
            </a:r>
            <a:r>
              <a:rPr lang="en-US" sz="1600" dirty="0" smtClean="0">
                <a:latin typeface="Nunito" panose="020B0604020202020204" charset="-94"/>
              </a:rPr>
              <a:t>). </a:t>
            </a:r>
            <a:r>
              <a:rPr lang="en-US" sz="1600" dirty="0">
                <a:latin typeface="Nunito" panose="020B0604020202020204" charset="-94"/>
              </a:rPr>
              <a:t>Substituting </a:t>
            </a:r>
            <a:r>
              <a:rPr lang="en-US" sz="1600" i="1" dirty="0" err="1">
                <a:latin typeface="Nunito" panose="020B0604020202020204" charset="-94"/>
              </a:rPr>
              <a:t>i</a:t>
            </a:r>
            <a:r>
              <a:rPr lang="en-US" sz="1600" i="1" dirty="0">
                <a:latin typeface="Nunito" panose="020B0604020202020204" charset="-94"/>
              </a:rPr>
              <a:t> </a:t>
            </a:r>
            <a:r>
              <a:rPr lang="en-US" sz="1600" dirty="0">
                <a:latin typeface="Nunito" panose="020B0604020202020204" charset="-94"/>
              </a:rPr>
              <a:t>= 2 and </a:t>
            </a:r>
            <a:r>
              <a:rPr lang="en-US" sz="1600" i="1" dirty="0">
                <a:latin typeface="Nunito" panose="020B0604020202020204" charset="-94"/>
              </a:rPr>
              <a:t>x</a:t>
            </a:r>
            <a:r>
              <a:rPr lang="en-US" sz="1600" i="1" baseline="-25000" dirty="0">
                <a:latin typeface="Nunito" panose="020B0604020202020204" charset="-94"/>
              </a:rPr>
              <a:t>i</a:t>
            </a:r>
            <a:r>
              <a:rPr lang="en-US" sz="1600" i="1" dirty="0">
                <a:latin typeface="Nunito" panose="020B0604020202020204" charset="-94"/>
              </a:rPr>
              <a:t> </a:t>
            </a:r>
            <a:r>
              <a:rPr lang="en-US" sz="1600" dirty="0" smtClean="0">
                <a:latin typeface="Nunito" panose="020B0604020202020204" charset="-94"/>
              </a:rPr>
              <a:t>−</a:t>
            </a:r>
            <a:r>
              <a:rPr lang="tr-TR" sz="1600" dirty="0" smtClean="0">
                <a:latin typeface="Nunito" panose="020B0604020202020204" charset="-94"/>
              </a:rPr>
              <a:t> </a:t>
            </a:r>
            <a:r>
              <a:rPr lang="tr-TR" sz="1600" i="1" dirty="0" smtClean="0">
                <a:latin typeface="Nunito" panose="020B0604020202020204" charset="-94"/>
              </a:rPr>
              <a:t>x</a:t>
            </a:r>
            <a:r>
              <a:rPr lang="tr-TR" sz="1600" i="1" baseline="-25000" dirty="0" smtClean="0">
                <a:latin typeface="Nunito" panose="020B0604020202020204" charset="-94"/>
              </a:rPr>
              <a:t>i</a:t>
            </a:r>
            <a:r>
              <a:rPr lang="tr-TR" sz="1600" baseline="-25000" dirty="0" smtClean="0">
                <a:latin typeface="Nunito" panose="020B0604020202020204" charset="-94"/>
              </a:rPr>
              <a:t>+1</a:t>
            </a:r>
            <a:r>
              <a:rPr lang="tr-TR" sz="1600" dirty="0" smtClean="0">
                <a:latin typeface="Nunito" panose="020B0604020202020204" charset="-94"/>
              </a:rPr>
              <a:t> </a:t>
            </a:r>
            <a:r>
              <a:rPr lang="tr-TR" sz="1600" dirty="0">
                <a:latin typeface="Nunito" panose="020B0604020202020204" charset="-94"/>
              </a:rPr>
              <a:t>= −1, we </a:t>
            </a:r>
            <a:r>
              <a:rPr lang="tr-TR" sz="1600" dirty="0" smtClean="0">
                <a:latin typeface="Nunito" panose="020B0604020202020204" charset="-94"/>
              </a:rPr>
              <a:t>obtain</a:t>
            </a: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r>
              <a:rPr lang="tr-TR" sz="1600" dirty="0">
                <a:latin typeface="Nunito" panose="020B0604020202020204" charset="-94"/>
              </a:rPr>
              <a:t>Therefore,</a:t>
            </a:r>
          </a:p>
        </p:txBody>
      </p:sp>
      <p:pic>
        <p:nvPicPr>
          <p:cNvPr id="3" name="Picture 2"/>
          <p:cNvPicPr>
            <a:picLocks noChangeAspect="1"/>
          </p:cNvPicPr>
          <p:nvPr/>
        </p:nvPicPr>
        <p:blipFill>
          <a:blip r:embed="rId3"/>
          <a:stretch>
            <a:fillRect/>
          </a:stretch>
        </p:blipFill>
        <p:spPr>
          <a:xfrm>
            <a:off x="5443131" y="908826"/>
            <a:ext cx="1419225" cy="390525"/>
          </a:xfrm>
          <a:prstGeom prst="rect">
            <a:avLst/>
          </a:prstGeom>
        </p:spPr>
      </p:pic>
      <p:pic>
        <p:nvPicPr>
          <p:cNvPr id="4" name="Picture 3"/>
          <p:cNvPicPr>
            <a:picLocks noChangeAspect="1"/>
          </p:cNvPicPr>
          <p:nvPr/>
        </p:nvPicPr>
        <p:blipFill>
          <a:blip r:embed="rId4"/>
          <a:stretch>
            <a:fillRect/>
          </a:stretch>
        </p:blipFill>
        <p:spPr>
          <a:xfrm>
            <a:off x="4467373" y="1896891"/>
            <a:ext cx="3370735" cy="779736"/>
          </a:xfrm>
          <a:prstGeom prst="rect">
            <a:avLst/>
          </a:prstGeom>
        </p:spPr>
      </p:pic>
      <p:pic>
        <p:nvPicPr>
          <p:cNvPr id="5" name="Picture 4"/>
          <p:cNvPicPr>
            <a:picLocks noChangeAspect="1"/>
          </p:cNvPicPr>
          <p:nvPr/>
        </p:nvPicPr>
        <p:blipFill>
          <a:blip r:embed="rId5"/>
          <a:stretch>
            <a:fillRect/>
          </a:stretch>
        </p:blipFill>
        <p:spPr>
          <a:xfrm>
            <a:off x="3521458" y="3732416"/>
            <a:ext cx="5262563" cy="865079"/>
          </a:xfrm>
          <a:prstGeom prst="rect">
            <a:avLst/>
          </a:prstGeom>
        </p:spPr>
      </p:pic>
      <p:pic>
        <p:nvPicPr>
          <p:cNvPr id="6" name="Picture 5"/>
          <p:cNvPicPr>
            <a:picLocks noChangeAspect="1"/>
          </p:cNvPicPr>
          <p:nvPr/>
        </p:nvPicPr>
        <p:blipFill>
          <a:blip r:embed="rId6"/>
          <a:stretch>
            <a:fillRect/>
          </a:stretch>
        </p:blipFill>
        <p:spPr>
          <a:xfrm>
            <a:off x="3365362" y="5265505"/>
            <a:ext cx="5574760" cy="849030"/>
          </a:xfrm>
          <a:prstGeom prst="rect">
            <a:avLst/>
          </a:prstGeom>
        </p:spPr>
      </p:pic>
    </p:spTree>
    <p:extLst>
      <p:ext uri="{BB962C8B-B14F-4D97-AF65-F5344CB8AC3E}">
        <p14:creationId xmlns:p14="http://schemas.microsoft.com/office/powerpoint/2010/main" val="360941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739302" y="1128409"/>
            <a:ext cx="10817158" cy="1692771"/>
          </a:xfrm>
          <a:prstGeom prst="rect">
            <a:avLst/>
          </a:prstGeom>
          <a:noFill/>
        </p:spPr>
        <p:txBody>
          <a:bodyPr wrap="square" rtlCol="0">
            <a:spAutoFit/>
          </a:bodyPr>
          <a:lstStyle/>
          <a:p>
            <a:pPr lvl="0"/>
            <a:r>
              <a:rPr lang="tr-TR" sz="1800" b="1" dirty="0">
                <a:solidFill>
                  <a:schemeClr val="tx1"/>
                </a:solidFill>
                <a:latin typeface="Cambria Math" panose="02040503050406030204" pitchFamily="18" charset="0"/>
                <a:ea typeface="Cambria Math" panose="02040503050406030204" pitchFamily="18" charset="0"/>
                <a:cs typeface="Nunito"/>
                <a:sym typeface="Nunito"/>
              </a:rPr>
              <a:t>REFERENCES</a:t>
            </a:r>
          </a:p>
          <a:p>
            <a:pPr lvl="0"/>
            <a:endParaRPr lang="tr-TR" sz="1800" dirty="0">
              <a:solidFill>
                <a:schemeClr val="tx1"/>
              </a:solidFill>
              <a:latin typeface="Cambria Math" panose="02040503050406030204" pitchFamily="18" charset="0"/>
              <a:ea typeface="Cambria Math" panose="02040503050406030204" pitchFamily="18" charset="0"/>
            </a:endParaRPr>
          </a:p>
          <a:p>
            <a:endParaRPr lang="tr-TR" sz="1800" dirty="0">
              <a:solidFill>
                <a:schemeClr val="tx1"/>
              </a:solidFill>
              <a:latin typeface="Cambria Math" panose="02040503050406030204" pitchFamily="18" charset="0"/>
              <a:ea typeface="Cambria Math" panose="02040503050406030204" pitchFamily="18" charset="0"/>
            </a:endParaRPr>
          </a:p>
          <a:p>
            <a:pPr marL="285750" lvl="0" indent="-285750">
              <a:buFont typeface="Arial" panose="020B0604020202020204" pitchFamily="34" charset="0"/>
              <a:buChar char="•"/>
            </a:pPr>
            <a:r>
              <a:rPr lang="en-US" sz="1800" dirty="0" err="1">
                <a:solidFill>
                  <a:schemeClr val="tx1"/>
                </a:solidFill>
                <a:latin typeface="Cambria Math" panose="02040503050406030204" pitchFamily="18" charset="0"/>
                <a:ea typeface="Cambria Math" panose="02040503050406030204" pitchFamily="18" charset="0"/>
              </a:rPr>
              <a:t>Jaan</a:t>
            </a:r>
            <a:r>
              <a:rPr lang="en-US" sz="1800" dirty="0">
                <a:solidFill>
                  <a:schemeClr val="tx1"/>
                </a:solidFill>
                <a:latin typeface="Cambria Math" panose="02040503050406030204" pitchFamily="18" charset="0"/>
                <a:ea typeface="Cambria Math" panose="02040503050406030204" pitchFamily="18" charset="0"/>
              </a:rPr>
              <a:t> </a:t>
            </a:r>
            <a:r>
              <a:rPr lang="en-US" sz="1800" dirty="0" err="1">
                <a:solidFill>
                  <a:schemeClr val="tx1"/>
                </a:solidFill>
                <a:latin typeface="Cambria Math" panose="02040503050406030204" pitchFamily="18" charset="0"/>
                <a:ea typeface="Cambria Math" panose="02040503050406030204" pitchFamily="18" charset="0"/>
              </a:rPr>
              <a:t>Kiusalaas</a:t>
            </a:r>
            <a:r>
              <a:rPr lang="en-US" sz="1800" dirty="0">
                <a:solidFill>
                  <a:schemeClr val="tx1"/>
                </a:solidFill>
                <a:latin typeface="Cambria Math" panose="02040503050406030204" pitchFamily="18" charset="0"/>
                <a:ea typeface="Cambria Math" panose="02040503050406030204" pitchFamily="18" charset="0"/>
              </a:rPr>
              <a:t>, “Numerical Methods in Engineering with Python 3”,3rd Edition, Cambridge, NY, 2013</a:t>
            </a:r>
            <a:endParaRPr lang="tr-TR" sz="1800" dirty="0">
              <a:solidFill>
                <a:schemeClr val="tx1"/>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en-US" sz="1800" dirty="0">
                <a:solidFill>
                  <a:schemeClr val="tx1"/>
                </a:solidFill>
                <a:latin typeface="Cambria Math" panose="02040503050406030204" pitchFamily="18" charset="0"/>
                <a:ea typeface="Cambria Math" panose="02040503050406030204" pitchFamily="18" charset="0"/>
              </a:rPr>
              <a:t>S.C. </a:t>
            </a:r>
            <a:r>
              <a:rPr lang="en-US" sz="1800" dirty="0" err="1">
                <a:solidFill>
                  <a:schemeClr val="tx1"/>
                </a:solidFill>
                <a:latin typeface="Cambria Math" panose="02040503050406030204" pitchFamily="18" charset="0"/>
                <a:ea typeface="Cambria Math" panose="02040503050406030204" pitchFamily="18" charset="0"/>
              </a:rPr>
              <a:t>Chapra</a:t>
            </a:r>
            <a:r>
              <a:rPr lang="en-US" sz="1800" dirty="0">
                <a:solidFill>
                  <a:schemeClr val="tx1"/>
                </a:solidFill>
                <a:latin typeface="Cambria Math" panose="02040503050406030204" pitchFamily="18" charset="0"/>
                <a:ea typeface="Cambria Math" panose="02040503050406030204" pitchFamily="18" charset="0"/>
              </a:rPr>
              <a:t> and R.P. </a:t>
            </a:r>
            <a:r>
              <a:rPr lang="en-US" sz="1800" dirty="0" err="1">
                <a:solidFill>
                  <a:schemeClr val="tx1"/>
                </a:solidFill>
                <a:latin typeface="Cambria Math" panose="02040503050406030204" pitchFamily="18" charset="0"/>
                <a:ea typeface="Cambria Math" panose="02040503050406030204" pitchFamily="18" charset="0"/>
              </a:rPr>
              <a:t>Canale</a:t>
            </a:r>
            <a:r>
              <a:rPr lang="en-US" sz="1800" dirty="0">
                <a:solidFill>
                  <a:schemeClr val="tx1"/>
                </a:solidFill>
                <a:latin typeface="Cambria Math" panose="02040503050406030204" pitchFamily="18" charset="0"/>
                <a:ea typeface="Cambria Math" panose="02040503050406030204" pitchFamily="18" charset="0"/>
              </a:rPr>
              <a:t>, “Numerical Methods for Engineers”, 6th ed., McGraw-Hill,, NY, </a:t>
            </a:r>
            <a:r>
              <a:rPr lang="tr-TR" sz="1800" dirty="0" smtClean="0">
                <a:solidFill>
                  <a:schemeClr val="tx1"/>
                </a:solidFill>
                <a:latin typeface="Cambria Math" panose="02040503050406030204" pitchFamily="18" charset="0"/>
                <a:ea typeface="Cambria Math" panose="02040503050406030204" pitchFamily="18" charset="0"/>
              </a:rPr>
              <a:t>2010</a:t>
            </a:r>
            <a:endParaRPr lang="tr-TR" sz="1800" dirty="0">
              <a:solidFill>
                <a:schemeClr val="tx1"/>
              </a:solidFill>
              <a:latin typeface="Cambria Math" panose="02040503050406030204" pitchFamily="18" charset="0"/>
              <a:ea typeface="Cambria Math" panose="02040503050406030204" pitchFamily="18" charset="0"/>
            </a:endParaRPr>
          </a:p>
          <a:p>
            <a:endParaRPr lang="tr-TR" dirty="0"/>
          </a:p>
        </p:txBody>
      </p:sp>
    </p:spTree>
    <p:extLst>
      <p:ext uri="{BB962C8B-B14F-4D97-AF65-F5344CB8AC3E}">
        <p14:creationId xmlns:p14="http://schemas.microsoft.com/office/powerpoint/2010/main" val="218697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
          <p:cNvSpPr txBox="1">
            <a:spLocks noGrp="1"/>
          </p:cNvSpPr>
          <p:nvPr>
            <p:ph type="subTitle" idx="1"/>
          </p:nvPr>
        </p:nvSpPr>
        <p:spPr>
          <a:xfrm>
            <a:off x="527100" y="423350"/>
            <a:ext cx="11153700" cy="2381400"/>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chemeClr val="lt1"/>
              </a:buClr>
              <a:buSzPts val="2400"/>
              <a:buNone/>
            </a:pPr>
            <a:r>
              <a:rPr lang="tr-TR" dirty="0">
                <a:solidFill>
                  <a:srgbClr val="85200C"/>
                </a:solidFill>
              </a:rPr>
              <a:t>INTERPOLATION AND CURVE FITTING</a:t>
            </a:r>
            <a:endParaRPr dirty="0">
              <a:solidFill>
                <a:srgbClr val="85200C"/>
              </a:solidFill>
            </a:endParaRPr>
          </a:p>
          <a:p>
            <a:pPr marL="0" lvl="0" indent="0" algn="ctr" rtl="0">
              <a:lnSpc>
                <a:spcPct val="120000"/>
              </a:lnSpc>
              <a:spcBef>
                <a:spcPts val="0"/>
              </a:spcBef>
              <a:spcAft>
                <a:spcPts val="0"/>
              </a:spcAft>
              <a:buClr>
                <a:schemeClr val="lt1"/>
              </a:buClr>
              <a:buSzPts val="2400"/>
              <a:buNone/>
            </a:pPr>
            <a:endParaRPr sz="1600" dirty="0">
              <a:solidFill>
                <a:srgbClr val="85200C"/>
              </a:solidFill>
              <a:latin typeface="Nunito" panose="020B0604020202020204" charset="-94"/>
            </a:endParaRPr>
          </a:p>
          <a:p>
            <a:pPr marL="0" lvl="0" indent="0" algn="l" rtl="0">
              <a:lnSpc>
                <a:spcPct val="120000"/>
              </a:lnSpc>
              <a:spcBef>
                <a:spcPts val="0"/>
              </a:spcBef>
              <a:spcAft>
                <a:spcPts val="0"/>
              </a:spcAft>
              <a:buClr>
                <a:schemeClr val="lt1"/>
              </a:buClr>
              <a:buSzPts val="2400"/>
              <a:buNone/>
            </a:pPr>
            <a:r>
              <a:rPr lang="tr-TR" sz="1600" dirty="0">
                <a:solidFill>
                  <a:srgbClr val="000000"/>
                </a:solidFill>
                <a:latin typeface="Nunito" panose="020B0604020202020204" charset="-94"/>
              </a:rPr>
              <a:t>Discrete data sets, or tables of the form</a:t>
            </a:r>
            <a:endParaRPr sz="1600" dirty="0">
              <a:solidFill>
                <a:srgbClr val="000000"/>
              </a:solidFill>
              <a:latin typeface="Nunito" panose="020B0604020202020204" charset="-94"/>
            </a:endParaRPr>
          </a:p>
          <a:p>
            <a:pPr marL="0" lvl="0" indent="0" algn="l" rtl="0">
              <a:lnSpc>
                <a:spcPct val="120000"/>
              </a:lnSpc>
              <a:spcBef>
                <a:spcPts val="0"/>
              </a:spcBef>
              <a:spcAft>
                <a:spcPts val="0"/>
              </a:spcAft>
              <a:buClr>
                <a:schemeClr val="lt1"/>
              </a:buClr>
              <a:buSzPts val="2400"/>
              <a:buNone/>
            </a:pPr>
            <a:endParaRPr sz="1800" dirty="0">
              <a:solidFill>
                <a:srgbClr val="000000"/>
              </a:solidFill>
            </a:endParaRPr>
          </a:p>
          <a:p>
            <a:pPr marL="0" lvl="0" indent="0" algn="l" rtl="0">
              <a:lnSpc>
                <a:spcPct val="120000"/>
              </a:lnSpc>
              <a:spcBef>
                <a:spcPts val="0"/>
              </a:spcBef>
              <a:spcAft>
                <a:spcPts val="0"/>
              </a:spcAft>
              <a:buClr>
                <a:schemeClr val="lt1"/>
              </a:buClr>
              <a:buSzPts val="2400"/>
              <a:buNone/>
            </a:pPr>
            <a:endParaRPr sz="1800" dirty="0">
              <a:solidFill>
                <a:srgbClr val="000000"/>
              </a:solidFill>
            </a:endParaRPr>
          </a:p>
          <a:p>
            <a:pPr marL="0" lvl="0" indent="0" algn="l" rtl="0">
              <a:lnSpc>
                <a:spcPct val="120000"/>
              </a:lnSpc>
              <a:spcBef>
                <a:spcPts val="0"/>
              </a:spcBef>
              <a:spcAft>
                <a:spcPts val="0"/>
              </a:spcAft>
              <a:buClr>
                <a:schemeClr val="lt1"/>
              </a:buClr>
              <a:buSzPts val="2400"/>
              <a:buNone/>
            </a:pPr>
            <a:endParaRPr sz="1800" dirty="0">
              <a:solidFill>
                <a:srgbClr val="000000"/>
              </a:solidFill>
            </a:endParaRPr>
          </a:p>
          <a:p>
            <a:pPr marL="0" lvl="0" indent="0" algn="l" rtl="0">
              <a:lnSpc>
                <a:spcPct val="120000"/>
              </a:lnSpc>
              <a:spcBef>
                <a:spcPts val="0"/>
              </a:spcBef>
              <a:spcAft>
                <a:spcPts val="0"/>
              </a:spcAft>
              <a:buClr>
                <a:schemeClr val="lt1"/>
              </a:buClr>
              <a:buSzPts val="2400"/>
              <a:buNone/>
            </a:pPr>
            <a:endParaRPr sz="1800" dirty="0">
              <a:solidFill>
                <a:srgbClr val="000000"/>
              </a:solidFill>
            </a:endParaRPr>
          </a:p>
          <a:p>
            <a:pPr marL="0" lvl="0" indent="0" algn="l" rtl="0">
              <a:lnSpc>
                <a:spcPct val="120000"/>
              </a:lnSpc>
              <a:spcBef>
                <a:spcPts val="0"/>
              </a:spcBef>
              <a:spcAft>
                <a:spcPts val="0"/>
              </a:spcAft>
              <a:buClr>
                <a:schemeClr val="lt1"/>
              </a:buClr>
              <a:buSzPts val="2400"/>
              <a:buNone/>
            </a:pPr>
            <a:endParaRPr sz="1800" dirty="0">
              <a:solidFill>
                <a:srgbClr val="000000"/>
              </a:solidFill>
            </a:endParaRPr>
          </a:p>
        </p:txBody>
      </p:sp>
      <p:graphicFrame>
        <p:nvGraphicFramePr>
          <p:cNvPr id="150" name="Google Shape;150;p3"/>
          <p:cNvGraphicFramePr/>
          <p:nvPr>
            <p:extLst>
              <p:ext uri="{D42A27DB-BD31-4B8C-83A1-F6EECF244321}">
                <p14:modId xmlns:p14="http://schemas.microsoft.com/office/powerpoint/2010/main" val="263597358"/>
              </p:ext>
            </p:extLst>
          </p:nvPr>
        </p:nvGraphicFramePr>
        <p:xfrm>
          <a:off x="3599077" y="1607718"/>
          <a:ext cx="4504062" cy="853380"/>
        </p:xfrm>
        <a:graphic>
          <a:graphicData uri="http://schemas.openxmlformats.org/drawingml/2006/table">
            <a:tbl>
              <a:tblPr>
                <a:noFill/>
                <a:tableStyleId>{7EAC8683-10CC-4C61-AEED-C8F752C5DDEA}</a:tableStyleId>
              </a:tblPr>
              <a:tblGrid>
                <a:gridCol w="813355">
                  <a:extLst>
                    <a:ext uri="{9D8B030D-6E8A-4147-A177-3AD203B41FA5}">
                      <a16:colId xmlns:a16="http://schemas.microsoft.com/office/drawing/2014/main" val="20000"/>
                    </a:ext>
                  </a:extLst>
                </a:gridCol>
                <a:gridCol w="900812">
                  <a:extLst>
                    <a:ext uri="{9D8B030D-6E8A-4147-A177-3AD203B41FA5}">
                      <a16:colId xmlns:a16="http://schemas.microsoft.com/office/drawing/2014/main" val="20001"/>
                    </a:ext>
                  </a:extLst>
                </a:gridCol>
                <a:gridCol w="944542">
                  <a:extLst>
                    <a:ext uri="{9D8B030D-6E8A-4147-A177-3AD203B41FA5}">
                      <a16:colId xmlns:a16="http://schemas.microsoft.com/office/drawing/2014/main" val="20002"/>
                    </a:ext>
                  </a:extLst>
                </a:gridCol>
                <a:gridCol w="1049490">
                  <a:extLst>
                    <a:ext uri="{9D8B030D-6E8A-4147-A177-3AD203B41FA5}">
                      <a16:colId xmlns:a16="http://schemas.microsoft.com/office/drawing/2014/main" val="20003"/>
                    </a:ext>
                  </a:extLst>
                </a:gridCol>
                <a:gridCol w="795863">
                  <a:extLst>
                    <a:ext uri="{9D8B030D-6E8A-4147-A177-3AD203B41FA5}">
                      <a16:colId xmlns:a16="http://schemas.microsoft.com/office/drawing/2014/main" val="20004"/>
                    </a:ext>
                  </a:extLst>
                </a:gridCol>
              </a:tblGrid>
              <a:tr h="308631">
                <a:tc>
                  <a:txBody>
                    <a:bodyPr/>
                    <a:lstStyle/>
                    <a:p>
                      <a:pPr marL="0" lvl="0" indent="0" algn="l" rtl="0">
                        <a:spcBef>
                          <a:spcPts val="0"/>
                        </a:spcBef>
                        <a:spcAft>
                          <a:spcPts val="0"/>
                        </a:spcAft>
                        <a:buNone/>
                      </a:pPr>
                      <a:r>
                        <a:rPr lang="tr-TR" sz="1600"/>
                        <a:t>x</a:t>
                      </a:r>
                      <a:r>
                        <a:rPr lang="tr-TR" sz="1600" baseline="-25000"/>
                        <a:t>0</a:t>
                      </a:r>
                      <a:endParaRPr sz="1600" baseline="-25000"/>
                    </a:p>
                  </a:txBody>
                  <a:tcPr marL="91425" marR="91425" marT="91425" marB="91425">
                    <a:lnL w="9525" cap="flat" cmpd="sng">
                      <a:solidFill>
                        <a:srgbClr val="CC0000"/>
                      </a:solidFill>
                      <a:prstDash val="solid"/>
                      <a:round/>
                      <a:headEnd type="none" w="sm" len="sm"/>
                      <a:tailEnd type="none" w="sm" len="sm"/>
                    </a:lnL>
                    <a:lnR w="9525" cap="flat" cmpd="sng">
                      <a:solidFill>
                        <a:srgbClr val="CC0000"/>
                      </a:solidFill>
                      <a:prstDash val="solid"/>
                      <a:round/>
                      <a:headEnd type="none" w="sm" len="sm"/>
                      <a:tailEnd type="none" w="sm" len="sm"/>
                    </a:lnR>
                    <a:lnT w="9525" cap="flat" cmpd="sng">
                      <a:solidFill>
                        <a:srgbClr val="CC0000"/>
                      </a:solidFill>
                      <a:prstDash val="solid"/>
                      <a:round/>
                      <a:headEnd type="none" w="sm" len="sm"/>
                      <a:tailEnd type="none" w="sm" len="sm"/>
                    </a:lnT>
                    <a:lnB w="9525" cap="flat" cmpd="sng">
                      <a:solidFill>
                        <a:srgbClr val="CC0000"/>
                      </a:solidFill>
                      <a:prstDash val="solid"/>
                      <a:round/>
                      <a:headEnd type="none" w="sm" len="sm"/>
                      <a:tailEnd type="none" w="sm" len="sm"/>
                    </a:lnB>
                  </a:tcPr>
                </a:tc>
                <a:tc>
                  <a:txBody>
                    <a:bodyPr/>
                    <a:lstStyle/>
                    <a:p>
                      <a:pPr marL="0" lvl="0" indent="0" algn="l" rtl="0">
                        <a:spcBef>
                          <a:spcPts val="0"/>
                        </a:spcBef>
                        <a:spcAft>
                          <a:spcPts val="0"/>
                        </a:spcAft>
                        <a:buNone/>
                      </a:pPr>
                      <a:r>
                        <a:rPr lang="tr-TR" sz="1600" dirty="0"/>
                        <a:t>x</a:t>
                      </a:r>
                      <a:r>
                        <a:rPr lang="tr-TR" sz="1600" baseline="-25000" dirty="0"/>
                        <a:t>1</a:t>
                      </a:r>
                      <a:endParaRPr sz="1600" baseline="-25000" dirty="0"/>
                    </a:p>
                  </a:txBody>
                  <a:tcPr marL="91425" marR="91425" marT="91425" marB="91425">
                    <a:lnL w="9525" cap="flat" cmpd="sng">
                      <a:solidFill>
                        <a:srgbClr val="CC0000"/>
                      </a:solidFill>
                      <a:prstDash val="solid"/>
                      <a:round/>
                      <a:headEnd type="none" w="sm" len="sm"/>
                      <a:tailEnd type="none" w="sm" len="sm"/>
                    </a:lnL>
                    <a:lnR w="9525" cap="flat" cmpd="sng">
                      <a:solidFill>
                        <a:srgbClr val="CC0000"/>
                      </a:solidFill>
                      <a:prstDash val="solid"/>
                      <a:round/>
                      <a:headEnd type="none" w="sm" len="sm"/>
                      <a:tailEnd type="none" w="sm" len="sm"/>
                    </a:lnR>
                    <a:lnT w="9525" cap="flat" cmpd="sng">
                      <a:solidFill>
                        <a:srgbClr val="CC0000"/>
                      </a:solidFill>
                      <a:prstDash val="solid"/>
                      <a:round/>
                      <a:headEnd type="none" w="sm" len="sm"/>
                      <a:tailEnd type="none" w="sm" len="sm"/>
                    </a:lnT>
                    <a:lnB w="9525" cap="flat" cmpd="sng">
                      <a:solidFill>
                        <a:srgbClr val="CC0000"/>
                      </a:solidFill>
                      <a:prstDash val="solid"/>
                      <a:round/>
                      <a:headEnd type="none" w="sm" len="sm"/>
                      <a:tailEnd type="none" w="sm" len="sm"/>
                    </a:lnB>
                  </a:tcPr>
                </a:tc>
                <a:tc>
                  <a:txBody>
                    <a:bodyPr/>
                    <a:lstStyle/>
                    <a:p>
                      <a:pPr marL="0" lvl="0" indent="0" algn="l" rtl="0">
                        <a:spcBef>
                          <a:spcPts val="0"/>
                        </a:spcBef>
                        <a:spcAft>
                          <a:spcPts val="0"/>
                        </a:spcAft>
                        <a:buNone/>
                      </a:pPr>
                      <a:r>
                        <a:rPr lang="tr-TR" sz="1600" dirty="0"/>
                        <a:t>x</a:t>
                      </a:r>
                      <a:r>
                        <a:rPr lang="tr-TR" sz="1600" baseline="-25000" dirty="0"/>
                        <a:t>2</a:t>
                      </a:r>
                      <a:endParaRPr sz="1600" baseline="-25000" dirty="0"/>
                    </a:p>
                  </a:txBody>
                  <a:tcPr marL="91425" marR="91425" marT="91425" marB="91425">
                    <a:lnL w="9525" cap="flat" cmpd="sng">
                      <a:solidFill>
                        <a:srgbClr val="CC0000"/>
                      </a:solidFill>
                      <a:prstDash val="solid"/>
                      <a:round/>
                      <a:headEnd type="none" w="sm" len="sm"/>
                      <a:tailEnd type="none" w="sm" len="sm"/>
                    </a:lnL>
                    <a:lnR w="9525" cap="flat" cmpd="sng">
                      <a:solidFill>
                        <a:srgbClr val="CC0000"/>
                      </a:solidFill>
                      <a:prstDash val="solid"/>
                      <a:round/>
                      <a:headEnd type="none" w="sm" len="sm"/>
                      <a:tailEnd type="none" w="sm" len="sm"/>
                    </a:lnR>
                    <a:lnT w="9525" cap="flat" cmpd="sng">
                      <a:solidFill>
                        <a:srgbClr val="CC0000"/>
                      </a:solidFill>
                      <a:prstDash val="solid"/>
                      <a:round/>
                      <a:headEnd type="none" w="sm" len="sm"/>
                      <a:tailEnd type="none" w="sm" len="sm"/>
                    </a:lnT>
                    <a:lnB w="9525" cap="flat" cmpd="sng">
                      <a:solidFill>
                        <a:srgbClr val="CC0000"/>
                      </a:solidFill>
                      <a:prstDash val="solid"/>
                      <a:round/>
                      <a:headEnd type="none" w="sm" len="sm"/>
                      <a:tailEnd type="none" w="sm" len="sm"/>
                    </a:lnB>
                  </a:tcPr>
                </a:tc>
                <a:tc>
                  <a:txBody>
                    <a:bodyPr/>
                    <a:lstStyle/>
                    <a:p>
                      <a:pPr marL="0" lvl="0" indent="0" algn="ctr" rtl="0">
                        <a:spcBef>
                          <a:spcPts val="0"/>
                        </a:spcBef>
                        <a:spcAft>
                          <a:spcPts val="0"/>
                        </a:spcAft>
                        <a:buNone/>
                      </a:pPr>
                      <a:r>
                        <a:rPr lang="tr-TR" sz="1600" dirty="0"/>
                        <a:t>…….</a:t>
                      </a:r>
                      <a:endParaRPr sz="1600" dirty="0"/>
                    </a:p>
                  </a:txBody>
                  <a:tcPr marL="91425" marR="91425" marT="91425" marB="91425">
                    <a:lnL w="9525" cap="flat" cmpd="sng">
                      <a:solidFill>
                        <a:srgbClr val="CC0000"/>
                      </a:solidFill>
                      <a:prstDash val="solid"/>
                      <a:round/>
                      <a:headEnd type="none" w="sm" len="sm"/>
                      <a:tailEnd type="none" w="sm" len="sm"/>
                    </a:lnL>
                    <a:lnR w="9525" cap="flat" cmpd="sng">
                      <a:solidFill>
                        <a:srgbClr val="CC0000"/>
                      </a:solidFill>
                      <a:prstDash val="solid"/>
                      <a:round/>
                      <a:headEnd type="none" w="sm" len="sm"/>
                      <a:tailEnd type="none" w="sm" len="sm"/>
                    </a:lnR>
                    <a:lnT w="9525" cap="flat" cmpd="sng">
                      <a:solidFill>
                        <a:srgbClr val="CC0000"/>
                      </a:solidFill>
                      <a:prstDash val="solid"/>
                      <a:round/>
                      <a:headEnd type="none" w="sm" len="sm"/>
                      <a:tailEnd type="none" w="sm" len="sm"/>
                    </a:lnT>
                    <a:lnB w="9525" cap="flat" cmpd="sng">
                      <a:solidFill>
                        <a:srgbClr val="CC0000"/>
                      </a:solidFill>
                      <a:prstDash val="solid"/>
                      <a:round/>
                      <a:headEnd type="none" w="sm" len="sm"/>
                      <a:tailEnd type="none" w="sm" len="sm"/>
                    </a:lnB>
                  </a:tcPr>
                </a:tc>
                <a:tc>
                  <a:txBody>
                    <a:bodyPr/>
                    <a:lstStyle/>
                    <a:p>
                      <a:pPr marL="0" lvl="0" indent="0" algn="l" rtl="0">
                        <a:spcBef>
                          <a:spcPts val="0"/>
                        </a:spcBef>
                        <a:spcAft>
                          <a:spcPts val="0"/>
                        </a:spcAft>
                        <a:buNone/>
                      </a:pPr>
                      <a:r>
                        <a:rPr lang="tr-TR" sz="1600"/>
                        <a:t>x</a:t>
                      </a:r>
                      <a:r>
                        <a:rPr lang="tr-TR" sz="1600" baseline="-25000"/>
                        <a:t>n</a:t>
                      </a:r>
                      <a:endParaRPr sz="1600" baseline="-25000"/>
                    </a:p>
                  </a:txBody>
                  <a:tcPr marL="91425" marR="91425" marT="91425" marB="91425">
                    <a:lnL w="9525" cap="flat" cmpd="sng">
                      <a:solidFill>
                        <a:srgbClr val="CC0000"/>
                      </a:solidFill>
                      <a:prstDash val="solid"/>
                      <a:round/>
                      <a:headEnd type="none" w="sm" len="sm"/>
                      <a:tailEnd type="none" w="sm" len="sm"/>
                    </a:lnL>
                    <a:lnR w="9525" cap="flat" cmpd="sng">
                      <a:solidFill>
                        <a:srgbClr val="CC0000"/>
                      </a:solidFill>
                      <a:prstDash val="solid"/>
                      <a:round/>
                      <a:headEnd type="none" w="sm" len="sm"/>
                      <a:tailEnd type="none" w="sm" len="sm"/>
                    </a:lnR>
                    <a:lnT w="9525" cap="flat" cmpd="sng">
                      <a:solidFill>
                        <a:srgbClr val="CC0000"/>
                      </a:solidFill>
                      <a:prstDash val="solid"/>
                      <a:round/>
                      <a:headEnd type="none" w="sm" len="sm"/>
                      <a:tailEnd type="none" w="sm" len="sm"/>
                    </a:lnT>
                    <a:lnB w="9525" cap="flat" cmpd="sng">
                      <a:solidFill>
                        <a:srgbClr val="CC0000"/>
                      </a:solidFill>
                      <a:prstDash val="solid"/>
                      <a:round/>
                      <a:headEnd type="none" w="sm" len="sm"/>
                      <a:tailEnd type="none" w="sm" len="sm"/>
                    </a:lnB>
                  </a:tcPr>
                </a:tc>
                <a:extLst>
                  <a:ext uri="{0D108BD9-81ED-4DB2-BD59-A6C34878D82A}">
                    <a16:rowId xmlns:a16="http://schemas.microsoft.com/office/drawing/2014/main" val="10000"/>
                  </a:ext>
                </a:extLst>
              </a:tr>
              <a:tr h="243809">
                <a:tc>
                  <a:txBody>
                    <a:bodyPr/>
                    <a:lstStyle/>
                    <a:p>
                      <a:pPr marL="0" lvl="0" indent="0" algn="l" rtl="0">
                        <a:spcBef>
                          <a:spcPts val="0"/>
                        </a:spcBef>
                        <a:spcAft>
                          <a:spcPts val="0"/>
                        </a:spcAft>
                        <a:buNone/>
                      </a:pPr>
                      <a:r>
                        <a:rPr lang="tr-TR" sz="1600"/>
                        <a:t>y</a:t>
                      </a:r>
                      <a:r>
                        <a:rPr lang="tr-TR" sz="1600" baseline="-25000"/>
                        <a:t>0</a:t>
                      </a:r>
                      <a:endParaRPr sz="1600" baseline="-25000"/>
                    </a:p>
                  </a:txBody>
                  <a:tcPr marL="91425" marR="91425" marT="91425" marB="91425">
                    <a:lnL w="9525" cap="flat" cmpd="sng">
                      <a:solidFill>
                        <a:srgbClr val="CC0000"/>
                      </a:solidFill>
                      <a:prstDash val="solid"/>
                      <a:round/>
                      <a:headEnd type="none" w="sm" len="sm"/>
                      <a:tailEnd type="none" w="sm" len="sm"/>
                    </a:lnL>
                    <a:lnR w="9525" cap="flat" cmpd="sng">
                      <a:solidFill>
                        <a:srgbClr val="CC0000"/>
                      </a:solidFill>
                      <a:prstDash val="solid"/>
                      <a:round/>
                      <a:headEnd type="none" w="sm" len="sm"/>
                      <a:tailEnd type="none" w="sm" len="sm"/>
                    </a:lnR>
                    <a:lnT w="9525" cap="flat" cmpd="sng">
                      <a:solidFill>
                        <a:srgbClr val="CC0000"/>
                      </a:solidFill>
                      <a:prstDash val="solid"/>
                      <a:round/>
                      <a:headEnd type="none" w="sm" len="sm"/>
                      <a:tailEnd type="none" w="sm" len="sm"/>
                    </a:lnT>
                    <a:lnB w="9525" cap="flat" cmpd="sng">
                      <a:solidFill>
                        <a:srgbClr val="CC0000"/>
                      </a:solidFill>
                      <a:prstDash val="solid"/>
                      <a:round/>
                      <a:headEnd type="none" w="sm" len="sm"/>
                      <a:tailEnd type="none" w="sm" len="sm"/>
                    </a:lnB>
                  </a:tcPr>
                </a:tc>
                <a:tc>
                  <a:txBody>
                    <a:bodyPr/>
                    <a:lstStyle/>
                    <a:p>
                      <a:pPr marL="0" lvl="0" indent="0" algn="l" rtl="0">
                        <a:spcBef>
                          <a:spcPts val="0"/>
                        </a:spcBef>
                        <a:spcAft>
                          <a:spcPts val="0"/>
                        </a:spcAft>
                        <a:buNone/>
                      </a:pPr>
                      <a:r>
                        <a:rPr lang="tr-TR" sz="1600" dirty="0"/>
                        <a:t>y</a:t>
                      </a:r>
                      <a:r>
                        <a:rPr lang="tr-TR" sz="1600" baseline="-25000" dirty="0"/>
                        <a:t>1</a:t>
                      </a:r>
                      <a:endParaRPr sz="1600" baseline="-25000" dirty="0"/>
                    </a:p>
                  </a:txBody>
                  <a:tcPr marL="91425" marR="91425" marT="91425" marB="91425">
                    <a:lnL w="9525" cap="flat" cmpd="sng">
                      <a:solidFill>
                        <a:srgbClr val="CC0000"/>
                      </a:solidFill>
                      <a:prstDash val="solid"/>
                      <a:round/>
                      <a:headEnd type="none" w="sm" len="sm"/>
                      <a:tailEnd type="none" w="sm" len="sm"/>
                    </a:lnL>
                    <a:lnR w="9525" cap="flat" cmpd="sng">
                      <a:solidFill>
                        <a:srgbClr val="CC0000"/>
                      </a:solidFill>
                      <a:prstDash val="solid"/>
                      <a:round/>
                      <a:headEnd type="none" w="sm" len="sm"/>
                      <a:tailEnd type="none" w="sm" len="sm"/>
                    </a:lnR>
                    <a:lnT w="9525" cap="flat" cmpd="sng">
                      <a:solidFill>
                        <a:srgbClr val="CC0000"/>
                      </a:solidFill>
                      <a:prstDash val="solid"/>
                      <a:round/>
                      <a:headEnd type="none" w="sm" len="sm"/>
                      <a:tailEnd type="none" w="sm" len="sm"/>
                    </a:lnT>
                    <a:lnB w="9525" cap="flat" cmpd="sng">
                      <a:solidFill>
                        <a:srgbClr val="CC0000"/>
                      </a:solidFill>
                      <a:prstDash val="solid"/>
                      <a:round/>
                      <a:headEnd type="none" w="sm" len="sm"/>
                      <a:tailEnd type="none" w="sm" len="sm"/>
                    </a:lnB>
                  </a:tcPr>
                </a:tc>
                <a:tc>
                  <a:txBody>
                    <a:bodyPr/>
                    <a:lstStyle/>
                    <a:p>
                      <a:pPr marL="0" lvl="0" indent="0" algn="l" rtl="0">
                        <a:spcBef>
                          <a:spcPts val="0"/>
                        </a:spcBef>
                        <a:spcAft>
                          <a:spcPts val="0"/>
                        </a:spcAft>
                        <a:buNone/>
                      </a:pPr>
                      <a:r>
                        <a:rPr lang="tr-TR" sz="1600" dirty="0"/>
                        <a:t>y</a:t>
                      </a:r>
                      <a:r>
                        <a:rPr lang="tr-TR" sz="1600" baseline="-25000" dirty="0"/>
                        <a:t>2</a:t>
                      </a:r>
                      <a:endParaRPr sz="1600" baseline="-25000" dirty="0"/>
                    </a:p>
                  </a:txBody>
                  <a:tcPr marL="91425" marR="91425" marT="91425" marB="91425">
                    <a:lnL w="9525" cap="flat" cmpd="sng">
                      <a:solidFill>
                        <a:srgbClr val="CC0000"/>
                      </a:solidFill>
                      <a:prstDash val="solid"/>
                      <a:round/>
                      <a:headEnd type="none" w="sm" len="sm"/>
                      <a:tailEnd type="none" w="sm" len="sm"/>
                    </a:lnL>
                    <a:lnR w="9525" cap="flat" cmpd="sng">
                      <a:solidFill>
                        <a:srgbClr val="CC0000"/>
                      </a:solidFill>
                      <a:prstDash val="solid"/>
                      <a:round/>
                      <a:headEnd type="none" w="sm" len="sm"/>
                      <a:tailEnd type="none" w="sm" len="sm"/>
                    </a:lnR>
                    <a:lnT w="9525" cap="flat" cmpd="sng">
                      <a:solidFill>
                        <a:srgbClr val="CC0000"/>
                      </a:solidFill>
                      <a:prstDash val="solid"/>
                      <a:round/>
                      <a:headEnd type="none" w="sm" len="sm"/>
                      <a:tailEnd type="none" w="sm" len="sm"/>
                    </a:lnT>
                    <a:lnB w="9525" cap="flat" cmpd="sng">
                      <a:solidFill>
                        <a:srgbClr val="CC0000"/>
                      </a:solidFill>
                      <a:prstDash val="solid"/>
                      <a:round/>
                      <a:headEnd type="none" w="sm" len="sm"/>
                      <a:tailEnd type="none" w="sm" len="sm"/>
                    </a:lnB>
                  </a:tcPr>
                </a:tc>
                <a:tc>
                  <a:txBody>
                    <a:bodyPr/>
                    <a:lstStyle/>
                    <a:p>
                      <a:pPr marL="0" lvl="0" indent="0" algn="ctr" rtl="0">
                        <a:spcBef>
                          <a:spcPts val="0"/>
                        </a:spcBef>
                        <a:spcAft>
                          <a:spcPts val="0"/>
                        </a:spcAft>
                        <a:buNone/>
                      </a:pPr>
                      <a:r>
                        <a:rPr lang="tr-TR" sz="1600" dirty="0"/>
                        <a:t>…….</a:t>
                      </a:r>
                      <a:endParaRPr sz="1600" dirty="0"/>
                    </a:p>
                  </a:txBody>
                  <a:tcPr marL="91425" marR="91425" marT="91425" marB="91425">
                    <a:lnL w="9525" cap="flat" cmpd="sng">
                      <a:solidFill>
                        <a:srgbClr val="CC0000"/>
                      </a:solidFill>
                      <a:prstDash val="solid"/>
                      <a:round/>
                      <a:headEnd type="none" w="sm" len="sm"/>
                      <a:tailEnd type="none" w="sm" len="sm"/>
                    </a:lnL>
                    <a:lnR w="9525" cap="flat" cmpd="sng">
                      <a:solidFill>
                        <a:srgbClr val="CC0000"/>
                      </a:solidFill>
                      <a:prstDash val="solid"/>
                      <a:round/>
                      <a:headEnd type="none" w="sm" len="sm"/>
                      <a:tailEnd type="none" w="sm" len="sm"/>
                    </a:lnR>
                    <a:lnT w="9525" cap="flat" cmpd="sng">
                      <a:solidFill>
                        <a:srgbClr val="CC0000"/>
                      </a:solidFill>
                      <a:prstDash val="solid"/>
                      <a:round/>
                      <a:headEnd type="none" w="sm" len="sm"/>
                      <a:tailEnd type="none" w="sm" len="sm"/>
                    </a:lnT>
                    <a:lnB w="9525" cap="flat" cmpd="sng">
                      <a:solidFill>
                        <a:srgbClr val="CC0000"/>
                      </a:solidFill>
                      <a:prstDash val="solid"/>
                      <a:round/>
                      <a:headEnd type="none" w="sm" len="sm"/>
                      <a:tailEnd type="none" w="sm" len="sm"/>
                    </a:lnB>
                  </a:tcPr>
                </a:tc>
                <a:tc>
                  <a:txBody>
                    <a:bodyPr/>
                    <a:lstStyle/>
                    <a:p>
                      <a:pPr marL="0" lvl="0" indent="0" algn="l" rtl="0">
                        <a:spcBef>
                          <a:spcPts val="0"/>
                        </a:spcBef>
                        <a:spcAft>
                          <a:spcPts val="0"/>
                        </a:spcAft>
                        <a:buNone/>
                      </a:pPr>
                      <a:r>
                        <a:rPr lang="tr-TR" sz="1600" dirty="0" smtClean="0"/>
                        <a:t>y</a:t>
                      </a:r>
                      <a:r>
                        <a:rPr lang="tr-TR" sz="1600" baseline="-25000" dirty="0" smtClean="0"/>
                        <a:t>n</a:t>
                      </a:r>
                      <a:endParaRPr sz="1600" baseline="-25000" dirty="0"/>
                    </a:p>
                  </a:txBody>
                  <a:tcPr marL="91425" marR="91425" marT="91425" marB="91425">
                    <a:lnL w="9525" cap="flat" cmpd="sng">
                      <a:solidFill>
                        <a:srgbClr val="CC0000"/>
                      </a:solidFill>
                      <a:prstDash val="solid"/>
                      <a:round/>
                      <a:headEnd type="none" w="sm" len="sm"/>
                      <a:tailEnd type="none" w="sm" len="sm"/>
                    </a:lnL>
                    <a:lnR w="9525" cap="flat" cmpd="sng">
                      <a:solidFill>
                        <a:srgbClr val="CC0000"/>
                      </a:solidFill>
                      <a:prstDash val="solid"/>
                      <a:round/>
                      <a:headEnd type="none" w="sm" len="sm"/>
                      <a:tailEnd type="none" w="sm" len="sm"/>
                    </a:lnR>
                    <a:lnT w="9525" cap="flat" cmpd="sng">
                      <a:solidFill>
                        <a:srgbClr val="CC0000"/>
                      </a:solidFill>
                      <a:prstDash val="solid"/>
                      <a:round/>
                      <a:headEnd type="none" w="sm" len="sm"/>
                      <a:tailEnd type="none" w="sm" len="sm"/>
                    </a:lnT>
                    <a:lnB w="9525" cap="flat" cmpd="sng">
                      <a:solidFill>
                        <a:srgbClr val="CC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51" name="Google Shape;151;p3"/>
          <p:cNvPicPr preferRelativeResize="0"/>
          <p:nvPr/>
        </p:nvPicPr>
        <p:blipFill>
          <a:blip r:embed="rId3">
            <a:alphaModFix/>
          </a:blip>
          <a:stretch>
            <a:fillRect/>
          </a:stretch>
        </p:blipFill>
        <p:spPr>
          <a:xfrm>
            <a:off x="7918313" y="4773008"/>
            <a:ext cx="2991922" cy="1546698"/>
          </a:xfrm>
          <a:prstGeom prst="rect">
            <a:avLst/>
          </a:prstGeom>
          <a:noFill/>
          <a:ln>
            <a:noFill/>
          </a:ln>
        </p:spPr>
      </p:pic>
      <p:sp>
        <p:nvSpPr>
          <p:cNvPr id="152" name="Google Shape;152;p3"/>
          <p:cNvSpPr txBox="1"/>
          <p:nvPr/>
        </p:nvSpPr>
        <p:spPr>
          <a:xfrm>
            <a:off x="539377" y="3059700"/>
            <a:ext cx="6119400" cy="3798300"/>
          </a:xfrm>
          <a:prstGeom prst="rect">
            <a:avLst/>
          </a:prstGeom>
          <a:noFill/>
          <a:ln>
            <a:noFill/>
          </a:ln>
        </p:spPr>
        <p:txBody>
          <a:bodyPr spcFirstLastPara="1" wrap="square" lIns="91425" tIns="91425" rIns="91425" bIns="91425" anchor="t" anchorCtr="0">
            <a:noAutofit/>
          </a:bodyPr>
          <a:lstStyle/>
          <a:p>
            <a:pPr marL="0" lvl="0" indent="0" algn="just" rtl="0">
              <a:lnSpc>
                <a:spcPct val="120000"/>
              </a:lnSpc>
              <a:spcBef>
                <a:spcPts val="0"/>
              </a:spcBef>
              <a:spcAft>
                <a:spcPts val="0"/>
              </a:spcAft>
              <a:buClr>
                <a:schemeClr val="lt1"/>
              </a:buClr>
              <a:buSzPts val="2400"/>
              <a:buFont typeface="Arial"/>
              <a:buNone/>
            </a:pPr>
            <a:r>
              <a:rPr lang="tr-TR" sz="1600" dirty="0">
                <a:solidFill>
                  <a:schemeClr val="dk1"/>
                </a:solidFill>
                <a:latin typeface="Nunito" panose="020B0604020202020204" charset="-94"/>
                <a:ea typeface="Rockwell"/>
                <a:cs typeface="Rockwell"/>
                <a:sym typeface="Rockwell"/>
              </a:rPr>
              <a:t>is widely used in technical calculations. The source of the data may be experimental observations or numerical calculations. There is a distinction between interpolation and curve fitting. </a:t>
            </a:r>
            <a:endParaRPr lang="tr-TR" sz="1600" dirty="0" smtClean="0">
              <a:solidFill>
                <a:schemeClr val="dk1"/>
              </a:solidFill>
              <a:latin typeface="Nunito" panose="020B0604020202020204" charset="-94"/>
              <a:ea typeface="Rockwell"/>
              <a:cs typeface="Rockwell"/>
              <a:sym typeface="Rockwell"/>
            </a:endParaRPr>
          </a:p>
          <a:p>
            <a:pPr marL="285750" lvl="0" indent="-285750" algn="just" rtl="0">
              <a:lnSpc>
                <a:spcPct val="120000"/>
              </a:lnSpc>
              <a:spcBef>
                <a:spcPts val="0"/>
              </a:spcBef>
              <a:spcAft>
                <a:spcPts val="0"/>
              </a:spcAft>
              <a:buClrTx/>
              <a:buSzPts val="2400"/>
              <a:buFont typeface="Arial" panose="020B0604020202020204" pitchFamily="34" charset="0"/>
              <a:buChar char="•"/>
            </a:pPr>
            <a:r>
              <a:rPr lang="tr-TR" sz="1600" dirty="0" smtClean="0">
                <a:solidFill>
                  <a:schemeClr val="dk1"/>
                </a:solidFill>
                <a:latin typeface="Nunito" panose="020B0604020202020204" charset="-94"/>
                <a:ea typeface="Rockwell"/>
                <a:cs typeface="Rockwell"/>
                <a:sym typeface="Rockwell"/>
              </a:rPr>
              <a:t>We </a:t>
            </a:r>
            <a:r>
              <a:rPr lang="tr-TR" sz="1600" dirty="0">
                <a:solidFill>
                  <a:schemeClr val="dk1"/>
                </a:solidFill>
                <a:latin typeface="Nunito" panose="020B0604020202020204" charset="-94"/>
                <a:ea typeface="Rockwell"/>
                <a:cs typeface="Rockwell"/>
                <a:sym typeface="Rockwell"/>
              </a:rPr>
              <a:t>create a curve from data points in interpolation</a:t>
            </a:r>
            <a:r>
              <a:rPr lang="tr-TR" sz="1600" dirty="0" smtClean="0">
                <a:solidFill>
                  <a:schemeClr val="dk1"/>
                </a:solidFill>
                <a:latin typeface="Nunito" panose="020B0604020202020204" charset="-94"/>
                <a:ea typeface="Rockwell"/>
                <a:cs typeface="Rockwell"/>
                <a:sym typeface="Rockwell"/>
              </a:rPr>
              <a:t>.</a:t>
            </a:r>
          </a:p>
          <a:p>
            <a:pPr marL="285750" lvl="0" indent="-285750" algn="just" rtl="0">
              <a:lnSpc>
                <a:spcPct val="120000"/>
              </a:lnSpc>
              <a:spcBef>
                <a:spcPts val="0"/>
              </a:spcBef>
              <a:spcAft>
                <a:spcPts val="0"/>
              </a:spcAft>
              <a:buClrTx/>
              <a:buSzPts val="2400"/>
              <a:buFont typeface="Arial" panose="020B0604020202020204" pitchFamily="34" charset="0"/>
              <a:buChar char="•"/>
            </a:pPr>
            <a:r>
              <a:rPr lang="tr-TR" sz="1600" dirty="0" smtClean="0">
                <a:solidFill>
                  <a:schemeClr val="dk1"/>
                </a:solidFill>
                <a:latin typeface="Nunito" panose="020B0604020202020204" charset="-94"/>
                <a:ea typeface="Rockwell"/>
                <a:cs typeface="Rockwell"/>
                <a:sym typeface="Rockwell"/>
              </a:rPr>
              <a:t>Curve </a:t>
            </a:r>
            <a:r>
              <a:rPr lang="tr-TR" sz="1600" dirty="0">
                <a:solidFill>
                  <a:schemeClr val="dk1"/>
                </a:solidFill>
                <a:latin typeface="Nunito" panose="020B0604020202020204" charset="-94"/>
                <a:ea typeface="Rockwell"/>
                <a:cs typeface="Rockwell"/>
                <a:sym typeface="Rockwell"/>
              </a:rPr>
              <a:t>fitting is generally applied to data that contains scattering (noise) caused by measurement errors. Here, in a sense, we want to find a smooth curve that approaches the data. Thus, the curve does not necessarily hit the data points. The difference between interpolation and curve fitting is shown in </a:t>
            </a:r>
            <a:r>
              <a:rPr lang="tr-TR" sz="1600" dirty="0" smtClean="0">
                <a:solidFill>
                  <a:schemeClr val="dk1"/>
                </a:solidFill>
                <a:latin typeface="Nunito" panose="020B0604020202020204" charset="-94"/>
                <a:ea typeface="Rockwell"/>
                <a:cs typeface="Rockwell"/>
                <a:sym typeface="Rockwell"/>
              </a:rPr>
              <a:t>Figure.</a:t>
            </a:r>
            <a:endParaRPr sz="1600" dirty="0">
              <a:latin typeface="Nunito" panose="020B0604020202020204" charset="-94"/>
              <a:ea typeface="Rockwell"/>
              <a:cs typeface="Rockwell"/>
              <a:sym typeface="Rockwell"/>
            </a:endParaRPr>
          </a:p>
        </p:txBody>
      </p:sp>
      <p:pic>
        <p:nvPicPr>
          <p:cNvPr id="2" name="Picture 1"/>
          <p:cNvPicPr>
            <a:picLocks noChangeAspect="1"/>
          </p:cNvPicPr>
          <p:nvPr/>
        </p:nvPicPr>
        <p:blipFill rotWithShape="1">
          <a:blip r:embed="rId4">
            <a:biLevel thresh="75000"/>
          </a:blip>
          <a:srcRect b="17751"/>
          <a:stretch/>
        </p:blipFill>
        <p:spPr>
          <a:xfrm>
            <a:off x="7169386" y="3128361"/>
            <a:ext cx="4270342" cy="13210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
          <p:cNvSpPr txBox="1">
            <a:spLocks noGrp="1"/>
          </p:cNvSpPr>
          <p:nvPr>
            <p:ph type="subTitle" idx="1"/>
          </p:nvPr>
        </p:nvSpPr>
        <p:spPr>
          <a:xfrm>
            <a:off x="496500" y="407550"/>
            <a:ext cx="11199000" cy="6042900"/>
          </a:xfrm>
          <a:prstGeom prst="rect">
            <a:avLst/>
          </a:prstGeom>
          <a:noFill/>
          <a:ln>
            <a:noFill/>
          </a:ln>
        </p:spPr>
        <p:txBody>
          <a:bodyPr spcFirstLastPara="1" wrap="square" lIns="91425" tIns="45700" rIns="91425" bIns="45700" anchor="t" anchorCtr="0">
            <a:normAutofit/>
          </a:bodyPr>
          <a:lstStyle/>
          <a:p>
            <a:pPr marL="0" lvl="0" indent="0" rtl="0">
              <a:lnSpc>
                <a:spcPct val="120000"/>
              </a:lnSpc>
              <a:spcBef>
                <a:spcPts val="0"/>
              </a:spcBef>
              <a:spcAft>
                <a:spcPts val="0"/>
              </a:spcAft>
              <a:buClr>
                <a:schemeClr val="lt1"/>
              </a:buClr>
              <a:buSzPts val="2400"/>
              <a:buNone/>
            </a:pPr>
            <a:r>
              <a:rPr lang="tr-TR" sz="2000" b="1" dirty="0" smtClean="0">
                <a:solidFill>
                  <a:srgbClr val="FFFF00"/>
                </a:solidFill>
                <a:latin typeface="Nunito" panose="020B0604020202020204" charset="-94"/>
              </a:rPr>
              <a:t> </a:t>
            </a:r>
            <a:r>
              <a:rPr lang="tr-TR" sz="1800" b="1" dirty="0" smtClean="0">
                <a:solidFill>
                  <a:srgbClr val="FFFF00"/>
                </a:solidFill>
                <a:latin typeface="Nunito" panose="020B0604020202020204" charset="-94"/>
              </a:rPr>
              <a:t>POLYNOMIAL INTERPOLATION</a:t>
            </a:r>
          </a:p>
          <a:p>
            <a:pPr marL="0" lvl="0" indent="0" algn="l" rtl="0">
              <a:lnSpc>
                <a:spcPct val="120000"/>
              </a:lnSpc>
              <a:spcBef>
                <a:spcPts val="0"/>
              </a:spcBef>
              <a:spcAft>
                <a:spcPts val="0"/>
              </a:spcAft>
              <a:buClr>
                <a:schemeClr val="lt1"/>
              </a:buClr>
              <a:buSzPts val="2400"/>
              <a:buNone/>
            </a:pPr>
            <a:endParaRPr dirty="0">
              <a:solidFill>
                <a:srgbClr val="FFFF00"/>
              </a:solidFill>
              <a:latin typeface="Nunito" panose="020B0604020202020204" charset="-94"/>
            </a:endParaRPr>
          </a:p>
          <a:p>
            <a:pPr marL="457200" lvl="0" indent="-381000" algn="l" rtl="0">
              <a:lnSpc>
                <a:spcPct val="120000"/>
              </a:lnSpc>
              <a:spcBef>
                <a:spcPts val="0"/>
              </a:spcBef>
              <a:spcAft>
                <a:spcPts val="0"/>
              </a:spcAft>
              <a:buClr>
                <a:srgbClr val="000000"/>
              </a:buClr>
              <a:buSzPts val="2400"/>
              <a:buChar char="➢"/>
            </a:pPr>
            <a:r>
              <a:rPr lang="tr-TR" sz="1800" b="1" u="sng" dirty="0">
                <a:solidFill>
                  <a:srgbClr val="000000"/>
                </a:solidFill>
                <a:latin typeface="Nunito" panose="020B0604020202020204" charset="-94"/>
              </a:rPr>
              <a:t>Lagrange’s Method</a:t>
            </a:r>
            <a:endParaRPr sz="1800" b="1" u="sng" dirty="0">
              <a:solidFill>
                <a:srgbClr val="000000"/>
              </a:solidFill>
              <a:latin typeface="Nunito" panose="020B0604020202020204" charset="-94"/>
            </a:endParaRPr>
          </a:p>
          <a:p>
            <a:pPr marL="457200" lvl="0" indent="0" algn="l" rtl="0">
              <a:lnSpc>
                <a:spcPct val="120000"/>
              </a:lnSpc>
              <a:spcBef>
                <a:spcPts val="0"/>
              </a:spcBef>
              <a:spcAft>
                <a:spcPts val="0"/>
              </a:spcAft>
              <a:buNone/>
            </a:pPr>
            <a:endParaRPr dirty="0">
              <a:solidFill>
                <a:srgbClr val="000000"/>
              </a:solidFill>
            </a:endParaRPr>
          </a:p>
          <a:p>
            <a:pPr marL="0" lvl="0" indent="0" algn="l" rtl="0">
              <a:lnSpc>
                <a:spcPct val="120000"/>
              </a:lnSpc>
              <a:spcBef>
                <a:spcPts val="0"/>
              </a:spcBef>
              <a:spcAft>
                <a:spcPts val="0"/>
              </a:spcAft>
              <a:buNone/>
            </a:pPr>
            <a:r>
              <a:rPr lang="tr-TR" sz="1600" dirty="0">
                <a:solidFill>
                  <a:srgbClr val="000000"/>
                </a:solidFill>
                <a:latin typeface="Nunito" panose="020B0604020202020204" charset="-94"/>
              </a:rPr>
              <a:t>The simplest form of an interpolant is a polynomial. It is always possible to construct a unique polynomial of degree n that passes through n + 1 distinct data points. One means of obtaining this polynomial is the formula of Lagrange</a:t>
            </a:r>
            <a:r>
              <a:rPr lang="tr-TR" sz="1600" dirty="0" smtClean="0">
                <a:solidFill>
                  <a:srgbClr val="000000"/>
                </a:solidFill>
                <a:latin typeface="Nunito" panose="020B0604020202020204" charset="-94"/>
              </a:rPr>
              <a:t>,</a:t>
            </a:r>
            <a:endParaRPr sz="1600" dirty="0">
              <a:solidFill>
                <a:srgbClr val="000000"/>
              </a:solidFill>
              <a:latin typeface="Nunito" panose="020B0604020202020204" charset="-94"/>
            </a:endParaRPr>
          </a:p>
          <a:p>
            <a:pPr marL="0" lvl="0" indent="0" algn="l" rtl="0">
              <a:lnSpc>
                <a:spcPct val="120000"/>
              </a:lnSpc>
              <a:spcBef>
                <a:spcPts val="0"/>
              </a:spcBef>
              <a:spcAft>
                <a:spcPts val="0"/>
              </a:spcAft>
              <a:buNone/>
            </a:pPr>
            <a:endParaRPr sz="1600" dirty="0">
              <a:solidFill>
                <a:srgbClr val="000000"/>
              </a:solidFill>
              <a:latin typeface="Nunito" panose="020B0604020202020204" charset="-94"/>
            </a:endParaRPr>
          </a:p>
          <a:p>
            <a:pPr marL="0" lvl="0" indent="0" algn="l" rtl="0">
              <a:lnSpc>
                <a:spcPct val="120000"/>
              </a:lnSpc>
              <a:spcBef>
                <a:spcPts val="0"/>
              </a:spcBef>
              <a:spcAft>
                <a:spcPts val="0"/>
              </a:spcAft>
              <a:buNone/>
            </a:pPr>
            <a:r>
              <a:rPr lang="tr-TR" sz="1600" dirty="0" smtClean="0">
                <a:solidFill>
                  <a:srgbClr val="000000"/>
                </a:solidFill>
                <a:latin typeface="Nunito" panose="020B0604020202020204" charset="-94"/>
              </a:rPr>
              <a:t>										(1)</a:t>
            </a:r>
            <a:endParaRPr sz="1600" dirty="0">
              <a:solidFill>
                <a:srgbClr val="000000"/>
              </a:solidFill>
              <a:latin typeface="Nunito" panose="020B0604020202020204" charset="-94"/>
            </a:endParaRPr>
          </a:p>
          <a:p>
            <a:pPr marL="0" lvl="0" indent="0" algn="l" rtl="0">
              <a:lnSpc>
                <a:spcPct val="120000"/>
              </a:lnSpc>
              <a:spcBef>
                <a:spcPts val="0"/>
              </a:spcBef>
              <a:spcAft>
                <a:spcPts val="0"/>
              </a:spcAft>
              <a:buNone/>
            </a:pPr>
            <a:endParaRPr lang="tr-TR" sz="1600" dirty="0" smtClean="0">
              <a:solidFill>
                <a:srgbClr val="000000"/>
              </a:solidFill>
              <a:latin typeface="Nunito" panose="020B0604020202020204" charset="-94"/>
            </a:endParaRPr>
          </a:p>
          <a:p>
            <a:pPr marL="0" lvl="0" indent="0" algn="l" rtl="0">
              <a:lnSpc>
                <a:spcPct val="120000"/>
              </a:lnSpc>
              <a:spcBef>
                <a:spcPts val="0"/>
              </a:spcBef>
              <a:spcAft>
                <a:spcPts val="0"/>
              </a:spcAft>
              <a:buNone/>
            </a:pPr>
            <a:endParaRPr sz="1600" dirty="0">
              <a:solidFill>
                <a:srgbClr val="000000"/>
              </a:solidFill>
              <a:latin typeface="Nunito" panose="020B0604020202020204" charset="-94"/>
            </a:endParaRPr>
          </a:p>
          <a:p>
            <a:pPr marL="0" lvl="0" indent="0" algn="l" rtl="0">
              <a:lnSpc>
                <a:spcPct val="120000"/>
              </a:lnSpc>
              <a:spcBef>
                <a:spcPts val="0"/>
              </a:spcBef>
              <a:spcAft>
                <a:spcPts val="0"/>
              </a:spcAft>
              <a:buNone/>
            </a:pPr>
            <a:r>
              <a:rPr lang="tr-TR" sz="1600" dirty="0">
                <a:solidFill>
                  <a:srgbClr val="000000"/>
                </a:solidFill>
                <a:latin typeface="Nunito" panose="020B0604020202020204" charset="-94"/>
              </a:rPr>
              <a:t>where the subscript n denotes the degree of the polynomial and</a:t>
            </a:r>
            <a:endParaRPr sz="1600" dirty="0">
              <a:solidFill>
                <a:srgbClr val="000000"/>
              </a:solidFill>
              <a:latin typeface="Nunito" panose="020B0604020202020204" charset="-94"/>
            </a:endParaRPr>
          </a:p>
          <a:p>
            <a:pPr marL="0" lvl="0" indent="0" algn="l" rtl="0">
              <a:lnSpc>
                <a:spcPct val="120000"/>
              </a:lnSpc>
              <a:spcBef>
                <a:spcPts val="0"/>
              </a:spcBef>
              <a:spcAft>
                <a:spcPts val="0"/>
              </a:spcAft>
              <a:buNone/>
            </a:pPr>
            <a:endParaRPr sz="1600" dirty="0">
              <a:solidFill>
                <a:srgbClr val="000000"/>
              </a:solidFill>
              <a:latin typeface="Nunito" panose="020B0604020202020204" charset="-94"/>
            </a:endParaRPr>
          </a:p>
          <a:p>
            <a:pPr marL="0" lvl="0" indent="0" algn="l" rtl="0">
              <a:lnSpc>
                <a:spcPct val="120000"/>
              </a:lnSpc>
              <a:spcBef>
                <a:spcPts val="0"/>
              </a:spcBef>
              <a:spcAft>
                <a:spcPts val="0"/>
              </a:spcAft>
              <a:buNone/>
            </a:pPr>
            <a:endParaRPr sz="1600" dirty="0">
              <a:solidFill>
                <a:srgbClr val="000000"/>
              </a:solidFill>
              <a:latin typeface="Nunito" panose="020B0604020202020204" charset="-94"/>
            </a:endParaRPr>
          </a:p>
          <a:p>
            <a:pPr marL="0" lvl="0" indent="0" algn="l" rtl="0">
              <a:lnSpc>
                <a:spcPct val="120000"/>
              </a:lnSpc>
              <a:spcBef>
                <a:spcPts val="0"/>
              </a:spcBef>
              <a:spcAft>
                <a:spcPts val="0"/>
              </a:spcAft>
              <a:buNone/>
            </a:pPr>
            <a:r>
              <a:rPr lang="tr-TR" sz="1600" dirty="0" smtClean="0">
                <a:solidFill>
                  <a:srgbClr val="000000"/>
                </a:solidFill>
                <a:latin typeface="Nunito" panose="020B0604020202020204" charset="-94"/>
              </a:rPr>
              <a:t>										(2)</a:t>
            </a:r>
            <a:endParaRPr sz="1600" dirty="0">
              <a:solidFill>
                <a:srgbClr val="000000"/>
              </a:solidFill>
              <a:latin typeface="Nunito" panose="020B0604020202020204" charset="-94"/>
            </a:endParaRPr>
          </a:p>
          <a:p>
            <a:pPr marL="0" lvl="0" indent="0" algn="l" rtl="0">
              <a:lnSpc>
                <a:spcPct val="120000"/>
              </a:lnSpc>
              <a:spcBef>
                <a:spcPts val="0"/>
              </a:spcBef>
              <a:spcAft>
                <a:spcPts val="0"/>
              </a:spcAft>
              <a:buNone/>
            </a:pPr>
            <a:endParaRPr sz="1600" dirty="0">
              <a:solidFill>
                <a:srgbClr val="000000"/>
              </a:solidFill>
              <a:latin typeface="Nunito" panose="020B0604020202020204" charset="-94"/>
            </a:endParaRPr>
          </a:p>
          <a:p>
            <a:pPr marL="0" lvl="0" indent="0" algn="l" rtl="0">
              <a:lnSpc>
                <a:spcPct val="120000"/>
              </a:lnSpc>
              <a:spcBef>
                <a:spcPts val="0"/>
              </a:spcBef>
              <a:spcAft>
                <a:spcPts val="0"/>
              </a:spcAft>
              <a:buNone/>
            </a:pPr>
            <a:endParaRPr lang="tr-TR" sz="1600" dirty="0" smtClean="0">
              <a:solidFill>
                <a:srgbClr val="000000"/>
              </a:solidFill>
              <a:latin typeface="Nunito" panose="020B0604020202020204" charset="-94"/>
            </a:endParaRPr>
          </a:p>
          <a:p>
            <a:pPr marL="0" lvl="0" indent="0" algn="l" rtl="0">
              <a:lnSpc>
                <a:spcPct val="120000"/>
              </a:lnSpc>
              <a:spcBef>
                <a:spcPts val="0"/>
              </a:spcBef>
              <a:spcAft>
                <a:spcPts val="0"/>
              </a:spcAft>
              <a:buNone/>
            </a:pPr>
            <a:r>
              <a:rPr lang="tr-TR" sz="1600" dirty="0" smtClean="0">
                <a:solidFill>
                  <a:srgbClr val="000000"/>
                </a:solidFill>
                <a:latin typeface="Nunito" panose="020B0604020202020204" charset="-94"/>
              </a:rPr>
              <a:t>are </a:t>
            </a:r>
            <a:r>
              <a:rPr lang="tr-TR" sz="1600" dirty="0">
                <a:solidFill>
                  <a:srgbClr val="000000"/>
                </a:solidFill>
                <a:latin typeface="Nunito" panose="020B0604020202020204" charset="-94"/>
              </a:rPr>
              <a:t>called the cardinal functions</a:t>
            </a:r>
            <a:r>
              <a:rPr lang="tr-TR" sz="1600" dirty="0" smtClean="0">
                <a:solidFill>
                  <a:srgbClr val="000000"/>
                </a:solidFill>
                <a:latin typeface="Nunito" panose="020B0604020202020204" charset="-94"/>
              </a:rPr>
              <a:t>.</a:t>
            </a:r>
            <a:endParaRPr sz="1600" dirty="0" smtClean="0">
              <a:solidFill>
                <a:srgbClr val="000000"/>
              </a:solidFill>
              <a:latin typeface="Nunito" panose="020B0604020202020204" charset="-94"/>
            </a:endParaRPr>
          </a:p>
          <a:p>
            <a:pPr marL="0" lvl="0" indent="0" algn="l" rtl="0">
              <a:lnSpc>
                <a:spcPct val="120000"/>
              </a:lnSpc>
              <a:spcBef>
                <a:spcPts val="0"/>
              </a:spcBef>
              <a:spcAft>
                <a:spcPts val="0"/>
              </a:spcAft>
              <a:buNone/>
            </a:pPr>
            <a:endParaRPr sz="1800" dirty="0">
              <a:solidFill>
                <a:srgbClr val="000000"/>
              </a:solidFill>
            </a:endParaRPr>
          </a:p>
          <a:p>
            <a:pPr marL="0" lvl="0" indent="0" algn="l" rtl="0">
              <a:lnSpc>
                <a:spcPct val="120000"/>
              </a:lnSpc>
              <a:spcBef>
                <a:spcPts val="0"/>
              </a:spcBef>
              <a:spcAft>
                <a:spcPts val="0"/>
              </a:spcAft>
              <a:buNone/>
            </a:pPr>
            <a:endParaRPr sz="1800" dirty="0">
              <a:solidFill>
                <a:srgbClr val="000000"/>
              </a:solidFill>
            </a:endParaRPr>
          </a:p>
          <a:p>
            <a:pPr marL="0" lvl="0" indent="0" algn="l" rtl="0">
              <a:lnSpc>
                <a:spcPct val="120000"/>
              </a:lnSpc>
              <a:spcBef>
                <a:spcPts val="0"/>
              </a:spcBef>
              <a:spcAft>
                <a:spcPts val="0"/>
              </a:spcAft>
              <a:buNone/>
            </a:pPr>
            <a:endParaRPr sz="1800" dirty="0">
              <a:solidFill>
                <a:srgbClr val="000000"/>
              </a:solidFill>
            </a:endParaRPr>
          </a:p>
          <a:p>
            <a:pPr marL="0" lvl="0" indent="0" algn="l" rtl="0">
              <a:lnSpc>
                <a:spcPct val="120000"/>
              </a:lnSpc>
              <a:spcBef>
                <a:spcPts val="0"/>
              </a:spcBef>
              <a:spcAft>
                <a:spcPts val="0"/>
              </a:spcAft>
              <a:buNone/>
            </a:pPr>
            <a:endParaRPr sz="1800" dirty="0">
              <a:solidFill>
                <a:srgbClr val="000000"/>
              </a:solidFill>
            </a:endParaRPr>
          </a:p>
          <a:p>
            <a:pPr marL="0" lvl="0" indent="0" algn="l" rtl="0">
              <a:lnSpc>
                <a:spcPct val="120000"/>
              </a:lnSpc>
              <a:spcBef>
                <a:spcPts val="0"/>
              </a:spcBef>
              <a:spcAft>
                <a:spcPts val="0"/>
              </a:spcAft>
              <a:buNone/>
            </a:pPr>
            <a:endParaRPr sz="1800" dirty="0">
              <a:solidFill>
                <a:srgbClr val="000000"/>
              </a:solidFill>
            </a:endParaRPr>
          </a:p>
          <a:p>
            <a:pPr marL="0" lvl="0" indent="0" algn="l" rtl="0">
              <a:lnSpc>
                <a:spcPct val="120000"/>
              </a:lnSpc>
              <a:spcBef>
                <a:spcPts val="0"/>
              </a:spcBef>
              <a:spcAft>
                <a:spcPts val="0"/>
              </a:spcAft>
              <a:buNone/>
            </a:pPr>
            <a:endParaRPr sz="1800" dirty="0">
              <a:solidFill>
                <a:srgbClr val="000000"/>
              </a:solidFill>
            </a:endParaRPr>
          </a:p>
        </p:txBody>
      </p:sp>
      <p:pic>
        <p:nvPicPr>
          <p:cNvPr id="158" name="Google Shape;158;p4"/>
          <p:cNvPicPr preferRelativeResize="0"/>
          <p:nvPr/>
        </p:nvPicPr>
        <p:blipFill>
          <a:blip r:embed="rId3">
            <a:alphaModFix/>
          </a:blip>
          <a:stretch>
            <a:fillRect/>
          </a:stretch>
        </p:blipFill>
        <p:spPr>
          <a:xfrm>
            <a:off x="5079419" y="2737244"/>
            <a:ext cx="2033161" cy="814382"/>
          </a:xfrm>
          <a:prstGeom prst="rect">
            <a:avLst/>
          </a:prstGeom>
          <a:noFill/>
          <a:ln>
            <a:noFill/>
          </a:ln>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26966"/>
          <a:stretch/>
        </p:blipFill>
        <p:spPr>
          <a:xfrm>
            <a:off x="4227461" y="4259235"/>
            <a:ext cx="4145639" cy="1168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a:spLocks noGrp="1"/>
          </p:cNvSpPr>
          <p:nvPr>
            <p:ph type="subTitle" idx="1"/>
          </p:nvPr>
        </p:nvSpPr>
        <p:spPr>
          <a:xfrm>
            <a:off x="603324" y="536239"/>
            <a:ext cx="11304300" cy="53646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Clr>
                <a:schemeClr val="lt1"/>
              </a:buClr>
              <a:buSzPts val="2400"/>
              <a:buNone/>
            </a:pPr>
            <a:endParaRPr sz="1600" dirty="0">
              <a:solidFill>
                <a:srgbClr val="000000"/>
              </a:solidFill>
              <a:latin typeface="Nunito" panose="020B0604020202020204" charset="-94"/>
              <a:ea typeface="Nunito"/>
              <a:cs typeface="Nunito"/>
              <a:sym typeface="Nunito"/>
            </a:endParaRPr>
          </a:p>
          <a:p>
            <a:pPr marL="0" indent="0" algn="l">
              <a:spcBef>
                <a:spcPts val="0"/>
              </a:spcBef>
            </a:pPr>
            <a:r>
              <a:rPr lang="en-US" sz="1600" dirty="0">
                <a:solidFill>
                  <a:srgbClr val="000000"/>
                </a:solidFill>
                <a:latin typeface="Nunito" panose="020B0604020202020204" charset="-94"/>
                <a:ea typeface="Nunito"/>
                <a:cs typeface="Nunito"/>
                <a:sym typeface="Nunito"/>
              </a:rPr>
              <a:t>For example, if n = 1, the interpolant is the straight line P</a:t>
            </a:r>
            <a:r>
              <a:rPr lang="en-US" sz="1600" baseline="-25000" dirty="0">
                <a:solidFill>
                  <a:srgbClr val="000000"/>
                </a:solidFill>
                <a:latin typeface="Nunito" panose="020B0604020202020204" charset="-94"/>
                <a:ea typeface="Nunito"/>
                <a:cs typeface="Nunito"/>
                <a:sym typeface="Nunito"/>
              </a:rPr>
              <a:t>1</a:t>
            </a:r>
            <a:r>
              <a:rPr lang="en-US" sz="1600" dirty="0">
                <a:solidFill>
                  <a:srgbClr val="000000"/>
                </a:solidFill>
                <a:latin typeface="Nunito" panose="020B0604020202020204" charset="-94"/>
                <a:ea typeface="Nunito"/>
                <a:cs typeface="Nunito"/>
                <a:sym typeface="Nunito"/>
              </a:rPr>
              <a:t>(x) = </a:t>
            </a:r>
            <a:r>
              <a:rPr lang="en-US" sz="1600" dirty="0" smtClean="0">
                <a:solidFill>
                  <a:srgbClr val="000000"/>
                </a:solidFill>
                <a:latin typeface="Nunito" panose="020B0604020202020204" charset="-94"/>
                <a:ea typeface="Nunito"/>
                <a:cs typeface="Nunito"/>
                <a:sym typeface="Nunito"/>
              </a:rPr>
              <a:t>y</a:t>
            </a:r>
            <a:r>
              <a:rPr lang="en-US" sz="1600" baseline="-25000" dirty="0" smtClean="0">
                <a:solidFill>
                  <a:srgbClr val="000000"/>
                </a:solidFill>
                <a:latin typeface="Nunito" panose="020B0604020202020204" charset="-94"/>
                <a:ea typeface="Nunito"/>
                <a:cs typeface="Nunito"/>
                <a:sym typeface="Nunito"/>
              </a:rPr>
              <a:t>0</a:t>
            </a:r>
            <a:r>
              <a:rPr lang="tr-TR" sz="1600" baseline="-25000" dirty="0" smtClean="0">
                <a:solidFill>
                  <a:srgbClr val="000000"/>
                </a:solidFill>
                <a:latin typeface="Nunito" panose="020B0604020202020204" charset="-94"/>
                <a:ea typeface="Nunito"/>
                <a:cs typeface="Nunito"/>
                <a:sym typeface="Nunito"/>
              </a:rPr>
              <a:t> </a:t>
            </a:r>
            <a:r>
              <a:rPr lang="tr-TR" sz="1600" dirty="0" smtClean="0">
                <a:solidFill>
                  <a:srgbClr val="000000"/>
                </a:solidFill>
                <a:latin typeface="Nunito" panose="020B0604020202020204" charset="-94"/>
                <a:ea typeface="Nunito"/>
                <a:cs typeface="Nunito"/>
                <a:sym typeface="Nunito"/>
              </a:rPr>
              <a:t>ℓ</a:t>
            </a:r>
            <a:r>
              <a:rPr lang="en-US" sz="1600" baseline="-25000" dirty="0" smtClean="0">
                <a:solidFill>
                  <a:srgbClr val="000000"/>
                </a:solidFill>
                <a:latin typeface="Nunito" panose="020B0604020202020204" charset="-94"/>
                <a:ea typeface="Nunito"/>
                <a:cs typeface="Nunito"/>
                <a:sym typeface="Nunito"/>
              </a:rPr>
              <a:t>0</a:t>
            </a:r>
            <a:r>
              <a:rPr lang="en-US" sz="1600" dirty="0" smtClean="0">
                <a:solidFill>
                  <a:srgbClr val="000000"/>
                </a:solidFill>
                <a:latin typeface="Nunito" panose="020B0604020202020204" charset="-94"/>
                <a:ea typeface="Nunito"/>
                <a:cs typeface="Nunito"/>
                <a:sym typeface="Nunito"/>
              </a:rPr>
              <a:t>(x</a:t>
            </a:r>
            <a:r>
              <a:rPr lang="en-US" sz="1600" dirty="0">
                <a:solidFill>
                  <a:srgbClr val="000000"/>
                </a:solidFill>
                <a:latin typeface="Nunito" panose="020B0604020202020204" charset="-94"/>
                <a:ea typeface="Nunito"/>
                <a:cs typeface="Nunito"/>
                <a:sym typeface="Nunito"/>
              </a:rPr>
              <a:t>) + </a:t>
            </a:r>
            <a:r>
              <a:rPr lang="en-US" sz="1600" dirty="0" smtClean="0">
                <a:solidFill>
                  <a:srgbClr val="000000"/>
                </a:solidFill>
                <a:latin typeface="Nunito" panose="020B0604020202020204" charset="-94"/>
                <a:ea typeface="Nunito"/>
                <a:cs typeface="Nunito"/>
                <a:sym typeface="Nunito"/>
              </a:rPr>
              <a:t>y</a:t>
            </a:r>
            <a:r>
              <a:rPr lang="en-US" sz="1600" baseline="-25000" dirty="0" smtClean="0">
                <a:solidFill>
                  <a:srgbClr val="000000"/>
                </a:solidFill>
                <a:latin typeface="Nunito" panose="020B0604020202020204" charset="-94"/>
                <a:ea typeface="Nunito"/>
                <a:cs typeface="Nunito"/>
                <a:sym typeface="Nunito"/>
              </a:rPr>
              <a:t>1</a:t>
            </a:r>
            <a:r>
              <a:rPr lang="tr-TR" sz="1600" baseline="-25000" dirty="0">
                <a:solidFill>
                  <a:srgbClr val="000000"/>
                </a:solidFill>
                <a:latin typeface="Nunito" panose="020B0604020202020204" charset="-94"/>
                <a:ea typeface="Nunito"/>
                <a:cs typeface="Nunito"/>
                <a:sym typeface="Nunito"/>
              </a:rPr>
              <a:t> </a:t>
            </a:r>
            <a:r>
              <a:rPr lang="tr-TR" sz="1600" dirty="0" smtClean="0">
                <a:solidFill>
                  <a:srgbClr val="000000"/>
                </a:solidFill>
                <a:latin typeface="Nunito" panose="020B0604020202020204" charset="-94"/>
                <a:ea typeface="Nunito"/>
                <a:cs typeface="Nunito"/>
                <a:sym typeface="Nunito"/>
              </a:rPr>
              <a:t>ℓ</a:t>
            </a:r>
            <a:r>
              <a:rPr lang="en-US" sz="1600" baseline="-25000" dirty="0" smtClean="0">
                <a:solidFill>
                  <a:srgbClr val="000000"/>
                </a:solidFill>
                <a:latin typeface="Nunito" panose="020B0604020202020204" charset="-94"/>
                <a:ea typeface="Nunito"/>
                <a:cs typeface="Nunito"/>
                <a:sym typeface="Nunito"/>
              </a:rPr>
              <a:t>1</a:t>
            </a:r>
            <a:r>
              <a:rPr lang="en-US" sz="1600" dirty="0" smtClean="0">
                <a:solidFill>
                  <a:srgbClr val="000000"/>
                </a:solidFill>
                <a:latin typeface="Nunito" panose="020B0604020202020204" charset="-94"/>
                <a:ea typeface="Nunito"/>
                <a:cs typeface="Nunito"/>
                <a:sym typeface="Nunito"/>
              </a:rPr>
              <a:t>(x</a:t>
            </a:r>
            <a:r>
              <a:rPr lang="en-US" sz="1600" dirty="0">
                <a:solidFill>
                  <a:srgbClr val="000000"/>
                </a:solidFill>
                <a:latin typeface="Nunito" panose="020B0604020202020204" charset="-94"/>
                <a:ea typeface="Nunito"/>
                <a:cs typeface="Nunito"/>
                <a:sym typeface="Nunito"/>
              </a:rPr>
              <a:t>), where</a:t>
            </a:r>
          </a:p>
          <a:p>
            <a:pPr marL="0" lvl="0" indent="0" algn="l" rtl="0">
              <a:lnSpc>
                <a:spcPct val="120000"/>
              </a:lnSpc>
              <a:spcBef>
                <a:spcPts val="0"/>
              </a:spcBef>
              <a:spcAft>
                <a:spcPts val="0"/>
              </a:spcAft>
              <a:buClr>
                <a:schemeClr val="lt1"/>
              </a:buClr>
              <a:buSzPts val="2400"/>
              <a:buNone/>
            </a:pPr>
            <a:endParaRPr lang="tr-TR" sz="1600" dirty="0" smtClean="0">
              <a:solidFill>
                <a:srgbClr val="000000"/>
              </a:solidFill>
              <a:latin typeface="Nunito" panose="020B0604020202020204" charset="-94"/>
              <a:ea typeface="Nunito"/>
              <a:cs typeface="Nunito"/>
              <a:sym typeface="Nunito"/>
            </a:endParaRPr>
          </a:p>
          <a:p>
            <a:pPr marL="0" lvl="0" indent="0" algn="l" rtl="0">
              <a:lnSpc>
                <a:spcPct val="120000"/>
              </a:lnSpc>
              <a:spcBef>
                <a:spcPts val="0"/>
              </a:spcBef>
              <a:spcAft>
                <a:spcPts val="0"/>
              </a:spcAft>
              <a:buClr>
                <a:schemeClr val="lt1"/>
              </a:buClr>
              <a:buSzPts val="2400"/>
              <a:buNone/>
            </a:pPr>
            <a:endParaRPr sz="1600" dirty="0">
              <a:solidFill>
                <a:srgbClr val="000000"/>
              </a:solidFill>
              <a:latin typeface="Nunito" panose="020B0604020202020204" charset="-94"/>
              <a:ea typeface="Nunito"/>
              <a:cs typeface="Nunito"/>
              <a:sym typeface="Nunito"/>
            </a:endParaRPr>
          </a:p>
          <a:p>
            <a:pPr marL="0" lvl="0" indent="0" algn="l" rtl="0">
              <a:lnSpc>
                <a:spcPct val="120000"/>
              </a:lnSpc>
              <a:spcBef>
                <a:spcPts val="0"/>
              </a:spcBef>
              <a:spcAft>
                <a:spcPts val="0"/>
              </a:spcAft>
              <a:buClr>
                <a:schemeClr val="lt1"/>
              </a:buClr>
              <a:buSzPts val="2400"/>
              <a:buNone/>
            </a:pPr>
            <a:endParaRPr lang="tr-TR" sz="1600" dirty="0" smtClean="0">
              <a:solidFill>
                <a:srgbClr val="000000"/>
              </a:solidFill>
              <a:latin typeface="Nunito" panose="020B0604020202020204" charset="-94"/>
              <a:ea typeface="Nunito"/>
              <a:cs typeface="Nunito"/>
              <a:sym typeface="Nunito"/>
            </a:endParaRPr>
          </a:p>
          <a:p>
            <a:pPr marL="0" lvl="0" indent="0" algn="l" rtl="0">
              <a:lnSpc>
                <a:spcPct val="120000"/>
              </a:lnSpc>
              <a:spcBef>
                <a:spcPts val="0"/>
              </a:spcBef>
              <a:spcAft>
                <a:spcPts val="0"/>
              </a:spcAft>
              <a:buClr>
                <a:schemeClr val="lt1"/>
              </a:buClr>
              <a:buSzPts val="2400"/>
              <a:buNone/>
            </a:pPr>
            <a:endParaRPr sz="1600" dirty="0">
              <a:solidFill>
                <a:srgbClr val="000000"/>
              </a:solidFill>
              <a:latin typeface="Nunito" panose="020B0604020202020204" charset="-94"/>
              <a:ea typeface="Nunito"/>
              <a:cs typeface="Nunito"/>
              <a:sym typeface="Nunito"/>
            </a:endParaRPr>
          </a:p>
          <a:p>
            <a:pPr marL="0" lvl="0" indent="0" algn="l">
              <a:spcBef>
                <a:spcPts val="0"/>
              </a:spcBef>
            </a:pPr>
            <a:r>
              <a:rPr lang="tr-TR" sz="1600" dirty="0">
                <a:solidFill>
                  <a:srgbClr val="000000"/>
                </a:solidFill>
                <a:latin typeface="Nunito" panose="020B0604020202020204" charset="-94"/>
                <a:ea typeface="Nunito"/>
                <a:cs typeface="Nunito"/>
                <a:sym typeface="Nunito"/>
              </a:rPr>
              <a:t>With n = 2, interpolation is parabolic: </a:t>
            </a:r>
            <a:r>
              <a:rPr lang="tr-TR" sz="1600" dirty="0" smtClean="0">
                <a:solidFill>
                  <a:srgbClr val="000000"/>
                </a:solidFill>
                <a:latin typeface="Nunito" panose="020B0604020202020204" charset="-94"/>
                <a:ea typeface="Nunito"/>
                <a:cs typeface="Nunito"/>
                <a:sym typeface="Nunito"/>
              </a:rPr>
              <a:t> P</a:t>
            </a:r>
            <a:r>
              <a:rPr lang="tr-TR" sz="1600" baseline="-25000" dirty="0" smtClean="0">
                <a:solidFill>
                  <a:srgbClr val="000000"/>
                </a:solidFill>
                <a:latin typeface="Nunito" panose="020B0604020202020204" charset="-94"/>
                <a:ea typeface="Nunito"/>
                <a:cs typeface="Nunito"/>
                <a:sym typeface="Nunito"/>
              </a:rPr>
              <a:t>2</a:t>
            </a:r>
            <a:r>
              <a:rPr lang="tr-TR" sz="1600" dirty="0" smtClean="0">
                <a:solidFill>
                  <a:srgbClr val="000000"/>
                </a:solidFill>
                <a:latin typeface="Nunito" panose="020B0604020202020204" charset="-94"/>
                <a:ea typeface="Nunito"/>
                <a:cs typeface="Nunito"/>
                <a:sym typeface="Nunito"/>
              </a:rPr>
              <a:t>(x</a:t>
            </a:r>
            <a:r>
              <a:rPr lang="tr-TR" sz="1600" dirty="0">
                <a:solidFill>
                  <a:srgbClr val="000000"/>
                </a:solidFill>
                <a:latin typeface="Nunito" panose="020B0604020202020204" charset="-94"/>
                <a:ea typeface="Nunito"/>
                <a:cs typeface="Nunito"/>
                <a:sym typeface="Nunito"/>
              </a:rPr>
              <a:t>) = </a:t>
            </a:r>
            <a:r>
              <a:rPr lang="tr-TR" sz="1600" dirty="0" smtClean="0">
                <a:solidFill>
                  <a:srgbClr val="000000"/>
                </a:solidFill>
                <a:latin typeface="Nunito" panose="020B0604020202020204" charset="-94"/>
                <a:ea typeface="Nunito"/>
                <a:cs typeface="Nunito"/>
                <a:sym typeface="Nunito"/>
              </a:rPr>
              <a:t>y</a:t>
            </a:r>
            <a:r>
              <a:rPr lang="tr-TR" sz="1600" baseline="-25000" dirty="0">
                <a:solidFill>
                  <a:srgbClr val="000000"/>
                </a:solidFill>
                <a:latin typeface="Nunito" panose="020B0604020202020204" charset="-94"/>
                <a:ea typeface="Nunito"/>
                <a:cs typeface="Nunito"/>
                <a:sym typeface="Nunito"/>
              </a:rPr>
              <a:t>0 </a:t>
            </a:r>
            <a:r>
              <a:rPr lang="tr-TR" sz="1600" dirty="0" smtClean="0">
                <a:solidFill>
                  <a:srgbClr val="000000"/>
                </a:solidFill>
                <a:latin typeface="Nunito" panose="020B0604020202020204" charset="-94"/>
                <a:ea typeface="Nunito"/>
                <a:cs typeface="Nunito"/>
                <a:sym typeface="Nunito"/>
              </a:rPr>
              <a:t>ℓ</a:t>
            </a:r>
            <a:r>
              <a:rPr lang="tr-TR" sz="1600" baseline="-25000" dirty="0" smtClean="0">
                <a:solidFill>
                  <a:srgbClr val="000000"/>
                </a:solidFill>
                <a:latin typeface="Nunito" panose="020B0604020202020204" charset="-94"/>
                <a:ea typeface="Nunito"/>
                <a:cs typeface="Nunito"/>
                <a:sym typeface="Nunito"/>
              </a:rPr>
              <a:t>0</a:t>
            </a:r>
            <a:r>
              <a:rPr lang="tr-TR" sz="1600" dirty="0" smtClean="0">
                <a:solidFill>
                  <a:srgbClr val="000000"/>
                </a:solidFill>
                <a:latin typeface="Nunito" panose="020B0604020202020204" charset="-94"/>
                <a:ea typeface="Nunito"/>
                <a:cs typeface="Nunito"/>
                <a:sym typeface="Nunito"/>
              </a:rPr>
              <a:t>(x</a:t>
            </a:r>
            <a:r>
              <a:rPr lang="tr-TR" sz="1600" dirty="0">
                <a:solidFill>
                  <a:srgbClr val="000000"/>
                </a:solidFill>
                <a:latin typeface="Nunito" panose="020B0604020202020204" charset="-94"/>
                <a:ea typeface="Nunito"/>
                <a:cs typeface="Nunito"/>
                <a:sym typeface="Nunito"/>
              </a:rPr>
              <a:t>) + </a:t>
            </a:r>
            <a:r>
              <a:rPr lang="tr-TR" sz="1600" dirty="0" smtClean="0">
                <a:solidFill>
                  <a:srgbClr val="000000"/>
                </a:solidFill>
                <a:latin typeface="Nunito" panose="020B0604020202020204" charset="-94"/>
                <a:ea typeface="Nunito"/>
                <a:cs typeface="Nunito"/>
                <a:sym typeface="Nunito"/>
              </a:rPr>
              <a:t>y</a:t>
            </a:r>
            <a:r>
              <a:rPr lang="tr-TR" sz="1600" baseline="-25000" dirty="0" smtClean="0">
                <a:solidFill>
                  <a:srgbClr val="000000"/>
                </a:solidFill>
                <a:latin typeface="Nunito" panose="020B0604020202020204" charset="-94"/>
                <a:ea typeface="Nunito"/>
                <a:cs typeface="Nunito"/>
                <a:sym typeface="Nunito"/>
              </a:rPr>
              <a:t>1 </a:t>
            </a:r>
            <a:r>
              <a:rPr lang="tr-TR" sz="1600" dirty="0" smtClean="0">
                <a:solidFill>
                  <a:srgbClr val="000000"/>
                </a:solidFill>
                <a:latin typeface="Nunito" panose="020B0604020202020204" charset="-94"/>
                <a:ea typeface="Nunito"/>
                <a:cs typeface="Nunito"/>
                <a:sym typeface="Nunito"/>
              </a:rPr>
              <a:t>ℓ</a:t>
            </a:r>
            <a:r>
              <a:rPr lang="tr-TR" sz="1600" baseline="-25000" dirty="0" smtClean="0">
                <a:solidFill>
                  <a:srgbClr val="000000"/>
                </a:solidFill>
                <a:latin typeface="Nunito" panose="020B0604020202020204" charset="-94"/>
                <a:ea typeface="Nunito"/>
                <a:cs typeface="Nunito"/>
                <a:sym typeface="Nunito"/>
              </a:rPr>
              <a:t>1</a:t>
            </a:r>
            <a:r>
              <a:rPr lang="tr-TR" sz="1600" dirty="0" smtClean="0">
                <a:solidFill>
                  <a:srgbClr val="000000"/>
                </a:solidFill>
                <a:latin typeface="Nunito" panose="020B0604020202020204" charset="-94"/>
                <a:ea typeface="Nunito"/>
                <a:cs typeface="Nunito"/>
                <a:sym typeface="Nunito"/>
              </a:rPr>
              <a:t>(x</a:t>
            </a:r>
            <a:r>
              <a:rPr lang="tr-TR" sz="1600" dirty="0">
                <a:solidFill>
                  <a:srgbClr val="000000"/>
                </a:solidFill>
                <a:latin typeface="Nunito" panose="020B0604020202020204" charset="-94"/>
                <a:ea typeface="Nunito"/>
                <a:cs typeface="Nunito"/>
                <a:sym typeface="Nunito"/>
              </a:rPr>
              <a:t>) + </a:t>
            </a:r>
            <a:r>
              <a:rPr lang="tr-TR" sz="1600" dirty="0" smtClean="0">
                <a:solidFill>
                  <a:srgbClr val="000000"/>
                </a:solidFill>
                <a:latin typeface="Nunito" panose="020B0604020202020204" charset="-94"/>
                <a:ea typeface="Nunito"/>
                <a:cs typeface="Nunito"/>
                <a:sym typeface="Nunito"/>
              </a:rPr>
              <a:t>y</a:t>
            </a:r>
            <a:r>
              <a:rPr lang="tr-TR" sz="1600" baseline="-25000" dirty="0" smtClean="0">
                <a:solidFill>
                  <a:srgbClr val="000000"/>
                </a:solidFill>
                <a:latin typeface="Nunito" panose="020B0604020202020204" charset="-94"/>
                <a:ea typeface="Nunito"/>
                <a:cs typeface="Nunito"/>
                <a:sym typeface="Nunito"/>
              </a:rPr>
              <a:t>2 </a:t>
            </a:r>
            <a:r>
              <a:rPr lang="tr-TR" sz="1600" dirty="0" smtClean="0">
                <a:solidFill>
                  <a:srgbClr val="000000"/>
                </a:solidFill>
                <a:latin typeface="Nunito" panose="020B0604020202020204" charset="-94"/>
                <a:ea typeface="Nunito"/>
                <a:cs typeface="Nunito"/>
                <a:sym typeface="Nunito"/>
              </a:rPr>
              <a:t>ℓ</a:t>
            </a:r>
            <a:r>
              <a:rPr lang="tr-TR" sz="1600" baseline="-25000" dirty="0" smtClean="0">
                <a:solidFill>
                  <a:srgbClr val="000000"/>
                </a:solidFill>
                <a:latin typeface="Nunito" panose="020B0604020202020204" charset="-94"/>
                <a:ea typeface="Nunito"/>
                <a:cs typeface="Nunito"/>
                <a:sym typeface="Nunito"/>
              </a:rPr>
              <a:t>2</a:t>
            </a:r>
            <a:r>
              <a:rPr lang="tr-TR" sz="1600" dirty="0" smtClean="0">
                <a:solidFill>
                  <a:srgbClr val="000000"/>
                </a:solidFill>
                <a:latin typeface="Nunito" panose="020B0604020202020204" charset="-94"/>
                <a:ea typeface="Nunito"/>
                <a:cs typeface="Nunito"/>
                <a:sym typeface="Nunito"/>
              </a:rPr>
              <a:t>(x</a:t>
            </a:r>
            <a:r>
              <a:rPr lang="tr-TR" sz="1600" dirty="0">
                <a:solidFill>
                  <a:srgbClr val="000000"/>
                </a:solidFill>
                <a:latin typeface="Nunito" panose="020B0604020202020204" charset="-94"/>
                <a:ea typeface="Nunito"/>
                <a:cs typeface="Nunito"/>
                <a:sym typeface="Nunito"/>
              </a:rPr>
              <a:t>), where now</a:t>
            </a:r>
            <a:endParaRPr sz="1600" dirty="0">
              <a:solidFill>
                <a:srgbClr val="000000"/>
              </a:solidFill>
              <a:latin typeface="Nunito" panose="020B0604020202020204" charset="-94"/>
              <a:ea typeface="Nunito"/>
              <a:cs typeface="Nunito"/>
              <a:sym typeface="Nunito"/>
            </a:endParaRPr>
          </a:p>
          <a:p>
            <a:pPr marL="0" lvl="0" indent="0" algn="l" rtl="0">
              <a:lnSpc>
                <a:spcPct val="120000"/>
              </a:lnSpc>
              <a:spcBef>
                <a:spcPts val="0"/>
              </a:spcBef>
              <a:spcAft>
                <a:spcPts val="0"/>
              </a:spcAft>
              <a:buClr>
                <a:schemeClr val="lt1"/>
              </a:buClr>
              <a:buSzPts val="2400"/>
              <a:buNone/>
            </a:pPr>
            <a:endParaRPr sz="1600" dirty="0">
              <a:solidFill>
                <a:srgbClr val="000000"/>
              </a:solidFill>
              <a:latin typeface="Nunito" panose="020B0604020202020204" charset="-94"/>
              <a:ea typeface="Nunito"/>
              <a:cs typeface="Nunito"/>
              <a:sym typeface="Nunito"/>
            </a:endParaRPr>
          </a:p>
          <a:p>
            <a:pPr marL="0" lvl="0" indent="0" algn="l" rtl="0">
              <a:lnSpc>
                <a:spcPct val="120000"/>
              </a:lnSpc>
              <a:spcBef>
                <a:spcPts val="0"/>
              </a:spcBef>
              <a:spcAft>
                <a:spcPts val="0"/>
              </a:spcAft>
              <a:buClr>
                <a:schemeClr val="lt1"/>
              </a:buClr>
              <a:buSzPts val="2400"/>
              <a:buNone/>
            </a:pPr>
            <a:endParaRPr sz="1600" dirty="0">
              <a:solidFill>
                <a:srgbClr val="000000"/>
              </a:solidFill>
              <a:latin typeface="Nunito" panose="020B0604020202020204" charset="-94"/>
              <a:ea typeface="Nunito"/>
              <a:cs typeface="Nunito"/>
              <a:sym typeface="Nunito"/>
            </a:endParaRPr>
          </a:p>
          <a:p>
            <a:pPr marL="0" lvl="0" indent="0" algn="l" rtl="0">
              <a:lnSpc>
                <a:spcPct val="120000"/>
              </a:lnSpc>
              <a:spcBef>
                <a:spcPts val="0"/>
              </a:spcBef>
              <a:spcAft>
                <a:spcPts val="0"/>
              </a:spcAft>
              <a:buClr>
                <a:schemeClr val="lt1"/>
              </a:buClr>
              <a:buSzPts val="2400"/>
              <a:buNone/>
            </a:pPr>
            <a:endParaRPr sz="1600" dirty="0">
              <a:solidFill>
                <a:srgbClr val="000000"/>
              </a:solidFill>
              <a:latin typeface="Nunito" panose="020B0604020202020204" charset="-94"/>
              <a:ea typeface="Nunito"/>
              <a:cs typeface="Nunito"/>
              <a:sym typeface="Nunito"/>
            </a:endParaRPr>
          </a:p>
          <a:p>
            <a:pPr marL="0" lvl="0" indent="0" algn="l" rtl="0">
              <a:lnSpc>
                <a:spcPct val="120000"/>
              </a:lnSpc>
              <a:spcBef>
                <a:spcPts val="0"/>
              </a:spcBef>
              <a:spcAft>
                <a:spcPts val="0"/>
              </a:spcAft>
              <a:buClr>
                <a:schemeClr val="lt1"/>
              </a:buClr>
              <a:buSzPts val="2400"/>
              <a:buNone/>
            </a:pPr>
            <a:endParaRPr sz="1600" dirty="0">
              <a:solidFill>
                <a:srgbClr val="000000"/>
              </a:solidFill>
              <a:latin typeface="Nunito" panose="020B0604020202020204" charset="-94"/>
              <a:ea typeface="Nunito"/>
              <a:cs typeface="Nunito"/>
              <a:sym typeface="Nunito"/>
            </a:endParaRPr>
          </a:p>
          <a:p>
            <a:pPr marL="0" lvl="0" indent="0" algn="l" rtl="0">
              <a:lnSpc>
                <a:spcPct val="120000"/>
              </a:lnSpc>
              <a:spcBef>
                <a:spcPts val="0"/>
              </a:spcBef>
              <a:spcAft>
                <a:spcPts val="0"/>
              </a:spcAft>
              <a:buClr>
                <a:schemeClr val="lt1"/>
              </a:buClr>
              <a:buSzPts val="2400"/>
              <a:buNone/>
            </a:pPr>
            <a:endParaRPr lang="tr-TR" sz="1600" dirty="0" smtClean="0">
              <a:solidFill>
                <a:srgbClr val="000000"/>
              </a:solidFill>
              <a:latin typeface="Nunito" panose="020B0604020202020204" charset="-94"/>
              <a:ea typeface="Nunito"/>
              <a:cs typeface="Nunito"/>
              <a:sym typeface="Nunito"/>
            </a:endParaRPr>
          </a:p>
          <a:p>
            <a:pPr marL="0" lvl="0" indent="0" algn="l" rtl="0">
              <a:lnSpc>
                <a:spcPct val="120000"/>
              </a:lnSpc>
              <a:spcBef>
                <a:spcPts val="0"/>
              </a:spcBef>
              <a:spcAft>
                <a:spcPts val="0"/>
              </a:spcAft>
              <a:buClr>
                <a:schemeClr val="lt1"/>
              </a:buClr>
              <a:buSzPts val="2400"/>
              <a:buNone/>
            </a:pPr>
            <a:endParaRPr sz="1600" dirty="0">
              <a:solidFill>
                <a:srgbClr val="000000"/>
              </a:solidFill>
              <a:latin typeface="Nunito" panose="020B0604020202020204" charset="-94"/>
              <a:ea typeface="Nunito"/>
              <a:cs typeface="Nunito"/>
              <a:sym typeface="Nunito"/>
            </a:endParaRPr>
          </a:p>
          <a:p>
            <a:pPr marL="0" lvl="0" indent="0" algn="l" rtl="0">
              <a:lnSpc>
                <a:spcPct val="120000"/>
              </a:lnSpc>
              <a:spcBef>
                <a:spcPts val="0"/>
              </a:spcBef>
              <a:spcAft>
                <a:spcPts val="0"/>
              </a:spcAft>
              <a:buClr>
                <a:schemeClr val="lt1"/>
              </a:buClr>
              <a:buSzPts val="2400"/>
              <a:buNone/>
            </a:pPr>
            <a:endParaRPr sz="1600" dirty="0">
              <a:solidFill>
                <a:srgbClr val="000000"/>
              </a:solidFill>
              <a:latin typeface="Nunito" panose="020B0604020202020204" charset="-94"/>
              <a:ea typeface="Nunito"/>
              <a:cs typeface="Nunito"/>
              <a:sym typeface="Nunito"/>
            </a:endParaRPr>
          </a:p>
          <a:p>
            <a:pPr marL="0" lvl="0" indent="0" algn="l" rtl="0">
              <a:lnSpc>
                <a:spcPct val="120000"/>
              </a:lnSpc>
              <a:spcBef>
                <a:spcPts val="0"/>
              </a:spcBef>
              <a:spcAft>
                <a:spcPts val="0"/>
              </a:spcAft>
              <a:buClr>
                <a:schemeClr val="lt1"/>
              </a:buClr>
              <a:buSzPts val="2400"/>
              <a:buNone/>
            </a:pPr>
            <a:r>
              <a:rPr lang="tr-TR" sz="1600" dirty="0">
                <a:solidFill>
                  <a:srgbClr val="000000"/>
                </a:solidFill>
                <a:latin typeface="Nunito" panose="020B0604020202020204" charset="-94"/>
                <a:ea typeface="Nunito"/>
                <a:cs typeface="Nunito"/>
                <a:sym typeface="Nunito"/>
              </a:rPr>
              <a:t>The cardinal functions are polynomials of degree n and have the property</a:t>
            </a:r>
            <a:endParaRPr sz="1600" dirty="0">
              <a:solidFill>
                <a:srgbClr val="000000"/>
              </a:solidFill>
              <a:latin typeface="Nunito" panose="020B0604020202020204" charset="-94"/>
              <a:ea typeface="Nunito"/>
              <a:cs typeface="Nunito"/>
              <a:sym typeface="Nunito"/>
            </a:endParaRPr>
          </a:p>
          <a:p>
            <a:pPr marL="0" lvl="0" indent="0" algn="l" rtl="0">
              <a:lnSpc>
                <a:spcPct val="120000"/>
              </a:lnSpc>
              <a:spcBef>
                <a:spcPts val="0"/>
              </a:spcBef>
              <a:spcAft>
                <a:spcPts val="0"/>
              </a:spcAft>
              <a:buClr>
                <a:schemeClr val="lt1"/>
              </a:buClr>
              <a:buSzPts val="2400"/>
              <a:buNone/>
            </a:pPr>
            <a:endParaRPr sz="1800" dirty="0">
              <a:solidFill>
                <a:srgbClr val="000000"/>
              </a:solidFill>
              <a:latin typeface="Nunito"/>
              <a:ea typeface="Nunito"/>
              <a:cs typeface="Nunito"/>
              <a:sym typeface="Nunito"/>
            </a:endParaRPr>
          </a:p>
          <a:p>
            <a:pPr marL="0" indent="0" algn="l">
              <a:spcBef>
                <a:spcPts val="0"/>
              </a:spcBef>
            </a:pPr>
            <a:r>
              <a:rPr lang="tr-TR" sz="1800" dirty="0">
                <a:solidFill>
                  <a:srgbClr val="000000"/>
                </a:solidFill>
                <a:latin typeface="Nunito"/>
                <a:ea typeface="Nunito"/>
                <a:cs typeface="Nunito"/>
                <a:sym typeface="Nunito"/>
              </a:rPr>
              <a:t>									(3)</a:t>
            </a:r>
          </a:p>
          <a:p>
            <a:pPr marL="0" lvl="0" indent="0" algn="l" rtl="0">
              <a:lnSpc>
                <a:spcPct val="120000"/>
              </a:lnSpc>
              <a:spcBef>
                <a:spcPts val="0"/>
              </a:spcBef>
              <a:spcAft>
                <a:spcPts val="0"/>
              </a:spcAft>
              <a:buClr>
                <a:schemeClr val="lt1"/>
              </a:buClr>
              <a:buSzPts val="2400"/>
              <a:buNone/>
            </a:pPr>
            <a:endParaRPr sz="1800" dirty="0">
              <a:solidFill>
                <a:srgbClr val="000000"/>
              </a:solidFill>
              <a:latin typeface="Nunito"/>
              <a:ea typeface="Nunito"/>
              <a:cs typeface="Nunito"/>
              <a:sym typeface="Nunito"/>
            </a:endParaRPr>
          </a:p>
          <a:p>
            <a:pPr marL="0" lvl="0" indent="0" algn="l" rtl="0">
              <a:lnSpc>
                <a:spcPct val="120000"/>
              </a:lnSpc>
              <a:spcBef>
                <a:spcPts val="0"/>
              </a:spcBef>
              <a:spcAft>
                <a:spcPts val="0"/>
              </a:spcAft>
              <a:buClr>
                <a:schemeClr val="lt1"/>
              </a:buClr>
              <a:buSzPts val="2400"/>
              <a:buNone/>
            </a:pPr>
            <a:r>
              <a:rPr lang="tr-TR" sz="1800" dirty="0" smtClean="0">
                <a:solidFill>
                  <a:srgbClr val="000000"/>
                </a:solidFill>
                <a:latin typeface="Nunito"/>
                <a:ea typeface="Nunito"/>
                <a:cs typeface="Nunito"/>
                <a:sym typeface="Nunito"/>
              </a:rPr>
              <a:t>										</a:t>
            </a:r>
            <a:endParaRPr sz="1800" dirty="0">
              <a:solidFill>
                <a:srgbClr val="000000"/>
              </a:solidFill>
              <a:latin typeface="Nunito"/>
              <a:ea typeface="Nunito"/>
              <a:cs typeface="Nunito"/>
              <a:sym typeface="Nunito"/>
            </a:endParaRPr>
          </a:p>
        </p:txBody>
      </p:sp>
      <p:pic>
        <p:nvPicPr>
          <p:cNvPr id="165" name="Google Shape;165;p5"/>
          <p:cNvPicPr preferRelativeResize="0"/>
          <p:nvPr/>
        </p:nvPicPr>
        <p:blipFill>
          <a:blip r:embed="rId3">
            <a:alphaModFix/>
          </a:blip>
          <a:stretch>
            <a:fillRect/>
          </a:stretch>
        </p:blipFill>
        <p:spPr>
          <a:xfrm>
            <a:off x="4653355" y="1340236"/>
            <a:ext cx="3204238" cy="562689"/>
          </a:xfrm>
          <a:prstGeom prst="rect">
            <a:avLst/>
          </a:prstGeom>
          <a:noFill/>
          <a:ln>
            <a:noFill/>
          </a:ln>
        </p:spPr>
      </p:pic>
      <p:pic>
        <p:nvPicPr>
          <p:cNvPr id="166" name="Google Shape;166;p5"/>
          <p:cNvPicPr preferRelativeResize="0"/>
          <p:nvPr/>
        </p:nvPicPr>
        <p:blipFill>
          <a:blip r:embed="rId4">
            <a:alphaModFix/>
          </a:blip>
          <a:stretch>
            <a:fillRect/>
          </a:stretch>
        </p:blipFill>
        <p:spPr>
          <a:xfrm>
            <a:off x="5114652" y="2695878"/>
            <a:ext cx="2281637" cy="1594328"/>
          </a:xfrm>
          <a:prstGeom prst="rect">
            <a:avLst/>
          </a:prstGeom>
          <a:noFill/>
          <a:ln>
            <a:noFill/>
          </a:ln>
        </p:spPr>
      </p:pic>
      <p:pic>
        <p:nvPicPr>
          <p:cNvPr id="167" name="Google Shape;167;p5"/>
          <p:cNvPicPr preferRelativeResize="0"/>
          <p:nvPr/>
        </p:nvPicPr>
        <p:blipFill>
          <a:blip r:embed="rId5">
            <a:alphaModFix/>
          </a:blip>
          <a:stretch>
            <a:fillRect/>
          </a:stretch>
        </p:blipFill>
        <p:spPr>
          <a:xfrm>
            <a:off x="5027059" y="4837479"/>
            <a:ext cx="2456825" cy="75247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subTitle" idx="1"/>
          </p:nvPr>
        </p:nvSpPr>
        <p:spPr>
          <a:xfrm>
            <a:off x="593597" y="2589028"/>
            <a:ext cx="11259300" cy="4063876"/>
          </a:xfrm>
          <a:prstGeom prst="rect">
            <a:avLst/>
          </a:prstGeom>
          <a:noFill/>
          <a:ln>
            <a:noFill/>
          </a:ln>
        </p:spPr>
        <p:txBody>
          <a:bodyPr spcFirstLastPara="1" wrap="square" lIns="91425" tIns="45700" rIns="91425" bIns="45700" anchor="t" anchorCtr="0">
            <a:normAutofit fontScale="92500" lnSpcReduction="10000"/>
          </a:bodyPr>
          <a:lstStyle/>
          <a:p>
            <a:pPr algn="just"/>
            <a:r>
              <a:rPr lang="en-US" sz="1600" dirty="0" smtClean="0">
                <a:solidFill>
                  <a:schemeClr val="tx1"/>
                </a:solidFill>
                <a:latin typeface="Nunito" panose="020B0604020202020204" charset="-94"/>
              </a:rPr>
              <a:t>To prove that the interpolating polynomial passes through the data points, we substitute </a:t>
            </a:r>
            <a:r>
              <a:rPr lang="en-US" sz="1600" i="1" dirty="0" smtClean="0">
                <a:solidFill>
                  <a:schemeClr val="tx1"/>
                </a:solidFill>
                <a:latin typeface="Nunito" panose="020B0604020202020204" charset="-94"/>
              </a:rPr>
              <a:t>x </a:t>
            </a:r>
            <a:r>
              <a:rPr lang="en-US" sz="1600" dirty="0" smtClean="0">
                <a:solidFill>
                  <a:schemeClr val="tx1"/>
                </a:solidFill>
                <a:latin typeface="Nunito" panose="020B0604020202020204" charset="-94"/>
              </a:rPr>
              <a:t>= </a:t>
            </a:r>
            <a:r>
              <a:rPr lang="en-US" sz="1600" i="1" dirty="0" smtClean="0">
                <a:solidFill>
                  <a:schemeClr val="tx1"/>
                </a:solidFill>
                <a:latin typeface="Nunito" panose="020B0604020202020204" charset="-94"/>
              </a:rPr>
              <a:t>x </a:t>
            </a:r>
            <a:r>
              <a:rPr lang="en-US" sz="1600" i="1" baseline="-25000" dirty="0" smtClean="0">
                <a:solidFill>
                  <a:schemeClr val="tx1"/>
                </a:solidFill>
                <a:latin typeface="Nunito" panose="020B0604020202020204" charset="-94"/>
              </a:rPr>
              <a:t>j </a:t>
            </a:r>
            <a:r>
              <a:rPr lang="en-US" sz="1600" dirty="0" smtClean="0">
                <a:solidFill>
                  <a:schemeClr val="tx1"/>
                </a:solidFill>
                <a:latin typeface="Nunito" panose="020B0604020202020204" charset="-94"/>
              </a:rPr>
              <a:t>into Eq. (1) and then use</a:t>
            </a:r>
          </a:p>
          <a:p>
            <a:pPr algn="just"/>
            <a:r>
              <a:rPr lang="en-US" sz="1600" dirty="0" smtClean="0">
                <a:solidFill>
                  <a:schemeClr val="tx1"/>
                </a:solidFill>
                <a:latin typeface="Nunito" panose="020B0604020202020204" charset="-94"/>
              </a:rPr>
              <a:t> Eq. (3). The result is;</a:t>
            </a:r>
          </a:p>
          <a:p>
            <a:pPr algn="just"/>
            <a:endParaRPr lang="en-US" sz="1600" dirty="0" smtClean="0">
              <a:solidFill>
                <a:schemeClr val="tx1"/>
              </a:solidFill>
              <a:latin typeface="Nunito" panose="020B0604020202020204" charset="-94"/>
            </a:endParaRPr>
          </a:p>
          <a:p>
            <a:pPr algn="just"/>
            <a:endParaRPr lang="en-US" sz="1600" dirty="0" smtClean="0">
              <a:solidFill>
                <a:schemeClr val="tx1"/>
              </a:solidFill>
              <a:latin typeface="Nunito" panose="020B0604020202020204" charset="-94"/>
            </a:endParaRPr>
          </a:p>
          <a:p>
            <a:pPr algn="just"/>
            <a:r>
              <a:rPr lang="en-US" sz="1600" dirty="0" smtClean="0">
                <a:solidFill>
                  <a:schemeClr val="tx1"/>
                </a:solidFill>
                <a:latin typeface="Nunito" panose="020B0604020202020204" charset="-94"/>
              </a:rPr>
              <a:t>It can be shown that the error in polynomial interpolation is</a:t>
            </a:r>
          </a:p>
          <a:p>
            <a:pPr algn="just"/>
            <a:endParaRPr lang="en-US" sz="1600" dirty="0" smtClean="0">
              <a:solidFill>
                <a:schemeClr val="tx1"/>
              </a:solidFill>
              <a:latin typeface="Nunito" panose="020B0604020202020204" charset="-94"/>
            </a:endParaRPr>
          </a:p>
          <a:p>
            <a:pPr algn="just"/>
            <a:endParaRPr lang="en-US" sz="1600" dirty="0" smtClean="0">
              <a:solidFill>
                <a:schemeClr val="tx1"/>
              </a:solidFill>
              <a:latin typeface="Nunito" panose="020B0604020202020204" charset="-94"/>
            </a:endParaRPr>
          </a:p>
          <a:p>
            <a:pPr algn="just"/>
            <a:endParaRPr lang="en-US" sz="1600" dirty="0" smtClean="0">
              <a:solidFill>
                <a:schemeClr val="tx1"/>
              </a:solidFill>
              <a:latin typeface="Nunito" panose="020B0604020202020204" charset="-94"/>
            </a:endParaRPr>
          </a:p>
          <a:p>
            <a:pPr algn="just"/>
            <a:r>
              <a:rPr lang="en-US" sz="1600" dirty="0" smtClean="0">
                <a:solidFill>
                  <a:schemeClr val="tx1"/>
                </a:solidFill>
                <a:latin typeface="Nunito" panose="020B0604020202020204" charset="-94"/>
              </a:rPr>
              <a:t>where </a:t>
            </a:r>
            <a:r>
              <a:rPr lang="en-US" sz="1600" i="1" dirty="0" smtClean="0">
                <a:solidFill>
                  <a:schemeClr val="tx1"/>
                </a:solidFill>
                <a:latin typeface="Nunito" panose="020B0604020202020204" charset="-94"/>
              </a:rPr>
              <a:t>ξ </a:t>
            </a:r>
            <a:r>
              <a:rPr lang="en-US" sz="1600" dirty="0" smtClean="0">
                <a:solidFill>
                  <a:schemeClr val="tx1"/>
                </a:solidFill>
                <a:latin typeface="Nunito" panose="020B0604020202020204" charset="-94"/>
              </a:rPr>
              <a:t>lies somewhere in the interval (</a:t>
            </a:r>
            <a:r>
              <a:rPr lang="en-US" sz="1600" i="1" dirty="0" smtClean="0">
                <a:solidFill>
                  <a:schemeClr val="tx1"/>
                </a:solidFill>
                <a:latin typeface="Nunito" panose="020B0604020202020204" charset="-94"/>
              </a:rPr>
              <a:t>x</a:t>
            </a:r>
            <a:r>
              <a:rPr lang="en-US" sz="1600" baseline="-25000" dirty="0" smtClean="0">
                <a:solidFill>
                  <a:schemeClr val="tx1"/>
                </a:solidFill>
                <a:latin typeface="Nunito" panose="020B0604020202020204" charset="-94"/>
              </a:rPr>
              <a:t>0</a:t>
            </a:r>
            <a:r>
              <a:rPr lang="en-US" sz="1600" dirty="0" smtClean="0">
                <a:solidFill>
                  <a:schemeClr val="tx1"/>
                </a:solidFill>
                <a:latin typeface="Nunito" panose="020B0604020202020204" charset="-94"/>
              </a:rPr>
              <a:t>, </a:t>
            </a:r>
            <a:r>
              <a:rPr lang="en-US" sz="1600" i="1" dirty="0" err="1" smtClean="0">
                <a:solidFill>
                  <a:schemeClr val="tx1"/>
                </a:solidFill>
                <a:latin typeface="Nunito" panose="020B0604020202020204" charset="-94"/>
              </a:rPr>
              <a:t>x</a:t>
            </a:r>
            <a:r>
              <a:rPr lang="en-US" sz="1600" i="1" baseline="-25000" dirty="0" err="1" smtClean="0">
                <a:solidFill>
                  <a:schemeClr val="tx1"/>
                </a:solidFill>
                <a:latin typeface="Nunito" panose="020B0604020202020204" charset="-94"/>
              </a:rPr>
              <a:t>n</a:t>
            </a:r>
            <a:r>
              <a:rPr lang="en-US" sz="1600" dirty="0" smtClean="0">
                <a:solidFill>
                  <a:schemeClr val="tx1"/>
                </a:solidFill>
                <a:latin typeface="Nunito" panose="020B0604020202020204" charset="-94"/>
              </a:rPr>
              <a:t>); its value is otherwise unknown. It is instructive to note that the further than a</a:t>
            </a:r>
          </a:p>
          <a:p>
            <a:pPr algn="just"/>
            <a:r>
              <a:rPr lang="en-US" sz="1600" dirty="0" smtClean="0">
                <a:solidFill>
                  <a:schemeClr val="tx1"/>
                </a:solidFill>
                <a:latin typeface="Nunito" panose="020B0604020202020204" charset="-94"/>
              </a:rPr>
              <a:t>data point is from </a:t>
            </a:r>
            <a:r>
              <a:rPr lang="en-US" sz="1600" i="1" dirty="0" smtClean="0">
                <a:solidFill>
                  <a:schemeClr val="tx1"/>
                </a:solidFill>
                <a:latin typeface="Nunito" panose="020B0604020202020204" charset="-94"/>
              </a:rPr>
              <a:t>x</a:t>
            </a:r>
            <a:r>
              <a:rPr lang="en-US" sz="1600" dirty="0" smtClean="0">
                <a:solidFill>
                  <a:schemeClr val="tx1"/>
                </a:solidFill>
                <a:latin typeface="Nunito" panose="020B0604020202020204" charset="-94"/>
              </a:rPr>
              <a:t>, the more it contributes to the error at </a:t>
            </a:r>
            <a:r>
              <a:rPr lang="en-US" sz="1600" i="1" dirty="0" smtClean="0">
                <a:solidFill>
                  <a:schemeClr val="tx1"/>
                </a:solidFill>
                <a:latin typeface="Nunito" panose="020B0604020202020204" charset="-94"/>
              </a:rPr>
              <a:t>x</a:t>
            </a:r>
            <a:r>
              <a:rPr lang="en-US" sz="1600" dirty="0" smtClean="0">
                <a:solidFill>
                  <a:schemeClr val="tx1"/>
                </a:solidFill>
                <a:latin typeface="Nunito" panose="020B0604020202020204" charset="-94"/>
              </a:rPr>
              <a:t>.</a:t>
            </a:r>
          </a:p>
          <a:p>
            <a:pPr algn="just"/>
            <a:endParaRPr lang="en-US" sz="1600" dirty="0" smtClean="0">
              <a:solidFill>
                <a:schemeClr val="tx1"/>
              </a:solidFill>
              <a:latin typeface="Nunito" panose="020B0604020202020204" charset="-94"/>
            </a:endParaRPr>
          </a:p>
          <a:p>
            <a:pPr algn="just"/>
            <a:endParaRPr lang="en-US" sz="1600" dirty="0">
              <a:solidFill>
                <a:schemeClr val="tx1"/>
              </a:solidFill>
              <a:latin typeface="Nunito" panose="020B0604020202020204" charset="-94"/>
            </a:endParaRPr>
          </a:p>
        </p:txBody>
      </p:sp>
      <p:pic>
        <p:nvPicPr>
          <p:cNvPr id="2" name="Picture 1"/>
          <p:cNvPicPr>
            <a:picLocks noChangeAspect="1"/>
          </p:cNvPicPr>
          <p:nvPr/>
        </p:nvPicPr>
        <p:blipFill>
          <a:blip r:embed="rId3"/>
          <a:stretch>
            <a:fillRect/>
          </a:stretch>
        </p:blipFill>
        <p:spPr>
          <a:xfrm>
            <a:off x="4481396" y="3357442"/>
            <a:ext cx="3048000" cy="742950"/>
          </a:xfrm>
          <a:prstGeom prst="rect">
            <a:avLst/>
          </a:prstGeom>
        </p:spPr>
      </p:pic>
      <p:pic>
        <p:nvPicPr>
          <p:cNvPr id="3" name="Picture 2"/>
          <p:cNvPicPr>
            <a:picLocks noChangeAspect="1"/>
          </p:cNvPicPr>
          <p:nvPr/>
        </p:nvPicPr>
        <p:blipFill>
          <a:blip r:embed="rId4"/>
          <a:stretch>
            <a:fillRect/>
          </a:stretch>
        </p:blipFill>
        <p:spPr>
          <a:xfrm>
            <a:off x="3976571" y="4918926"/>
            <a:ext cx="4057650" cy="647700"/>
          </a:xfrm>
          <a:prstGeom prst="rect">
            <a:avLst/>
          </a:prstGeom>
        </p:spPr>
      </p:pic>
      <p:sp>
        <p:nvSpPr>
          <p:cNvPr id="5" name="Google Shape;168;p5"/>
          <p:cNvSpPr txBox="1"/>
          <p:nvPr/>
        </p:nvSpPr>
        <p:spPr>
          <a:xfrm>
            <a:off x="680937" y="353609"/>
            <a:ext cx="10963072" cy="1341300"/>
          </a:xfrm>
          <a:prstGeom prst="rect">
            <a:avLst/>
          </a:prstGeom>
          <a:noFill/>
          <a:ln>
            <a:noFill/>
          </a:ln>
        </p:spPr>
        <p:txBody>
          <a:bodyPr spcFirstLastPara="1" wrap="square" lIns="91425" tIns="91425" rIns="91425" bIns="91425" anchor="t" anchorCtr="0">
            <a:noAutofit/>
          </a:bodyPr>
          <a:lstStyle/>
          <a:p>
            <a:pPr marL="0" lvl="0" indent="0" algn="just" rtl="0">
              <a:lnSpc>
                <a:spcPct val="120000"/>
              </a:lnSpc>
              <a:spcBef>
                <a:spcPts val="0"/>
              </a:spcBef>
              <a:spcAft>
                <a:spcPts val="0"/>
              </a:spcAft>
              <a:buClr>
                <a:schemeClr val="lt1"/>
              </a:buClr>
              <a:buSzPts val="2400"/>
              <a:buFont typeface="Arial"/>
              <a:buNone/>
            </a:pPr>
            <a:r>
              <a:rPr lang="tr-TR" sz="1600" dirty="0">
                <a:solidFill>
                  <a:schemeClr val="dk1"/>
                </a:solidFill>
                <a:latin typeface="Nunito" panose="020B0604020202020204" charset="-94"/>
                <a:ea typeface="Nunito"/>
                <a:cs typeface="Nunito"/>
                <a:sym typeface="Nunito"/>
              </a:rPr>
              <a:t>where δ</a:t>
            </a:r>
            <a:r>
              <a:rPr lang="tr-TR" sz="1600" baseline="-25000" dirty="0">
                <a:solidFill>
                  <a:schemeClr val="dk1"/>
                </a:solidFill>
                <a:latin typeface="Nunito" panose="020B0604020202020204" charset="-94"/>
                <a:ea typeface="Nunito"/>
                <a:cs typeface="Nunito"/>
                <a:sym typeface="Nunito"/>
              </a:rPr>
              <a:t>ij</a:t>
            </a:r>
            <a:r>
              <a:rPr lang="tr-TR" sz="1600" dirty="0">
                <a:solidFill>
                  <a:schemeClr val="dk1"/>
                </a:solidFill>
                <a:latin typeface="Nunito" panose="020B0604020202020204" charset="-94"/>
                <a:ea typeface="Nunito"/>
                <a:cs typeface="Nunito"/>
                <a:sym typeface="Nunito"/>
              </a:rPr>
              <a:t> is the Kronecker delta. This property is illustrated in Figure for three point interpolation (n = 2) with x</a:t>
            </a:r>
            <a:r>
              <a:rPr lang="tr-TR" sz="1600" baseline="-25000" dirty="0">
                <a:solidFill>
                  <a:schemeClr val="dk1"/>
                </a:solidFill>
                <a:latin typeface="Nunito" panose="020B0604020202020204" charset="-94"/>
                <a:ea typeface="Nunito"/>
                <a:cs typeface="Nunito"/>
                <a:sym typeface="Nunito"/>
              </a:rPr>
              <a:t>0</a:t>
            </a:r>
            <a:r>
              <a:rPr lang="tr-TR" sz="1600" dirty="0">
                <a:solidFill>
                  <a:schemeClr val="dk1"/>
                </a:solidFill>
                <a:latin typeface="Nunito" panose="020B0604020202020204" charset="-94"/>
                <a:ea typeface="Nunito"/>
                <a:cs typeface="Nunito"/>
                <a:sym typeface="Nunito"/>
              </a:rPr>
              <a:t> = 0, </a:t>
            </a:r>
            <a:endParaRPr lang="tr-TR" sz="1600" dirty="0" smtClean="0">
              <a:solidFill>
                <a:schemeClr val="dk1"/>
              </a:solidFill>
              <a:latin typeface="Nunito" panose="020B0604020202020204" charset="-94"/>
              <a:ea typeface="Nunito"/>
              <a:cs typeface="Nunito"/>
              <a:sym typeface="Nunito"/>
            </a:endParaRPr>
          </a:p>
          <a:p>
            <a:pPr marL="0" lvl="0" indent="0" algn="just" rtl="0">
              <a:lnSpc>
                <a:spcPct val="120000"/>
              </a:lnSpc>
              <a:spcBef>
                <a:spcPts val="0"/>
              </a:spcBef>
              <a:spcAft>
                <a:spcPts val="0"/>
              </a:spcAft>
              <a:buClr>
                <a:schemeClr val="lt1"/>
              </a:buClr>
              <a:buSzPts val="2400"/>
              <a:buFont typeface="Arial"/>
              <a:buNone/>
            </a:pPr>
            <a:r>
              <a:rPr lang="tr-TR" sz="1600" dirty="0" smtClean="0">
                <a:solidFill>
                  <a:schemeClr val="dk1"/>
                </a:solidFill>
                <a:latin typeface="Nunito" panose="020B0604020202020204" charset="-94"/>
                <a:ea typeface="Nunito"/>
                <a:cs typeface="Nunito"/>
                <a:sym typeface="Nunito"/>
              </a:rPr>
              <a:t>x</a:t>
            </a:r>
            <a:r>
              <a:rPr lang="tr-TR" sz="1600" baseline="-25000" dirty="0" smtClean="0">
                <a:solidFill>
                  <a:schemeClr val="dk1"/>
                </a:solidFill>
                <a:latin typeface="Nunito" panose="020B0604020202020204" charset="-94"/>
                <a:ea typeface="Nunito"/>
                <a:cs typeface="Nunito"/>
                <a:sym typeface="Nunito"/>
              </a:rPr>
              <a:t>1</a:t>
            </a:r>
            <a:r>
              <a:rPr lang="tr-TR" sz="1600" dirty="0" smtClean="0">
                <a:solidFill>
                  <a:schemeClr val="dk1"/>
                </a:solidFill>
                <a:latin typeface="Nunito" panose="020B0604020202020204" charset="-94"/>
                <a:ea typeface="Nunito"/>
                <a:cs typeface="Nunito"/>
                <a:sym typeface="Nunito"/>
              </a:rPr>
              <a:t> </a:t>
            </a:r>
            <a:r>
              <a:rPr lang="tr-TR" sz="1600" dirty="0">
                <a:solidFill>
                  <a:schemeClr val="dk1"/>
                </a:solidFill>
                <a:latin typeface="Nunito" panose="020B0604020202020204" charset="-94"/>
                <a:ea typeface="Nunito"/>
                <a:cs typeface="Nunito"/>
                <a:sym typeface="Nunito"/>
              </a:rPr>
              <a:t>= 2, and x</a:t>
            </a:r>
            <a:r>
              <a:rPr lang="tr-TR" sz="1600" baseline="-25000" dirty="0">
                <a:solidFill>
                  <a:schemeClr val="dk1"/>
                </a:solidFill>
                <a:latin typeface="Nunito" panose="020B0604020202020204" charset="-94"/>
                <a:ea typeface="Nunito"/>
                <a:cs typeface="Nunito"/>
                <a:sym typeface="Nunito"/>
              </a:rPr>
              <a:t>2</a:t>
            </a:r>
            <a:r>
              <a:rPr lang="tr-TR" sz="1600" dirty="0">
                <a:solidFill>
                  <a:schemeClr val="dk1"/>
                </a:solidFill>
                <a:latin typeface="Nunito" panose="020B0604020202020204" charset="-94"/>
                <a:ea typeface="Nunito"/>
                <a:cs typeface="Nunito"/>
                <a:sym typeface="Nunito"/>
              </a:rPr>
              <a:t> = 3.</a:t>
            </a:r>
            <a:endParaRPr sz="1600" dirty="0">
              <a:latin typeface="Nunito" panose="020B0604020202020204" charset="-94"/>
              <a:ea typeface="Rockwell"/>
              <a:cs typeface="Rockwell"/>
              <a:sym typeface="Rockwell"/>
            </a:endParaRPr>
          </a:p>
        </p:txBody>
      </p:sp>
      <p:pic>
        <p:nvPicPr>
          <p:cNvPr id="6" name="Google Shape;169;p5"/>
          <p:cNvPicPr preferRelativeResize="0"/>
          <p:nvPr/>
        </p:nvPicPr>
        <p:blipFill>
          <a:blip r:embed="rId5">
            <a:alphaModFix/>
          </a:blip>
          <a:stretch>
            <a:fillRect/>
          </a:stretch>
        </p:blipFill>
        <p:spPr>
          <a:xfrm>
            <a:off x="4481396" y="933784"/>
            <a:ext cx="2820280" cy="1529539"/>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10"/>
          <p:cNvSpPr txBox="1">
            <a:spLocks noGrp="1"/>
          </p:cNvSpPr>
          <p:nvPr>
            <p:ph type="subTitle" idx="1"/>
          </p:nvPr>
        </p:nvSpPr>
        <p:spPr>
          <a:xfrm>
            <a:off x="457200" y="379379"/>
            <a:ext cx="11313268" cy="6177064"/>
          </a:xfrm>
          <a:prstGeom prst="rect">
            <a:avLst/>
          </a:prstGeom>
          <a:noFill/>
          <a:ln>
            <a:noFill/>
          </a:ln>
        </p:spPr>
        <p:txBody>
          <a:bodyPr spcFirstLastPara="1" wrap="square" lIns="91425" tIns="45700" rIns="91425" bIns="45700" anchor="t" anchorCtr="0">
            <a:normAutofit/>
          </a:bodyPr>
          <a:lstStyle/>
          <a:p>
            <a:pPr algn="l"/>
            <a:r>
              <a:rPr lang="tr-TR" sz="1800" dirty="0" smtClean="0">
                <a:solidFill>
                  <a:srgbClr val="FFFF00"/>
                </a:solidFill>
                <a:latin typeface="Nunito" panose="020B0604020202020204" charset="-94"/>
              </a:rPr>
              <a:t>Example:</a:t>
            </a:r>
            <a:r>
              <a:rPr lang="tr-TR" dirty="0"/>
              <a:t> </a:t>
            </a:r>
            <a:r>
              <a:rPr lang="tr-TR" sz="1600" dirty="0">
                <a:solidFill>
                  <a:schemeClr val="tx1"/>
                </a:solidFill>
                <a:latin typeface="Nunito" panose="020B0604020202020204" charset="-94"/>
              </a:rPr>
              <a:t>Given the data </a:t>
            </a:r>
            <a:r>
              <a:rPr lang="tr-TR" sz="1600" dirty="0" smtClean="0">
                <a:solidFill>
                  <a:schemeClr val="tx1"/>
                </a:solidFill>
                <a:latin typeface="Nunito" panose="020B0604020202020204" charset="-94"/>
              </a:rPr>
              <a:t>points</a:t>
            </a:r>
          </a:p>
          <a:p>
            <a:pPr algn="l"/>
            <a:endParaRPr lang="tr-TR" sz="1600" dirty="0" smtClean="0">
              <a:solidFill>
                <a:schemeClr val="tx1"/>
              </a:solidFill>
              <a:latin typeface="Nunito" panose="020B0604020202020204" charset="-94"/>
            </a:endParaRPr>
          </a:p>
          <a:p>
            <a:pPr algn="l"/>
            <a:endParaRPr lang="tr-TR" sz="1600" dirty="0">
              <a:solidFill>
                <a:schemeClr val="tx1"/>
              </a:solidFill>
              <a:latin typeface="Nunito" panose="020B0604020202020204" charset="-94"/>
            </a:endParaRPr>
          </a:p>
          <a:p>
            <a:pPr algn="l"/>
            <a:r>
              <a:rPr lang="en-US" sz="1600" dirty="0" smtClean="0">
                <a:solidFill>
                  <a:schemeClr val="tx1"/>
                </a:solidFill>
                <a:latin typeface="Nunito" panose="020B0604020202020204" charset="-94"/>
              </a:rPr>
              <a:t>use Lagrange’s</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method </a:t>
            </a:r>
            <a:r>
              <a:rPr lang="en-US" sz="1600" dirty="0">
                <a:solidFill>
                  <a:schemeClr val="tx1"/>
                </a:solidFill>
                <a:latin typeface="Nunito" panose="020B0604020202020204" charset="-94"/>
              </a:rPr>
              <a:t>to determine </a:t>
            </a:r>
            <a:r>
              <a:rPr lang="en-US" sz="1600" i="1" dirty="0">
                <a:solidFill>
                  <a:schemeClr val="tx1"/>
                </a:solidFill>
                <a:latin typeface="Nunito" panose="020B0604020202020204" charset="-94"/>
              </a:rPr>
              <a:t>y </a:t>
            </a:r>
            <a:r>
              <a:rPr lang="en-US" sz="1600" dirty="0">
                <a:solidFill>
                  <a:schemeClr val="tx1"/>
                </a:solidFill>
                <a:latin typeface="Nunito" panose="020B0604020202020204" charset="-94"/>
              </a:rPr>
              <a:t>at </a:t>
            </a:r>
            <a:r>
              <a:rPr lang="en-US" sz="1600" i="1" dirty="0">
                <a:solidFill>
                  <a:schemeClr val="tx1"/>
                </a:solidFill>
                <a:latin typeface="Nunito" panose="020B0604020202020204" charset="-94"/>
              </a:rPr>
              <a:t>x </a:t>
            </a:r>
            <a:r>
              <a:rPr lang="en-US" sz="1600" dirty="0">
                <a:solidFill>
                  <a:schemeClr val="tx1"/>
                </a:solidFill>
                <a:latin typeface="Nunito" panose="020B0604020202020204" charset="-94"/>
              </a:rPr>
              <a:t>= 1</a:t>
            </a:r>
            <a:r>
              <a:rPr lang="en-US" sz="1600" i="1" dirty="0" smtClean="0">
                <a:solidFill>
                  <a:schemeClr val="tx1"/>
                </a:solidFill>
                <a:latin typeface="Nunito" panose="020B0604020202020204" charset="-94"/>
              </a:rPr>
              <a:t>.</a:t>
            </a:r>
            <a:endParaRPr lang="tr-TR" sz="1600" i="1" dirty="0" smtClean="0">
              <a:solidFill>
                <a:schemeClr val="tx1"/>
              </a:solidFill>
              <a:latin typeface="Nunito" panose="020B0604020202020204" charset="-94"/>
            </a:endParaRPr>
          </a:p>
          <a:p>
            <a:pPr algn="l"/>
            <a:endParaRPr lang="tr-TR" sz="1800" dirty="0" smtClean="0">
              <a:solidFill>
                <a:srgbClr val="FFFF00"/>
              </a:solidFill>
              <a:latin typeface="Nunito" panose="020B0604020202020204" charset="-94"/>
            </a:endParaRPr>
          </a:p>
          <a:p>
            <a:pPr algn="l"/>
            <a:r>
              <a:rPr lang="tr-TR" sz="1800" dirty="0" smtClean="0">
                <a:solidFill>
                  <a:srgbClr val="FFFF00"/>
                </a:solidFill>
                <a:latin typeface="Nunito" panose="020B0604020202020204" charset="-94"/>
              </a:rPr>
              <a:t>Solution:</a:t>
            </a:r>
            <a:endParaRPr sz="1800" dirty="0">
              <a:solidFill>
                <a:srgbClr val="FFFF00"/>
              </a:solidFill>
              <a:latin typeface="Nunito" panose="020B0604020202020204" charset="-94"/>
            </a:endParaRPr>
          </a:p>
        </p:txBody>
      </p:sp>
      <p:pic>
        <p:nvPicPr>
          <p:cNvPr id="2" name="Picture 1"/>
          <p:cNvPicPr>
            <a:picLocks noChangeAspect="1"/>
          </p:cNvPicPr>
          <p:nvPr/>
        </p:nvPicPr>
        <p:blipFill>
          <a:blip r:embed="rId3"/>
          <a:stretch>
            <a:fillRect/>
          </a:stretch>
        </p:blipFill>
        <p:spPr>
          <a:xfrm>
            <a:off x="4644042" y="792480"/>
            <a:ext cx="2177499" cy="884973"/>
          </a:xfrm>
          <a:prstGeom prst="rect">
            <a:avLst/>
          </a:prstGeom>
        </p:spPr>
      </p:pic>
      <p:pic>
        <p:nvPicPr>
          <p:cNvPr id="3" name="Picture 2"/>
          <p:cNvPicPr>
            <a:picLocks noChangeAspect="1"/>
          </p:cNvPicPr>
          <p:nvPr/>
        </p:nvPicPr>
        <p:blipFill>
          <a:blip r:embed="rId4"/>
          <a:stretch>
            <a:fillRect/>
          </a:stretch>
        </p:blipFill>
        <p:spPr>
          <a:xfrm>
            <a:off x="2001212" y="3245251"/>
            <a:ext cx="4625975" cy="2593690"/>
          </a:xfrm>
          <a:prstGeom prst="rect">
            <a:avLst/>
          </a:prstGeom>
        </p:spPr>
      </p:pic>
      <p:sp>
        <p:nvSpPr>
          <p:cNvPr id="4" name="Rectangle 3"/>
          <p:cNvSpPr/>
          <p:nvPr/>
        </p:nvSpPr>
        <p:spPr>
          <a:xfrm>
            <a:off x="457200" y="3803432"/>
            <a:ext cx="825867" cy="307777"/>
          </a:xfrm>
          <a:prstGeom prst="rect">
            <a:avLst/>
          </a:prstGeom>
        </p:spPr>
        <p:txBody>
          <a:bodyPr wrap="none">
            <a:spAutoFit/>
          </a:bodyPr>
          <a:lstStyle/>
          <a:p>
            <a:r>
              <a:rPr lang="en-US" dirty="0" smtClean="0">
                <a:latin typeface="Nunito" panose="020B0604020202020204" charset="-94"/>
                <a:ea typeface="Nunito"/>
                <a:cs typeface="Nunito"/>
                <a:sym typeface="Nunito"/>
              </a:rPr>
              <a:t>P</a:t>
            </a:r>
            <a:r>
              <a:rPr lang="tr-TR" baseline="-25000" dirty="0" smtClean="0">
                <a:latin typeface="Nunito" panose="020B0604020202020204" charset="-94"/>
                <a:ea typeface="Nunito"/>
                <a:cs typeface="Nunito"/>
                <a:sym typeface="Nunito"/>
              </a:rPr>
              <a:t>2</a:t>
            </a:r>
            <a:r>
              <a:rPr lang="en-US" dirty="0" smtClean="0">
                <a:latin typeface="Nunito" panose="020B0604020202020204" charset="-94"/>
                <a:ea typeface="Nunito"/>
                <a:cs typeface="Nunito"/>
                <a:sym typeface="Nunito"/>
              </a:rPr>
              <a:t>(</a:t>
            </a:r>
            <a:r>
              <a:rPr lang="tr-TR" dirty="0" smtClean="0">
                <a:latin typeface="Nunito" panose="020B0604020202020204" charset="-94"/>
                <a:ea typeface="Nunito"/>
                <a:cs typeface="Nunito"/>
                <a:sym typeface="Nunito"/>
              </a:rPr>
              <a:t>1</a:t>
            </a:r>
            <a:r>
              <a:rPr lang="en-US" dirty="0" smtClean="0">
                <a:latin typeface="Nunito" panose="020B0604020202020204" charset="-94"/>
                <a:ea typeface="Nunito"/>
                <a:cs typeface="Nunito"/>
                <a:sym typeface="Nunito"/>
              </a:rPr>
              <a:t>)</a:t>
            </a:r>
            <a:r>
              <a:rPr lang="tr-TR" dirty="0" smtClean="0">
                <a:latin typeface="Nunito" panose="020B0604020202020204" charset="-94"/>
                <a:ea typeface="Nunito"/>
                <a:cs typeface="Nunito"/>
                <a:sym typeface="Nunito"/>
              </a:rPr>
              <a:t>= ?</a:t>
            </a:r>
          </a:p>
        </p:txBody>
      </p:sp>
      <p:pic>
        <p:nvPicPr>
          <p:cNvPr id="5" name="Picture 4"/>
          <p:cNvPicPr>
            <a:picLocks noChangeAspect="1"/>
          </p:cNvPicPr>
          <p:nvPr/>
        </p:nvPicPr>
        <p:blipFill>
          <a:blip r:embed="rId5"/>
          <a:stretch>
            <a:fillRect/>
          </a:stretch>
        </p:blipFill>
        <p:spPr>
          <a:xfrm>
            <a:off x="7482990" y="3245251"/>
            <a:ext cx="3781640" cy="259369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7"/>
          <p:cNvSpPr txBox="1">
            <a:spLocks noGrp="1"/>
          </p:cNvSpPr>
          <p:nvPr>
            <p:ph type="subTitle" idx="1"/>
          </p:nvPr>
        </p:nvSpPr>
        <p:spPr>
          <a:xfrm>
            <a:off x="350196" y="447471"/>
            <a:ext cx="11507821" cy="6147881"/>
          </a:xfrm>
          <a:prstGeom prst="rect">
            <a:avLst/>
          </a:prstGeom>
          <a:noFill/>
          <a:ln>
            <a:noFill/>
          </a:ln>
        </p:spPr>
        <p:txBody>
          <a:bodyPr spcFirstLastPara="1" wrap="square" lIns="91425" tIns="45700" rIns="91425" bIns="45700" anchor="t" anchorCtr="0">
            <a:normAutofit/>
          </a:bodyPr>
          <a:lstStyle/>
          <a:p>
            <a:pPr marL="342900" lvl="0" indent="-342900" algn="l">
              <a:spcBef>
                <a:spcPts val="0"/>
              </a:spcBef>
              <a:buClr>
                <a:schemeClr val="tx1"/>
              </a:buClr>
              <a:buFont typeface="Wingdings" panose="05000000000000000000" pitchFamily="2" charset="2"/>
              <a:buChar char="Ø"/>
            </a:pPr>
            <a:r>
              <a:rPr lang="tr-TR" sz="1800" b="1" dirty="0">
                <a:solidFill>
                  <a:schemeClr val="tx1"/>
                </a:solidFill>
                <a:latin typeface="Nunito" panose="020B0604020202020204" charset="-94"/>
              </a:rPr>
              <a:t>Newton’s </a:t>
            </a:r>
            <a:r>
              <a:rPr lang="tr-TR" sz="1800" b="1" dirty="0" smtClean="0">
                <a:solidFill>
                  <a:schemeClr val="tx1"/>
                </a:solidFill>
                <a:latin typeface="Nunito" panose="020B0604020202020204" charset="-94"/>
              </a:rPr>
              <a:t>Method</a:t>
            </a:r>
          </a:p>
          <a:p>
            <a:pPr marL="0" lvl="0" indent="0" algn="l">
              <a:spcBef>
                <a:spcPts val="0"/>
              </a:spcBef>
              <a:buClr>
                <a:schemeClr val="tx1"/>
              </a:buClr>
            </a:pPr>
            <a:endParaRPr lang="tr-TR" sz="1800" b="1" dirty="0" smtClean="0">
              <a:solidFill>
                <a:schemeClr val="tx1"/>
              </a:solidFill>
              <a:latin typeface="Nunito" panose="020B0604020202020204" charset="-94"/>
            </a:endParaRPr>
          </a:p>
          <a:p>
            <a:pPr marL="0" indent="0" algn="l">
              <a:spcBef>
                <a:spcPts val="0"/>
              </a:spcBef>
              <a:buClr>
                <a:schemeClr val="tx1"/>
              </a:buClr>
            </a:pPr>
            <a:r>
              <a:rPr lang="en-US" sz="1600" dirty="0">
                <a:solidFill>
                  <a:schemeClr val="tx1"/>
                </a:solidFill>
                <a:latin typeface="Nunito" panose="020B0604020202020204" charset="-94"/>
              </a:rPr>
              <a:t>A better calculation procedure is obtained with the Newton method, in which the interpolating polynomial is written in the form.</a:t>
            </a:r>
            <a:endParaRPr lang="tr-TR" sz="1600" dirty="0">
              <a:solidFill>
                <a:schemeClr val="tx1"/>
              </a:solidFill>
              <a:latin typeface="Nunito" panose="020B0604020202020204" charset="-94"/>
            </a:endParaRPr>
          </a:p>
          <a:p>
            <a:pPr marL="0" lvl="0" indent="0" algn="l">
              <a:spcBef>
                <a:spcPts val="0"/>
              </a:spcBef>
              <a:buClr>
                <a:schemeClr val="tx1"/>
              </a:buClr>
            </a:pPr>
            <a:endParaRPr lang="tr-TR" sz="1600" b="1" dirty="0">
              <a:solidFill>
                <a:schemeClr val="tx1"/>
              </a:solidFill>
              <a:latin typeface="Nunito" panose="020B0604020202020204" charset="-94"/>
            </a:endParaRPr>
          </a:p>
          <a:p>
            <a:pPr marL="0" lvl="0" indent="0" algn="l">
              <a:spcBef>
                <a:spcPts val="0"/>
              </a:spcBef>
              <a:buClr>
                <a:schemeClr val="tx1"/>
              </a:buClr>
            </a:pPr>
            <a:endParaRPr lang="tr-TR" sz="1600" b="1" dirty="0" smtClean="0">
              <a:solidFill>
                <a:schemeClr val="tx1"/>
              </a:solidFill>
              <a:latin typeface="Nunito" panose="020B0604020202020204" charset="-94"/>
            </a:endParaRPr>
          </a:p>
          <a:p>
            <a:pPr marL="0" lvl="0" indent="0" algn="l">
              <a:spcBef>
                <a:spcPts val="0"/>
              </a:spcBef>
              <a:buClr>
                <a:schemeClr val="tx1"/>
              </a:buClr>
            </a:pPr>
            <a:r>
              <a:rPr lang="en-US" sz="1600" dirty="0">
                <a:solidFill>
                  <a:schemeClr val="tx1"/>
                </a:solidFill>
                <a:latin typeface="Nunito" panose="020B0604020202020204" charset="-94"/>
              </a:rPr>
              <a:t>This polynomial gives itself to an efficient evaluation procedure. Consider, for example, four data points (n = 3). Here the interpolating polynomial </a:t>
            </a:r>
            <a:r>
              <a:rPr lang="en-US" sz="1600" dirty="0" smtClean="0">
                <a:solidFill>
                  <a:schemeClr val="tx1"/>
                </a:solidFill>
                <a:latin typeface="Nunito" panose="020B0604020202020204" charset="-94"/>
              </a:rPr>
              <a:t>is</a:t>
            </a:r>
            <a:endParaRPr lang="tr-TR" sz="1600" dirty="0" smtClean="0">
              <a:solidFill>
                <a:schemeClr val="tx1"/>
              </a:solidFill>
              <a:latin typeface="Nunito" panose="020B0604020202020204" charset="-94"/>
            </a:endParaRPr>
          </a:p>
          <a:p>
            <a:pPr marL="0" lvl="0" indent="0" algn="l">
              <a:spcBef>
                <a:spcPts val="0"/>
              </a:spcBef>
              <a:buClr>
                <a:schemeClr val="tx1"/>
              </a:buClr>
            </a:pPr>
            <a:endParaRPr lang="tr-TR" sz="1600" dirty="0">
              <a:solidFill>
                <a:schemeClr val="tx1"/>
              </a:solidFill>
              <a:latin typeface="Nunito" panose="020B0604020202020204" charset="-94"/>
            </a:endParaRPr>
          </a:p>
          <a:p>
            <a:pPr marL="0" lvl="0" indent="0" algn="l">
              <a:spcBef>
                <a:spcPts val="0"/>
              </a:spcBef>
              <a:buClr>
                <a:schemeClr val="tx1"/>
              </a:buClr>
            </a:pPr>
            <a:endParaRPr lang="tr-TR" sz="1600" dirty="0" smtClean="0">
              <a:solidFill>
                <a:schemeClr val="tx1"/>
              </a:solidFill>
              <a:latin typeface="Nunito" panose="020B0604020202020204" charset="-94"/>
            </a:endParaRPr>
          </a:p>
          <a:p>
            <a:pPr marL="0" lvl="0" indent="0" algn="l">
              <a:spcBef>
                <a:spcPts val="0"/>
              </a:spcBef>
              <a:buClr>
                <a:schemeClr val="tx1"/>
              </a:buClr>
            </a:pPr>
            <a:endParaRPr lang="tr-TR" sz="1600" dirty="0">
              <a:solidFill>
                <a:schemeClr val="tx1"/>
              </a:solidFill>
              <a:latin typeface="Nunito" panose="020B0604020202020204" charset="-94"/>
            </a:endParaRPr>
          </a:p>
          <a:p>
            <a:pPr marL="0" lvl="0" indent="0" algn="l">
              <a:spcBef>
                <a:spcPts val="0"/>
              </a:spcBef>
              <a:buClr>
                <a:schemeClr val="tx1"/>
              </a:buClr>
            </a:pPr>
            <a:endParaRPr lang="tr-TR" sz="1600" dirty="0" smtClean="0">
              <a:solidFill>
                <a:schemeClr val="tx1"/>
              </a:solidFill>
              <a:latin typeface="Nunito" panose="020B0604020202020204" charset="-94"/>
            </a:endParaRPr>
          </a:p>
          <a:p>
            <a:pPr marL="0" lvl="0" indent="0" algn="l">
              <a:spcBef>
                <a:spcPts val="0"/>
              </a:spcBef>
              <a:buClr>
                <a:schemeClr val="tx1"/>
              </a:buClr>
            </a:pPr>
            <a:r>
              <a:rPr lang="en-US" sz="1600" dirty="0">
                <a:solidFill>
                  <a:schemeClr val="tx1"/>
                </a:solidFill>
                <a:latin typeface="Nunito" panose="020B0604020202020204" charset="-94"/>
              </a:rPr>
              <a:t>which can be evaluated backward with the following recurrence relations</a:t>
            </a:r>
            <a:r>
              <a:rPr lang="en-US" sz="1600" dirty="0" smtClean="0">
                <a:solidFill>
                  <a:schemeClr val="tx1"/>
                </a:solidFill>
                <a:latin typeface="Nunito" panose="020B0604020202020204" charset="-94"/>
              </a:rPr>
              <a:t>:</a:t>
            </a:r>
            <a:endParaRPr lang="tr-TR" sz="1600" dirty="0" smtClean="0">
              <a:solidFill>
                <a:schemeClr val="tx1"/>
              </a:solidFill>
              <a:latin typeface="Nunito" panose="020B0604020202020204" charset="-94"/>
            </a:endParaRPr>
          </a:p>
          <a:p>
            <a:pPr marL="0" lvl="0" indent="0" algn="l">
              <a:spcBef>
                <a:spcPts val="0"/>
              </a:spcBef>
              <a:buClr>
                <a:schemeClr val="tx1"/>
              </a:buClr>
            </a:pPr>
            <a:endParaRPr lang="tr-TR" sz="1600" dirty="0">
              <a:solidFill>
                <a:schemeClr val="tx1"/>
              </a:solidFill>
              <a:latin typeface="Nunito" panose="020B0604020202020204" charset="-94"/>
            </a:endParaRPr>
          </a:p>
          <a:p>
            <a:pPr marL="0" lvl="0" indent="0" algn="l">
              <a:spcBef>
                <a:spcPts val="0"/>
              </a:spcBef>
              <a:buClr>
                <a:schemeClr val="tx1"/>
              </a:buClr>
            </a:pPr>
            <a:endParaRPr lang="tr-TR" sz="1600" dirty="0" smtClean="0">
              <a:solidFill>
                <a:schemeClr val="tx1"/>
              </a:solidFill>
              <a:latin typeface="Nunito" panose="020B0604020202020204" charset="-94"/>
            </a:endParaRPr>
          </a:p>
          <a:p>
            <a:pPr marL="0" lvl="0" indent="0" algn="l">
              <a:spcBef>
                <a:spcPts val="0"/>
              </a:spcBef>
              <a:buClr>
                <a:schemeClr val="tx1"/>
              </a:buClr>
            </a:pPr>
            <a:endParaRPr lang="tr-TR" sz="1600" dirty="0" smtClean="0">
              <a:solidFill>
                <a:schemeClr val="tx1"/>
              </a:solidFill>
              <a:latin typeface="Nunito" panose="020B0604020202020204" charset="-94"/>
            </a:endParaRPr>
          </a:p>
          <a:p>
            <a:pPr marL="0" lvl="0" indent="0" algn="l">
              <a:spcBef>
                <a:spcPts val="0"/>
              </a:spcBef>
              <a:buClr>
                <a:schemeClr val="tx1"/>
              </a:buClr>
            </a:pPr>
            <a:endParaRPr lang="tr-TR" sz="1600" dirty="0">
              <a:solidFill>
                <a:schemeClr val="tx1"/>
              </a:solidFill>
              <a:latin typeface="Nunito" panose="020B0604020202020204" charset="-94"/>
            </a:endParaRPr>
          </a:p>
          <a:p>
            <a:pPr marL="0" lvl="0" indent="0" algn="l">
              <a:spcBef>
                <a:spcPts val="0"/>
              </a:spcBef>
              <a:buClr>
                <a:schemeClr val="tx1"/>
              </a:buClr>
            </a:pPr>
            <a:endParaRPr lang="tr-TR" sz="1600" dirty="0" smtClean="0">
              <a:solidFill>
                <a:schemeClr val="tx1"/>
              </a:solidFill>
              <a:latin typeface="Nunito" panose="020B0604020202020204" charset="-94"/>
            </a:endParaRPr>
          </a:p>
          <a:p>
            <a:pPr marL="0" lvl="0" indent="0" algn="l">
              <a:spcBef>
                <a:spcPts val="0"/>
              </a:spcBef>
              <a:buClr>
                <a:schemeClr val="tx1"/>
              </a:buClr>
            </a:pPr>
            <a:r>
              <a:rPr lang="en-US" sz="1600" dirty="0">
                <a:solidFill>
                  <a:schemeClr val="tx1"/>
                </a:solidFill>
                <a:latin typeface="Nunito" panose="020B0604020202020204" charset="-94"/>
              </a:rPr>
              <a:t>For arbitrary </a:t>
            </a:r>
            <a:r>
              <a:rPr lang="en-US" sz="1600" i="1" dirty="0">
                <a:solidFill>
                  <a:schemeClr val="tx1"/>
                </a:solidFill>
                <a:latin typeface="Nunito" panose="020B0604020202020204" charset="-94"/>
              </a:rPr>
              <a:t>n </a:t>
            </a:r>
            <a:r>
              <a:rPr lang="en-US" sz="1600" dirty="0">
                <a:solidFill>
                  <a:schemeClr val="tx1"/>
                </a:solidFill>
                <a:latin typeface="Nunito" panose="020B0604020202020204" charset="-94"/>
              </a:rPr>
              <a:t>we have</a:t>
            </a:r>
            <a:endParaRPr lang="tr-TR" sz="1600" dirty="0" smtClean="0">
              <a:solidFill>
                <a:schemeClr val="tx1"/>
              </a:solidFill>
              <a:latin typeface="Nunito" panose="020B0604020202020204" charset="-94"/>
            </a:endParaRPr>
          </a:p>
          <a:p>
            <a:pPr marL="342900" lvl="0" indent="-342900" algn="l">
              <a:spcBef>
                <a:spcPts val="0"/>
              </a:spcBef>
              <a:buClr>
                <a:schemeClr val="tx1"/>
              </a:buClr>
              <a:buFont typeface="Wingdings" panose="05000000000000000000" pitchFamily="2" charset="2"/>
              <a:buChar char="Ø"/>
            </a:pPr>
            <a:endParaRPr lang="tr-TR" sz="1800" b="1" dirty="0">
              <a:solidFill>
                <a:schemeClr val="tx1"/>
              </a:solidFill>
              <a:latin typeface="Nunito" panose="020B0604020202020204" charset="-94"/>
            </a:endParaRPr>
          </a:p>
          <a:p>
            <a:pPr marL="0" lvl="0" indent="0" algn="l">
              <a:spcBef>
                <a:spcPts val="0"/>
              </a:spcBef>
              <a:buClr>
                <a:schemeClr val="tx1"/>
              </a:buClr>
            </a:pPr>
            <a:endParaRPr sz="1800" dirty="0">
              <a:solidFill>
                <a:schemeClr val="tx1"/>
              </a:solidFill>
              <a:latin typeface="Nunito" panose="020B0604020202020204" charset="-94"/>
            </a:endParaRPr>
          </a:p>
        </p:txBody>
      </p:sp>
      <p:pic>
        <p:nvPicPr>
          <p:cNvPr id="2" name="Picture 1"/>
          <p:cNvPicPr>
            <a:picLocks noChangeAspect="1"/>
          </p:cNvPicPr>
          <p:nvPr/>
        </p:nvPicPr>
        <p:blipFill>
          <a:blip r:embed="rId3"/>
          <a:stretch>
            <a:fillRect/>
          </a:stretch>
        </p:blipFill>
        <p:spPr>
          <a:xfrm>
            <a:off x="2865605" y="1702590"/>
            <a:ext cx="6477000" cy="476250"/>
          </a:xfrm>
          <a:prstGeom prst="rect">
            <a:avLst/>
          </a:prstGeom>
        </p:spPr>
      </p:pic>
      <p:pic>
        <p:nvPicPr>
          <p:cNvPr id="3" name="Picture 2"/>
          <p:cNvPicPr>
            <a:picLocks noChangeAspect="1"/>
          </p:cNvPicPr>
          <p:nvPr/>
        </p:nvPicPr>
        <p:blipFill>
          <a:blip r:embed="rId4"/>
          <a:stretch>
            <a:fillRect/>
          </a:stretch>
        </p:blipFill>
        <p:spPr>
          <a:xfrm>
            <a:off x="3625781" y="3083961"/>
            <a:ext cx="5119384" cy="676307"/>
          </a:xfrm>
          <a:prstGeom prst="rect">
            <a:avLst/>
          </a:prstGeom>
        </p:spPr>
      </p:pic>
      <p:pic>
        <p:nvPicPr>
          <p:cNvPr id="4" name="Picture 3"/>
          <p:cNvPicPr>
            <a:picLocks noChangeAspect="1"/>
          </p:cNvPicPr>
          <p:nvPr/>
        </p:nvPicPr>
        <p:blipFill>
          <a:blip r:embed="rId5"/>
          <a:stretch>
            <a:fillRect/>
          </a:stretch>
        </p:blipFill>
        <p:spPr>
          <a:xfrm>
            <a:off x="5195454" y="4587573"/>
            <a:ext cx="1817301" cy="1165526"/>
          </a:xfrm>
          <a:prstGeom prst="rect">
            <a:avLst/>
          </a:prstGeom>
        </p:spPr>
      </p:pic>
      <p:pic>
        <p:nvPicPr>
          <p:cNvPr id="5" name="Picture 4"/>
          <p:cNvPicPr>
            <a:picLocks noChangeAspect="1"/>
          </p:cNvPicPr>
          <p:nvPr/>
        </p:nvPicPr>
        <p:blipFill>
          <a:blip r:embed="rId6"/>
          <a:stretch>
            <a:fillRect/>
          </a:stretch>
        </p:blipFill>
        <p:spPr>
          <a:xfrm>
            <a:off x="3625781" y="6344648"/>
            <a:ext cx="5119384" cy="3714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8"/>
          <p:cNvSpPr txBox="1">
            <a:spLocks noGrp="1"/>
          </p:cNvSpPr>
          <p:nvPr>
            <p:ph type="subTitle" idx="1"/>
          </p:nvPr>
        </p:nvSpPr>
        <p:spPr>
          <a:xfrm>
            <a:off x="398834" y="428017"/>
            <a:ext cx="11478638" cy="6225702"/>
          </a:xfrm>
          <a:prstGeom prst="rect">
            <a:avLst/>
          </a:prstGeom>
          <a:noFill/>
          <a:ln>
            <a:noFill/>
          </a:ln>
        </p:spPr>
        <p:txBody>
          <a:bodyPr spcFirstLastPara="1" wrap="square" lIns="91425" tIns="45700" rIns="91425" bIns="45700" anchor="t" anchorCtr="0">
            <a:normAutofit/>
          </a:bodyPr>
          <a:lstStyle/>
          <a:p>
            <a:pPr marL="0" lvl="0" indent="0" algn="just">
              <a:spcBef>
                <a:spcPts val="0"/>
              </a:spcBef>
            </a:pPr>
            <a:endParaRPr lang="tr-TR" sz="1600" dirty="0" smtClean="0">
              <a:solidFill>
                <a:schemeClr val="tx1"/>
              </a:solidFill>
              <a:latin typeface="Nunito" panose="020B0604020202020204" charset="-94"/>
            </a:endParaRPr>
          </a:p>
          <a:p>
            <a:pPr marL="0" lvl="0" indent="0" algn="just">
              <a:spcBef>
                <a:spcPts val="0"/>
              </a:spcBef>
            </a:pPr>
            <a:r>
              <a:rPr lang="en-US" sz="1600" dirty="0" smtClean="0">
                <a:solidFill>
                  <a:schemeClr val="tx1"/>
                </a:solidFill>
                <a:latin typeface="Nunito" panose="020B0604020202020204" charset="-94"/>
              </a:rPr>
              <a:t>The </a:t>
            </a:r>
            <a:r>
              <a:rPr lang="en-US" sz="1600" dirty="0">
                <a:solidFill>
                  <a:schemeClr val="tx1"/>
                </a:solidFill>
                <a:latin typeface="Nunito" panose="020B0604020202020204" charset="-94"/>
              </a:rPr>
              <a:t>coefficients of </a:t>
            </a:r>
            <a:r>
              <a:rPr lang="en-US" sz="1600" i="1" dirty="0" err="1">
                <a:solidFill>
                  <a:schemeClr val="tx1"/>
                </a:solidFill>
                <a:latin typeface="Nunito" panose="020B0604020202020204" charset="-94"/>
              </a:rPr>
              <a:t>P</a:t>
            </a:r>
            <a:r>
              <a:rPr lang="en-US" sz="1600" i="1" baseline="-25000" dirty="0" err="1">
                <a:solidFill>
                  <a:schemeClr val="tx1"/>
                </a:solidFill>
                <a:latin typeface="Nunito" panose="020B0604020202020204" charset="-94"/>
              </a:rPr>
              <a:t>n</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are determined by forcing the polynomial to </a:t>
            </a:r>
            <a:r>
              <a:rPr lang="en-US" sz="1600" dirty="0" smtClean="0">
                <a:solidFill>
                  <a:schemeClr val="tx1"/>
                </a:solidFill>
                <a:latin typeface="Nunito" panose="020B0604020202020204" charset="-94"/>
              </a:rPr>
              <a:t>pass</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through </a:t>
            </a:r>
            <a:r>
              <a:rPr lang="en-US" sz="1600" dirty="0">
                <a:solidFill>
                  <a:schemeClr val="tx1"/>
                </a:solidFill>
                <a:latin typeface="Nunito" panose="020B0604020202020204" charset="-94"/>
              </a:rPr>
              <a:t>each data point: </a:t>
            </a:r>
            <a:r>
              <a:rPr lang="en-US" sz="1600" i="1" dirty="0" err="1">
                <a:solidFill>
                  <a:schemeClr val="tx1"/>
                </a:solidFill>
                <a:latin typeface="Nunito" panose="020B0604020202020204" charset="-94"/>
              </a:rPr>
              <a:t>y</a:t>
            </a:r>
            <a:r>
              <a:rPr lang="en-US" sz="1600" i="1" baseline="-25000" dirty="0" err="1">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err="1">
                <a:solidFill>
                  <a:schemeClr val="tx1"/>
                </a:solidFill>
                <a:latin typeface="Nunito" panose="020B0604020202020204" charset="-94"/>
              </a:rPr>
              <a:t>P</a:t>
            </a:r>
            <a:r>
              <a:rPr lang="en-US" sz="1600" i="1" baseline="-25000" dirty="0" err="1">
                <a:solidFill>
                  <a:schemeClr val="tx1"/>
                </a:solidFill>
                <a:latin typeface="Nunito" panose="020B0604020202020204" charset="-94"/>
              </a:rPr>
              <a:t>n</a:t>
            </a:r>
            <a:r>
              <a:rPr lang="en-US" sz="1600" dirty="0">
                <a:solidFill>
                  <a:schemeClr val="tx1"/>
                </a:solidFill>
                <a:latin typeface="Nunito" panose="020B0604020202020204" charset="-94"/>
              </a:rPr>
              <a:t>(</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smtClean="0">
                <a:solidFill>
                  <a:schemeClr val="tx1"/>
                </a:solidFill>
                <a:latin typeface="Nunito" panose="020B0604020202020204" charset="-94"/>
              </a:rPr>
              <a:t>),</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 </a:t>
            </a:r>
            <a:r>
              <a:rPr lang="en-US" sz="1600" i="1" dirty="0" err="1">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0, 1, </a:t>
            </a:r>
            <a:r>
              <a:rPr lang="en-US" sz="1600" i="1" dirty="0">
                <a:solidFill>
                  <a:schemeClr val="tx1"/>
                </a:solidFill>
                <a:latin typeface="Nunito" panose="020B0604020202020204" charset="-94"/>
              </a:rPr>
              <a:t>. . . </a:t>
            </a:r>
            <a:r>
              <a:rPr lang="en-US" sz="1600" dirty="0">
                <a:solidFill>
                  <a:schemeClr val="tx1"/>
                </a:solidFill>
                <a:latin typeface="Nunito" panose="020B0604020202020204" charset="-94"/>
              </a:rPr>
              <a:t>, </a:t>
            </a:r>
            <a:r>
              <a:rPr lang="en-US" sz="1600" i="1" dirty="0" smtClean="0">
                <a:solidFill>
                  <a:schemeClr val="tx1"/>
                </a:solidFill>
                <a:latin typeface="Nunito" panose="020B0604020202020204" charset="-94"/>
              </a:rPr>
              <a:t>n</a:t>
            </a:r>
            <a:r>
              <a:rPr lang="en-US" sz="1600" dirty="0" smtClean="0">
                <a:solidFill>
                  <a:schemeClr val="tx1"/>
                </a:solidFill>
                <a:latin typeface="Nunito" panose="020B0604020202020204" charset="-94"/>
              </a:rPr>
              <a:t>.</a:t>
            </a:r>
            <a:r>
              <a:rPr lang="tr-TR" sz="1600" dirty="0">
                <a:solidFill>
                  <a:schemeClr val="tx1"/>
                </a:solidFill>
                <a:latin typeface="Nunito" panose="020B0604020202020204" charset="-94"/>
              </a:rPr>
              <a:t> </a:t>
            </a:r>
            <a:r>
              <a:rPr lang="en-US" sz="1600" dirty="0" smtClean="0">
                <a:solidFill>
                  <a:schemeClr val="tx1"/>
                </a:solidFill>
                <a:latin typeface="Nunito" panose="020B0604020202020204" charset="-94"/>
              </a:rPr>
              <a:t>This </a:t>
            </a:r>
            <a:r>
              <a:rPr lang="en-US" sz="1600" dirty="0">
                <a:solidFill>
                  <a:schemeClr val="tx1"/>
                </a:solidFill>
                <a:latin typeface="Nunito" panose="020B0604020202020204" charset="-94"/>
              </a:rPr>
              <a:t>yields these </a:t>
            </a:r>
            <a:r>
              <a:rPr lang="en-US" sz="1600" dirty="0" smtClean="0">
                <a:solidFill>
                  <a:schemeClr val="tx1"/>
                </a:solidFill>
                <a:latin typeface="Nunito" panose="020B0604020202020204" charset="-94"/>
              </a:rPr>
              <a:t>simultaneous</a:t>
            </a:r>
            <a:r>
              <a:rPr lang="tr-TR" sz="1600" dirty="0" smtClean="0">
                <a:solidFill>
                  <a:schemeClr val="tx1"/>
                </a:solidFill>
                <a:latin typeface="Nunito" panose="020B0604020202020204" charset="-94"/>
              </a:rPr>
              <a:t> equations:</a:t>
            </a:r>
          </a:p>
          <a:p>
            <a:pPr marL="0" lvl="0" indent="0" algn="just">
              <a:spcBef>
                <a:spcPts val="0"/>
              </a:spcBef>
            </a:pPr>
            <a:endParaRPr lang="tr-TR" sz="1600" dirty="0">
              <a:solidFill>
                <a:schemeClr val="tx1"/>
              </a:solidFill>
              <a:latin typeface="Nunito" panose="020B0604020202020204" charset="-94"/>
            </a:endParaRPr>
          </a:p>
          <a:p>
            <a:pPr marL="0" lvl="0" indent="0" algn="just">
              <a:spcBef>
                <a:spcPts val="0"/>
              </a:spcBef>
            </a:pPr>
            <a:endParaRPr lang="tr-TR" sz="1600" dirty="0" smtClean="0">
              <a:solidFill>
                <a:schemeClr val="tx1"/>
              </a:solidFill>
              <a:latin typeface="Nunito" panose="020B0604020202020204" charset="-94"/>
            </a:endParaRPr>
          </a:p>
          <a:p>
            <a:pPr marL="0" lvl="0" indent="0" algn="just">
              <a:spcBef>
                <a:spcPts val="0"/>
              </a:spcBef>
            </a:pPr>
            <a:endParaRPr lang="tr-TR" sz="1600" dirty="0">
              <a:solidFill>
                <a:schemeClr val="tx1"/>
              </a:solidFill>
              <a:latin typeface="Nunito" panose="020B0604020202020204" charset="-94"/>
            </a:endParaRPr>
          </a:p>
          <a:p>
            <a:pPr marL="0" lvl="0" indent="0" algn="just">
              <a:spcBef>
                <a:spcPts val="0"/>
              </a:spcBef>
            </a:pPr>
            <a:r>
              <a:rPr lang="tr-TR" sz="1600" dirty="0" smtClean="0">
                <a:solidFill>
                  <a:schemeClr val="tx1"/>
                </a:solidFill>
                <a:latin typeface="Nunito" panose="020B0604020202020204" charset="-94"/>
              </a:rPr>
              <a:t>										(1)</a:t>
            </a:r>
          </a:p>
          <a:p>
            <a:pPr marL="0" lvl="0" indent="0" algn="just">
              <a:spcBef>
                <a:spcPts val="0"/>
              </a:spcBef>
            </a:pPr>
            <a:endParaRPr lang="tr-TR" sz="1600" dirty="0">
              <a:solidFill>
                <a:schemeClr val="tx1"/>
              </a:solidFill>
              <a:latin typeface="Nunito" panose="020B0604020202020204" charset="-94"/>
            </a:endParaRPr>
          </a:p>
          <a:p>
            <a:pPr marL="0" lvl="0" indent="0" algn="just">
              <a:spcBef>
                <a:spcPts val="0"/>
              </a:spcBef>
            </a:pPr>
            <a:endParaRPr lang="tr-TR" sz="1600" dirty="0" smtClean="0">
              <a:solidFill>
                <a:schemeClr val="tx1"/>
              </a:solidFill>
              <a:latin typeface="Nunito" panose="020B0604020202020204" charset="-94"/>
            </a:endParaRPr>
          </a:p>
          <a:p>
            <a:pPr marL="0" lvl="0" indent="0" algn="just">
              <a:spcBef>
                <a:spcPts val="0"/>
              </a:spcBef>
            </a:pPr>
            <a:r>
              <a:rPr lang="tr-TR" sz="1600" dirty="0">
                <a:solidFill>
                  <a:schemeClr val="tx1"/>
                </a:solidFill>
                <a:latin typeface="Nunito" panose="020B0604020202020204" charset="-94"/>
              </a:rPr>
              <a:t>Introducing the </a:t>
            </a:r>
            <a:r>
              <a:rPr lang="tr-TR" sz="1600" i="1" dirty="0">
                <a:solidFill>
                  <a:schemeClr val="tx1"/>
                </a:solidFill>
                <a:latin typeface="Nunito" panose="020B0604020202020204" charset="-94"/>
              </a:rPr>
              <a:t>divided </a:t>
            </a:r>
            <a:r>
              <a:rPr lang="tr-TR" sz="1600" i="1" dirty="0" smtClean="0">
                <a:solidFill>
                  <a:schemeClr val="tx1"/>
                </a:solidFill>
                <a:latin typeface="Nunito" panose="020B0604020202020204" charset="-94"/>
              </a:rPr>
              <a:t>differences</a:t>
            </a:r>
          </a:p>
          <a:p>
            <a:pPr marL="0" lvl="0" indent="0" algn="just">
              <a:spcBef>
                <a:spcPts val="0"/>
              </a:spcBef>
            </a:pPr>
            <a:endParaRPr lang="tr-TR" sz="1600" i="1" dirty="0">
              <a:solidFill>
                <a:schemeClr val="tx1"/>
              </a:solidFill>
              <a:latin typeface="Nunito" panose="020B0604020202020204" charset="-94"/>
            </a:endParaRPr>
          </a:p>
          <a:p>
            <a:pPr marL="0" lvl="0" indent="0" algn="just">
              <a:spcBef>
                <a:spcPts val="0"/>
              </a:spcBef>
            </a:pPr>
            <a:endParaRPr lang="tr-TR" sz="1600" i="1" dirty="0" smtClean="0">
              <a:solidFill>
                <a:schemeClr val="tx1"/>
              </a:solidFill>
              <a:latin typeface="Nunito" panose="020B0604020202020204" charset="-94"/>
            </a:endParaRPr>
          </a:p>
          <a:p>
            <a:pPr marL="0" lvl="0" indent="0" algn="just">
              <a:spcBef>
                <a:spcPts val="0"/>
              </a:spcBef>
            </a:pPr>
            <a:endParaRPr lang="tr-TR" sz="1600" i="1" dirty="0">
              <a:solidFill>
                <a:schemeClr val="tx1"/>
              </a:solidFill>
              <a:latin typeface="Nunito" panose="020B0604020202020204" charset="-94"/>
            </a:endParaRPr>
          </a:p>
          <a:p>
            <a:pPr marL="0" lvl="0" indent="0" algn="just">
              <a:spcBef>
                <a:spcPts val="0"/>
              </a:spcBef>
            </a:pPr>
            <a:endParaRPr lang="tr-TR" sz="1600" i="1" dirty="0" smtClean="0">
              <a:solidFill>
                <a:schemeClr val="tx1"/>
              </a:solidFill>
              <a:latin typeface="Nunito" panose="020B0604020202020204" charset="-94"/>
            </a:endParaRPr>
          </a:p>
          <a:p>
            <a:pPr marL="0" lvl="0" indent="0" algn="just">
              <a:spcBef>
                <a:spcPts val="0"/>
              </a:spcBef>
            </a:pPr>
            <a:endParaRPr lang="tr-TR" sz="1600" i="1" dirty="0">
              <a:solidFill>
                <a:schemeClr val="tx1"/>
              </a:solidFill>
              <a:latin typeface="Nunito" panose="020B0604020202020204" charset="-94"/>
            </a:endParaRPr>
          </a:p>
          <a:p>
            <a:pPr marL="0" lvl="0" indent="0" algn="just">
              <a:spcBef>
                <a:spcPts val="0"/>
              </a:spcBef>
            </a:pPr>
            <a:endParaRPr lang="tr-TR" sz="1600" i="1" dirty="0" smtClean="0">
              <a:solidFill>
                <a:schemeClr val="tx1"/>
              </a:solidFill>
              <a:latin typeface="Nunito" panose="020B0604020202020204" charset="-94"/>
            </a:endParaRPr>
          </a:p>
          <a:p>
            <a:pPr marL="0" lvl="0" indent="0" algn="just">
              <a:spcBef>
                <a:spcPts val="0"/>
              </a:spcBef>
            </a:pPr>
            <a:endParaRPr lang="tr-TR" sz="1600" i="1" dirty="0">
              <a:solidFill>
                <a:schemeClr val="tx1"/>
              </a:solidFill>
              <a:latin typeface="Nunito" panose="020B0604020202020204" charset="-94"/>
            </a:endParaRPr>
          </a:p>
          <a:p>
            <a:pPr marL="0" lvl="0" indent="0" algn="just">
              <a:spcBef>
                <a:spcPts val="0"/>
              </a:spcBef>
            </a:pPr>
            <a:r>
              <a:rPr lang="en-US" sz="1600" dirty="0">
                <a:solidFill>
                  <a:schemeClr val="tx1"/>
                </a:solidFill>
                <a:latin typeface="Nunito" panose="020B0604020202020204" charset="-94"/>
              </a:rPr>
              <a:t>the solution of </a:t>
            </a:r>
            <a:r>
              <a:rPr lang="en-US" sz="1600" dirty="0" err="1">
                <a:solidFill>
                  <a:schemeClr val="tx1"/>
                </a:solidFill>
                <a:latin typeface="Nunito" panose="020B0604020202020204" charset="-94"/>
              </a:rPr>
              <a:t>Eqs</a:t>
            </a:r>
            <a:r>
              <a:rPr lang="en-US" sz="1600" dirty="0">
                <a:solidFill>
                  <a:schemeClr val="tx1"/>
                </a:solidFill>
                <a:latin typeface="Nunito" panose="020B0604020202020204" charset="-94"/>
              </a:rPr>
              <a:t>. </a:t>
            </a:r>
            <a:r>
              <a:rPr lang="en-US" sz="1600" dirty="0" smtClean="0">
                <a:solidFill>
                  <a:schemeClr val="tx1"/>
                </a:solidFill>
                <a:latin typeface="Nunito" panose="020B0604020202020204" charset="-94"/>
              </a:rPr>
              <a:t>(</a:t>
            </a:r>
            <a:r>
              <a:rPr lang="tr-TR" sz="1600" dirty="0" smtClean="0">
                <a:solidFill>
                  <a:schemeClr val="tx1"/>
                </a:solidFill>
                <a:latin typeface="Nunito" panose="020B0604020202020204" charset="-94"/>
              </a:rPr>
              <a:t>1</a:t>
            </a:r>
            <a:r>
              <a:rPr lang="en-US" sz="1600" dirty="0" smtClean="0">
                <a:solidFill>
                  <a:schemeClr val="tx1"/>
                </a:solidFill>
                <a:latin typeface="Nunito" panose="020B0604020202020204" charset="-94"/>
              </a:rPr>
              <a:t>) </a:t>
            </a:r>
            <a:r>
              <a:rPr lang="en-US" sz="1600" dirty="0">
                <a:solidFill>
                  <a:schemeClr val="tx1"/>
                </a:solidFill>
                <a:latin typeface="Nunito" panose="020B0604020202020204" charset="-94"/>
              </a:rPr>
              <a:t>is</a:t>
            </a:r>
            <a:endParaRPr sz="1600" dirty="0">
              <a:solidFill>
                <a:schemeClr val="tx1"/>
              </a:solidFill>
              <a:latin typeface="Nunito" panose="020B0604020202020204" charset="-94"/>
            </a:endParaRPr>
          </a:p>
        </p:txBody>
      </p:sp>
      <p:pic>
        <p:nvPicPr>
          <p:cNvPr id="2" name="Picture 1"/>
          <p:cNvPicPr>
            <a:picLocks noChangeAspect="1"/>
          </p:cNvPicPr>
          <p:nvPr/>
        </p:nvPicPr>
        <p:blipFill>
          <a:blip r:embed="rId3"/>
          <a:stretch>
            <a:fillRect/>
          </a:stretch>
        </p:blipFill>
        <p:spPr>
          <a:xfrm>
            <a:off x="4254634" y="1552170"/>
            <a:ext cx="3874142" cy="1433795"/>
          </a:xfrm>
          <a:prstGeom prst="rect">
            <a:avLst/>
          </a:prstGeom>
        </p:spPr>
      </p:pic>
      <p:pic>
        <p:nvPicPr>
          <p:cNvPr id="3" name="Picture 2"/>
          <p:cNvPicPr>
            <a:picLocks noChangeAspect="1"/>
          </p:cNvPicPr>
          <p:nvPr/>
        </p:nvPicPr>
        <p:blipFill>
          <a:blip r:embed="rId4"/>
          <a:stretch>
            <a:fillRect/>
          </a:stretch>
        </p:blipFill>
        <p:spPr>
          <a:xfrm>
            <a:off x="5084221" y="3540868"/>
            <a:ext cx="2357437" cy="1865645"/>
          </a:xfrm>
          <a:prstGeom prst="rect">
            <a:avLst/>
          </a:prstGeom>
        </p:spPr>
      </p:pic>
      <p:pic>
        <p:nvPicPr>
          <p:cNvPr id="4" name="Picture 3"/>
          <p:cNvPicPr>
            <a:picLocks noChangeAspect="1"/>
          </p:cNvPicPr>
          <p:nvPr/>
        </p:nvPicPr>
        <p:blipFill>
          <a:blip r:embed="rId5"/>
          <a:stretch>
            <a:fillRect/>
          </a:stretch>
        </p:blipFill>
        <p:spPr>
          <a:xfrm>
            <a:off x="4075990" y="6259933"/>
            <a:ext cx="4231431" cy="354894"/>
          </a:xfrm>
          <a:prstGeom prst="rect">
            <a:avLst/>
          </a:prstGeom>
        </p:spPr>
      </p:pic>
    </p:spTree>
  </p:cSld>
  <p:clrMapOvr>
    <a:masterClrMapping/>
  </p:clrMapOvr>
</p:sld>
</file>

<file path=ppt/theme/theme1.xml><?xml version="1.0" encoding="utf-8"?>
<a:theme xmlns:a="http://schemas.openxmlformats.org/drawingml/2006/main"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2640</Words>
  <Application>Microsoft Office PowerPoint</Application>
  <PresentationFormat>Widescreen</PresentationFormat>
  <Paragraphs>494</Paragraphs>
  <Slides>29</Slides>
  <Notes>29</Notes>
  <HiddenSlides>7</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Nunito</vt:lpstr>
      <vt:lpstr>Lustria</vt:lpstr>
      <vt:lpstr>Bookman Old Style</vt:lpstr>
      <vt:lpstr>Arial</vt:lpstr>
      <vt:lpstr>Cambria Math</vt:lpstr>
      <vt:lpstr>Wingdings</vt:lpstr>
      <vt:lpstr>Rockwell</vt:lpstr>
      <vt:lpstr>Damask</vt:lpstr>
      <vt:lpstr>ANKARA UNIVERSITY DEPARTMENT OF ENERGY ENGINEERING NUMERICAL METHODS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UNIVERSITY DEPARTMENT OF ENERGY ENGINEERING NUMERICAL METHODS</dc:title>
  <dc:creator>OSUser</dc:creator>
  <cp:lastModifiedBy>OSUser</cp:lastModifiedBy>
  <cp:revision>55</cp:revision>
  <dcterms:created xsi:type="dcterms:W3CDTF">2020-03-04T13:39:27Z</dcterms:created>
  <dcterms:modified xsi:type="dcterms:W3CDTF">2020-03-22T17:15:28Z</dcterms:modified>
</cp:coreProperties>
</file>