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2" r:id="rId4"/>
    <p:sldId id="1084" r:id="rId5"/>
    <p:sldId id="1085" r:id="rId6"/>
    <p:sldId id="1086" r:id="rId7"/>
    <p:sldId id="1087" r:id="rId8"/>
    <p:sldId id="1088" r:id="rId9"/>
    <p:sldId id="1089" r:id="rId10"/>
    <p:sldId id="1090" r:id="rId11"/>
    <p:sldId id="1091" r:id="rId12"/>
    <p:sldId id="1092"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7176C"/>
    <a:srgbClr val="46166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63" d="100"/>
          <a:sy n="63" d="100"/>
        </p:scale>
        <p:origin x="-127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3/15/2020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xmlns=""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3/15/2020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3/15/2020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3/15/2020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xmlns=""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3/15/2020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3/15/2020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3/15/2020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3/15/2020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xmlns=""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3/15/2020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3/15/2020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3/15/2020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xmlns=""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3/15/2020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xmlns=""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3/15/2020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xmlns=""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3/15/2020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xmlns=""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xmlns=""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xmlns=""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3/15/2020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3/15/2020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3/15/2020</a:t>
            </a:fld>
            <a:endParaRPr lang="en-US"/>
          </a:p>
        </p:txBody>
      </p:sp>
      <p:sp>
        <p:nvSpPr>
          <p:cNvPr id="4" name="Holder 4"/>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xmlns="" val="312168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3/15/2020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3/15/2020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3/15/2020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3/15/2020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3/15/2020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3/15/2020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3/15/2020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3/15/2020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210</a:t>
            </a:r>
          </a:p>
          <a:p>
            <a:pPr marL="0" lvl="1" algn="ctr">
              <a:spcBef>
                <a:spcPct val="20000"/>
              </a:spcBef>
              <a:buClr>
                <a:schemeClr val="accent1"/>
              </a:buClr>
            </a:pPr>
            <a:r>
              <a:rPr lang="tr-TR" sz="3200" b="1">
                <a:latin typeface="Arial" panose="020B0604020202020204" pitchFamily="34" charset="0"/>
                <a:cs typeface="Arial" panose="020B0604020202020204" pitchFamily="34" charset="0"/>
              </a:rPr>
              <a:t>Kent Ekonomisi ve Yönetimi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xmlns=""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5"/>
          </p:nvPr>
        </p:nvSpPr>
        <p:spPr/>
        <p:txBody>
          <a:bodyPr/>
          <a:lstStyle/>
          <a:p>
            <a:endParaRPr lang="tr-TR"/>
          </a:p>
        </p:txBody>
      </p:sp>
      <p:sp>
        <p:nvSpPr>
          <p:cNvPr id="3" name="2 Dikdörtgen"/>
          <p:cNvSpPr/>
          <p:nvPr/>
        </p:nvSpPr>
        <p:spPr>
          <a:xfrm>
            <a:off x="579120" y="1706880"/>
            <a:ext cx="8001000" cy="3139321"/>
          </a:xfrm>
          <a:prstGeom prst="rect">
            <a:avLst/>
          </a:prstGeom>
        </p:spPr>
        <p:txBody>
          <a:bodyPr wrap="square">
            <a:spAutoFit/>
          </a:bodyPr>
          <a:lstStyle/>
          <a:p>
            <a:endParaRPr lang="tr-TR" sz="2200" dirty="0" smtClean="0"/>
          </a:p>
          <a:p>
            <a:pPr>
              <a:buFont typeface="Arial" pitchFamily="34" charset="0"/>
              <a:buChar char="•"/>
            </a:pPr>
            <a:r>
              <a:rPr lang="tr-TR" sz="2200" dirty="0" smtClean="0"/>
              <a:t> Çevre ülkelerde özellikle 1980’lerde, mekansal dönüşümün sanayi üretiminin de önünde gittiği, hızlı bir mega kentleşme sürecinin doğduğu ve bu yönüyle de merkez ülkeleri geride bırakan bir niceliğe ulaştığı görülmektedir.</a:t>
            </a:r>
          </a:p>
          <a:p>
            <a:endParaRPr lang="tr-TR" sz="2200" dirty="0" smtClean="0"/>
          </a:p>
          <a:p>
            <a:pPr>
              <a:buFont typeface="Arial" pitchFamily="34" charset="0"/>
              <a:buChar char="•"/>
            </a:pPr>
            <a:r>
              <a:rPr lang="tr-TR" sz="2200" dirty="0" smtClean="0"/>
              <a:t> 1970’lerin sonlarından itibaren görülen bu değişim “küreselleşme” olarak adlandırılan ve ekonomiden, kültüre, iletişime, sosyal yapıdan demografiye varan çok yönlü dönüşümlerin eseridir. </a:t>
            </a:r>
            <a:endParaRPr lang="tr-TR" sz="2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94481" y="1434993"/>
            <a:ext cx="7986531" cy="3354765"/>
          </a:xfrm>
          <a:prstGeom prst="rect">
            <a:avLst/>
          </a:prstGeom>
        </p:spPr>
        <p:txBody>
          <a:bodyPr wrap="square">
            <a:spAutoFit/>
          </a:bodyPr>
          <a:lstStyle/>
          <a:p>
            <a:pPr algn="ctr"/>
            <a:r>
              <a:rPr lang="tr-TR" sz="2200" b="1" dirty="0" smtClean="0"/>
              <a:t>Kentleşme </a:t>
            </a:r>
            <a:r>
              <a:rPr lang="tr-TR" sz="2200" b="1" dirty="0" smtClean="0"/>
              <a:t>Süreçlerini Etkileyen Ekonomik </a:t>
            </a:r>
            <a:r>
              <a:rPr lang="tr-TR" sz="2200" b="1" dirty="0" smtClean="0"/>
              <a:t>Unsurlar</a:t>
            </a:r>
          </a:p>
          <a:p>
            <a:pPr algn="ctr"/>
            <a:endParaRPr lang="tr-TR" sz="2200" b="1" dirty="0" smtClean="0"/>
          </a:p>
          <a:p>
            <a:pPr algn="just">
              <a:buFont typeface="Arial" pitchFamily="34" charset="0"/>
              <a:buChar char="•"/>
            </a:pPr>
            <a:r>
              <a:rPr lang="tr-TR" sz="2200" dirty="0" smtClean="0">
                <a:solidFill>
                  <a:srgbClr val="000000"/>
                </a:solidFill>
                <a:latin typeface="Roboto"/>
              </a:rPr>
              <a:t> </a:t>
            </a:r>
            <a:r>
              <a:rPr lang="tr-TR" sz="2400" dirty="0" smtClean="0"/>
              <a:t>Kentler kendilerini yönetebilme becerisine sahip yönetim merkezleri olmaları yanında ekonomik faaliyetlerin merkezi olma misyonlarıyla da öne </a:t>
            </a:r>
            <a:r>
              <a:rPr lang="tr-TR" sz="2400" dirty="0" smtClean="0"/>
              <a:t>çıkmaktadırlar.</a:t>
            </a:r>
          </a:p>
          <a:p>
            <a:pPr algn="just">
              <a:buFont typeface="Arial" pitchFamily="34" charset="0"/>
              <a:buChar char="•"/>
            </a:pPr>
            <a:endParaRPr lang="tr-TR" sz="2400" dirty="0" smtClean="0"/>
          </a:p>
          <a:p>
            <a:pPr algn="just">
              <a:buFont typeface="Arial" pitchFamily="34" charset="0"/>
              <a:buChar char="•"/>
            </a:pPr>
            <a:r>
              <a:rPr lang="tr-TR" sz="2400" dirty="0" smtClean="0"/>
              <a:t> Mal </a:t>
            </a:r>
            <a:r>
              <a:rPr lang="tr-TR" sz="2400" dirty="0" smtClean="0"/>
              <a:t>ve hizmet üretme işlevlerinin yoğunlaştığı ve buna bağlı olarak demografik yapılarının diğer yerlere göre dinamik bir karakter gösterdiği mekânlardır. </a:t>
            </a:r>
            <a:endParaRPr lang="tr-TR" sz="2200" dirty="0">
              <a:solidFill>
                <a:srgbClr val="000000"/>
              </a:solidFill>
              <a:latin typeface="Roboto"/>
            </a:endParaRPr>
          </a:p>
        </p:txBody>
      </p:sp>
    </p:spTree>
    <p:extLst>
      <p:ext uri="{BB962C8B-B14F-4D97-AF65-F5344CB8AC3E}">
        <p14:creationId xmlns:p14="http://schemas.microsoft.com/office/powerpoint/2010/main" xmlns="" val="234907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06079" y="902825"/>
            <a:ext cx="8043440" cy="1427955"/>
          </a:xfrm>
          <a:prstGeom prst="rect">
            <a:avLst/>
          </a:prstGeom>
        </p:spPr>
        <p:txBody>
          <a:bodyPr vert="horz" wrap="square" lIns="0" tIns="12065" rIns="0" bIns="0" rtlCol="0">
            <a:spAutoFit/>
          </a:bodyPr>
          <a:lstStyle/>
          <a:p>
            <a:pPr marR="635635" algn="ctr">
              <a:lnSpc>
                <a:spcPct val="100000"/>
              </a:lnSpc>
              <a:spcBef>
                <a:spcPts val="95"/>
              </a:spcBef>
            </a:pPr>
            <a:endParaRPr lang="tr-TR" sz="3200" b="1" spc="-400" dirty="0" smtClean="0">
              <a:latin typeface="Arial"/>
              <a:cs typeface="Arial"/>
            </a:endParaRPr>
          </a:p>
          <a:p>
            <a:pPr>
              <a:lnSpc>
                <a:spcPct val="100000"/>
              </a:lnSpc>
              <a:spcBef>
                <a:spcPts val="30"/>
              </a:spcBef>
            </a:pPr>
            <a:endParaRPr lang="tr-TR" b="1" dirty="0" smtClean="0"/>
          </a:p>
          <a:p>
            <a:pPr>
              <a:lnSpc>
                <a:spcPct val="100000"/>
              </a:lnSpc>
              <a:spcBef>
                <a:spcPts val="30"/>
              </a:spcBef>
            </a:pPr>
            <a:endParaRPr lang="tr-TR" b="1" dirty="0"/>
          </a:p>
          <a:p>
            <a:endParaRPr lang="tr-TR" sz="2400" b="1" dirty="0">
              <a:solidFill>
                <a:srgbClr val="000000"/>
              </a:solidFill>
              <a:latin typeface="Roboto"/>
            </a:endParaRPr>
          </a:p>
        </p:txBody>
      </p:sp>
      <p:sp>
        <p:nvSpPr>
          <p:cNvPr id="4" name="3 Dikdörtgen"/>
          <p:cNvSpPr/>
          <p:nvPr/>
        </p:nvSpPr>
        <p:spPr>
          <a:xfrm>
            <a:off x="746760" y="1676399"/>
            <a:ext cx="7604760" cy="3693319"/>
          </a:xfrm>
          <a:prstGeom prst="rect">
            <a:avLst/>
          </a:prstGeom>
        </p:spPr>
        <p:txBody>
          <a:bodyPr wrap="square">
            <a:spAutoFit/>
          </a:bodyPr>
          <a:lstStyle/>
          <a:p>
            <a:r>
              <a:rPr lang="tr-TR" sz="2600" dirty="0" smtClean="0"/>
              <a:t>Kentsel gelişmenin sürdürülebilir bir seviyede tutulması, refah standardının içinde yaşayan toplumun tüm katmanlarına yaygınlaştırılması, </a:t>
            </a:r>
          </a:p>
          <a:p>
            <a:r>
              <a:rPr lang="tr-TR" sz="2600" dirty="0" smtClean="0"/>
              <a:t>kentsel kaynaklı sorunların en aza indirgenerek memnuniyetin arttırılması, </a:t>
            </a:r>
          </a:p>
          <a:p>
            <a:r>
              <a:rPr lang="tr-TR" sz="2600" dirty="0" smtClean="0"/>
              <a:t>ekonomik faaliyetlerin düzenlenmesinde kentin ekonomi yönetimi ve politikalarının önemli bir fonksiyon üstlendiğini söyleyebiliriz.</a:t>
            </a:r>
          </a:p>
          <a:p>
            <a:endParaRPr lang="tr-TR" sz="2600" dirty="0" smtClean="0"/>
          </a:p>
        </p:txBody>
      </p:sp>
    </p:spTree>
    <p:extLst>
      <p:ext uri="{BB962C8B-B14F-4D97-AF65-F5344CB8AC3E}">
        <p14:creationId xmlns:p14="http://schemas.microsoft.com/office/powerpoint/2010/main" xmlns="" val="2280096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61641" y="408597"/>
            <a:ext cx="6105238" cy="3097643"/>
          </a:xfrm>
          <a:prstGeom prst="rect">
            <a:avLst/>
          </a:prstGeom>
        </p:spPr>
        <p:txBody>
          <a:bodyPr vert="horz" wrap="square" lIns="0" tIns="12065" rIns="0" bIns="0" rtlCol="0">
            <a:spAutoFit/>
          </a:bodyPr>
          <a:lstStyle/>
          <a:p>
            <a:pPr marL="2413635">
              <a:lnSpc>
                <a:spcPct val="100000"/>
              </a:lnSpc>
              <a:spcBef>
                <a:spcPts val="95"/>
              </a:spcBef>
            </a:pPr>
            <a:endParaRPr lang="tr-TR" sz="2200" b="1" spc="-400" dirty="0" smtClean="0">
              <a:latin typeface="Arial"/>
              <a:cs typeface="Arial"/>
            </a:endParaRPr>
          </a:p>
          <a:p>
            <a:pPr marL="2413635">
              <a:lnSpc>
                <a:spcPct val="100000"/>
              </a:lnSpc>
              <a:spcBef>
                <a:spcPts val="95"/>
              </a:spcBef>
            </a:pPr>
            <a:endParaRPr lang="tr-TR" sz="2200" b="1" spc="-400" dirty="0">
              <a:latin typeface="Arial"/>
              <a:cs typeface="Arial"/>
            </a:endParaRPr>
          </a:p>
          <a:p>
            <a:pPr marL="2413635">
              <a:lnSpc>
                <a:spcPct val="100000"/>
              </a:lnSpc>
              <a:spcBef>
                <a:spcPts val="95"/>
              </a:spcBef>
            </a:pPr>
            <a:endParaRPr lang="tr-TR" sz="2200" b="1" spc="-400" dirty="0" smtClean="0">
              <a:latin typeface="Arial"/>
              <a:cs typeface="Arial"/>
            </a:endParaRPr>
          </a:p>
          <a:p>
            <a:pPr marL="2413635">
              <a:lnSpc>
                <a:spcPct val="100000"/>
              </a:lnSpc>
              <a:spcBef>
                <a:spcPts val="95"/>
              </a:spcBef>
            </a:pPr>
            <a:endParaRPr sz="2200" b="1" dirty="0">
              <a:latin typeface="Arial"/>
              <a:cs typeface="Arial"/>
            </a:endParaRPr>
          </a:p>
          <a:p>
            <a:pPr>
              <a:lnSpc>
                <a:spcPct val="100000"/>
              </a:lnSpc>
              <a:spcBef>
                <a:spcPts val="25"/>
              </a:spcBef>
            </a:pPr>
            <a:endParaRPr sz="2200" b="1" dirty="0">
              <a:latin typeface="Arial"/>
              <a:cs typeface="Arial"/>
            </a:endParaRPr>
          </a:p>
          <a:p>
            <a:pPr marL="12700">
              <a:lnSpc>
                <a:spcPct val="100000"/>
              </a:lnSpc>
              <a:tabLst>
                <a:tab pos="298450" algn="l"/>
              </a:tabLst>
            </a:pPr>
            <a:endParaRPr lang="tr-TR" sz="2200" b="1" dirty="0" smtClean="0"/>
          </a:p>
          <a:p>
            <a:pPr marL="12700">
              <a:lnSpc>
                <a:spcPct val="100000"/>
              </a:lnSpc>
              <a:tabLst>
                <a:tab pos="298450" algn="l"/>
              </a:tabLst>
            </a:pPr>
            <a:endParaRPr lang="tr-TR" sz="2200" b="1" dirty="0" smtClean="0"/>
          </a:p>
          <a:p>
            <a:pPr marL="12700">
              <a:lnSpc>
                <a:spcPct val="100000"/>
              </a:lnSpc>
              <a:tabLst>
                <a:tab pos="298450" algn="l"/>
              </a:tabLst>
            </a:pPr>
            <a:endParaRPr lang="tr-TR" sz="2200" b="1" dirty="0">
              <a:latin typeface="Arial"/>
              <a:cs typeface="Arial"/>
            </a:endParaRPr>
          </a:p>
          <a:p>
            <a:pPr marL="12700">
              <a:lnSpc>
                <a:spcPct val="100000"/>
              </a:lnSpc>
              <a:tabLst>
                <a:tab pos="298450" algn="l"/>
              </a:tabLst>
            </a:pPr>
            <a:endParaRPr sz="2200" b="1" dirty="0">
              <a:latin typeface="Arial"/>
              <a:cs typeface="Arial"/>
            </a:endParaRPr>
          </a:p>
        </p:txBody>
      </p:sp>
      <p:sp>
        <p:nvSpPr>
          <p:cNvPr id="3" name="2 Dikdörtgen"/>
          <p:cNvSpPr/>
          <p:nvPr/>
        </p:nvSpPr>
        <p:spPr>
          <a:xfrm>
            <a:off x="701040" y="1645920"/>
            <a:ext cx="7955280" cy="3416320"/>
          </a:xfrm>
          <a:prstGeom prst="rect">
            <a:avLst/>
          </a:prstGeom>
        </p:spPr>
        <p:txBody>
          <a:bodyPr wrap="square">
            <a:spAutoFit/>
          </a:bodyPr>
          <a:lstStyle/>
          <a:p>
            <a:r>
              <a:rPr lang="tr-TR" sz="2400" dirty="0" smtClean="0"/>
              <a:t>Kentleşme süreçlerini etkileyen jeopolitik ve tarihsel avantajların yanı sıra diğer ekonomik dinamikler olan unsurların da belirleyici rolleri bulunmaktadır:</a:t>
            </a:r>
          </a:p>
          <a:p>
            <a:endParaRPr lang="tr-TR" sz="2400" dirty="0" smtClean="0"/>
          </a:p>
          <a:p>
            <a:pPr>
              <a:buFont typeface="Arial" pitchFamily="34" charset="0"/>
              <a:buChar char="•"/>
            </a:pPr>
            <a:r>
              <a:rPr lang="tr-TR" sz="2400" dirty="0" smtClean="0"/>
              <a:t> Coğrafi Çevre Faktörleri </a:t>
            </a:r>
          </a:p>
          <a:p>
            <a:pPr>
              <a:buFont typeface="Arial" pitchFamily="34" charset="0"/>
              <a:buChar char="•"/>
            </a:pPr>
            <a:r>
              <a:rPr lang="tr-TR" sz="2400" dirty="0" smtClean="0"/>
              <a:t> </a:t>
            </a:r>
            <a:r>
              <a:rPr lang="tr-TR" sz="2400" dirty="0" err="1" smtClean="0"/>
              <a:t>Sosyo</a:t>
            </a:r>
            <a:r>
              <a:rPr lang="tr-TR" sz="2400" dirty="0" smtClean="0"/>
              <a:t>-Kültürel Değişme</a:t>
            </a:r>
          </a:p>
          <a:p>
            <a:pPr>
              <a:buFont typeface="Arial" pitchFamily="34" charset="0"/>
              <a:buChar char="•"/>
            </a:pPr>
            <a:r>
              <a:rPr lang="tr-TR" sz="2400" dirty="0" smtClean="0"/>
              <a:t> Sermaye Birikimi </a:t>
            </a:r>
          </a:p>
          <a:p>
            <a:pPr>
              <a:buFont typeface="Arial" pitchFamily="34" charset="0"/>
              <a:buChar char="•"/>
            </a:pPr>
            <a:r>
              <a:rPr lang="tr-TR" sz="2400" dirty="0" smtClean="0"/>
              <a:t> Kentsel İşgücünün Yapısı</a:t>
            </a:r>
          </a:p>
          <a:p>
            <a:pPr>
              <a:buFont typeface="Arial" pitchFamily="34" charset="0"/>
              <a:buChar char="•"/>
            </a:pPr>
            <a:r>
              <a:rPr lang="tr-TR" sz="2400" dirty="0" smtClean="0"/>
              <a:t> Teknoloji Kullanım Oranları </a:t>
            </a:r>
          </a:p>
        </p:txBody>
      </p:sp>
    </p:spTree>
    <p:extLst>
      <p:ext uri="{BB962C8B-B14F-4D97-AF65-F5344CB8AC3E}">
        <p14:creationId xmlns:p14="http://schemas.microsoft.com/office/powerpoint/2010/main" xmlns="" val="377332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411480" y="1645920"/>
            <a:ext cx="8412480" cy="3477875"/>
          </a:xfrm>
          <a:prstGeom prst="rect">
            <a:avLst/>
          </a:prstGeom>
        </p:spPr>
        <p:txBody>
          <a:bodyPr wrap="square">
            <a:spAutoFit/>
          </a:bodyPr>
          <a:lstStyle/>
          <a:p>
            <a:pPr>
              <a:buFont typeface="Arial" pitchFamily="34" charset="0"/>
              <a:buChar char="•"/>
            </a:pPr>
            <a:r>
              <a:rPr lang="tr-TR" sz="2200" dirty="0" smtClean="0"/>
              <a:t> Kentleşme </a:t>
            </a:r>
            <a:r>
              <a:rPr lang="tr-TR" sz="2200" dirty="0" smtClean="0"/>
              <a:t>süreci özellikle II. Dünya Savaşı sonrası dünya genelinde hızlı bir şekilde artmış ve günümüzde de artmaya devam etmektedir. </a:t>
            </a:r>
            <a:r>
              <a:rPr lang="tr-TR" sz="2200" dirty="0" smtClean="0"/>
              <a:t>Öyle </a:t>
            </a:r>
            <a:r>
              <a:rPr lang="tr-TR" sz="2200" dirty="0" smtClean="0"/>
              <a:t>ki 2000 yılına gelindiğinde gelişmiş bloktaki kentleşme oranı %70’i aşarken, dünya genelinde kentli nüfusun oranı 2010 yılında toplam nüfusun yarısını aşacaktır. </a:t>
            </a:r>
            <a:endParaRPr lang="tr-TR" sz="2200" dirty="0" smtClean="0"/>
          </a:p>
          <a:p>
            <a:endParaRPr lang="tr-TR" sz="2200" dirty="0" smtClean="0"/>
          </a:p>
          <a:p>
            <a:pPr>
              <a:buFont typeface="Arial" pitchFamily="34" charset="0"/>
              <a:buChar char="•"/>
            </a:pPr>
            <a:r>
              <a:rPr lang="tr-TR" sz="2200" dirty="0" smtClean="0"/>
              <a:t> </a:t>
            </a:r>
            <a:r>
              <a:rPr lang="tr-TR" sz="2200" dirty="0" smtClean="0"/>
              <a:t>BM’nin yaptığı </a:t>
            </a:r>
            <a:r>
              <a:rPr lang="tr-TR" sz="2200" dirty="0" smtClean="0"/>
              <a:t>nüfus projeksiyonlarına bakıldığında merkez ve çevre ülkeler bazında kentleşme oranları açısından büyük farklılıklar görülse de çevre ülkelerde kentli nüfusun giderek yükselen bir artış oranı göstereceği </a:t>
            </a:r>
            <a:r>
              <a:rPr lang="tr-TR" sz="2200" dirty="0" smtClean="0"/>
              <a:t>öngörülmektedir.</a:t>
            </a:r>
          </a:p>
        </p:txBody>
      </p:sp>
    </p:spTree>
    <p:extLst>
      <p:ext uri="{BB962C8B-B14F-4D97-AF65-F5344CB8AC3E}">
        <p14:creationId xmlns:p14="http://schemas.microsoft.com/office/powerpoint/2010/main" xmlns="" val="1805308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26720" y="1676400"/>
            <a:ext cx="8412480" cy="3785949"/>
          </a:xfrm>
          <a:prstGeom prst="rect">
            <a:avLst/>
          </a:prstGeom>
        </p:spPr>
        <p:txBody>
          <a:bodyPr wrap="square">
            <a:spAutoFit/>
          </a:bodyPr>
          <a:lstStyle/>
          <a:p>
            <a:pPr>
              <a:buFont typeface="Arial" pitchFamily="34" charset="0"/>
              <a:buChar char="•"/>
            </a:pPr>
            <a:r>
              <a:rPr lang="tr-TR" sz="2200" dirty="0" smtClean="0"/>
              <a:t> Azgelişmiş </a:t>
            </a:r>
            <a:r>
              <a:rPr lang="tr-TR" sz="2200" dirty="0" smtClean="0"/>
              <a:t>ülkelerdeki veya çevre ülkelerdeki kentsel nüfusun artışı 1950’lerden bu yana gelişmiş bloktakilerin üzerinde seyretmektedir. </a:t>
            </a:r>
            <a:endParaRPr lang="tr-TR" sz="2200" dirty="0" smtClean="0"/>
          </a:p>
          <a:p>
            <a:pPr>
              <a:buFont typeface="Arial" pitchFamily="34" charset="0"/>
              <a:buChar char="•"/>
            </a:pPr>
            <a:endParaRPr lang="tr-TR" sz="2200" dirty="0" smtClean="0"/>
          </a:p>
          <a:p>
            <a:pPr>
              <a:buFont typeface="Arial" pitchFamily="34" charset="0"/>
              <a:buChar char="•"/>
            </a:pPr>
            <a:r>
              <a:rPr lang="tr-TR" sz="2200" dirty="0" smtClean="0"/>
              <a:t> Her </a:t>
            </a:r>
            <a:r>
              <a:rPr lang="tr-TR" sz="2200" dirty="0" smtClean="0"/>
              <a:t>ne kadar kentli nüfus oranı bakımından, çevre ülkeler gelişmiş ülkeleri yakalamamışsa da yüksek düzeydeki artış hızları aradaki farkın kısa bir sürede azalacağına işaret etmektedir. Bununla birlikte söz konusu fark çevre ülkelerin kendi arasında da gözlenmektedir. </a:t>
            </a:r>
            <a:endParaRPr lang="tr-TR" sz="2200" dirty="0" smtClean="0"/>
          </a:p>
          <a:p>
            <a:endParaRPr lang="tr-TR" sz="2200" dirty="0" smtClean="0"/>
          </a:p>
          <a:p>
            <a:pPr>
              <a:buFont typeface="Arial" pitchFamily="34" charset="0"/>
              <a:buChar char="•"/>
            </a:pPr>
            <a:r>
              <a:rPr lang="tr-TR" sz="2200" dirty="0" smtClean="0"/>
              <a:t> Örneğin, Afrika </a:t>
            </a:r>
            <a:r>
              <a:rPr lang="tr-TR" sz="2200" dirty="0" smtClean="0"/>
              <a:t>ülkelerindeki kentsel nüfus oranı çok yavaş artarken, Latin Amerika’nın ve Asya’nın bazı ülkelerinde bu oran hızlı bir şekilde artmaktadır. </a:t>
            </a:r>
            <a:endParaRPr lang="tr-TR" sz="2200" b="1" i="0" dirty="0">
              <a:effectLst/>
              <a:latin typeface="Arial" panose="020B0604020202020204" pitchFamily="34" charset="0"/>
            </a:endParaRPr>
          </a:p>
        </p:txBody>
      </p:sp>
    </p:spTree>
    <p:extLst>
      <p:ext uri="{BB962C8B-B14F-4D97-AF65-F5344CB8AC3E}">
        <p14:creationId xmlns:p14="http://schemas.microsoft.com/office/powerpoint/2010/main" xmlns="" val="1617917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5"/>
          </p:nvPr>
        </p:nvSpPr>
        <p:spPr/>
        <p:txBody>
          <a:bodyPr/>
          <a:lstStyle/>
          <a:p>
            <a:endParaRPr lang="tr-TR"/>
          </a:p>
        </p:txBody>
      </p:sp>
      <p:sp>
        <p:nvSpPr>
          <p:cNvPr id="3" name="2 Dikdörtgen"/>
          <p:cNvSpPr/>
          <p:nvPr/>
        </p:nvSpPr>
        <p:spPr>
          <a:xfrm>
            <a:off x="487680" y="1524000"/>
            <a:ext cx="8260080" cy="3785652"/>
          </a:xfrm>
          <a:prstGeom prst="rect">
            <a:avLst/>
          </a:prstGeom>
        </p:spPr>
        <p:txBody>
          <a:bodyPr wrap="square">
            <a:spAutoFit/>
          </a:bodyPr>
          <a:lstStyle/>
          <a:p>
            <a:pPr>
              <a:buFont typeface="Arial" pitchFamily="34" charset="0"/>
              <a:buChar char="•"/>
            </a:pPr>
            <a:r>
              <a:rPr lang="tr-TR" sz="2400" dirty="0" smtClean="0"/>
              <a:t> Kentleşme </a:t>
            </a:r>
            <a:r>
              <a:rPr lang="tr-TR" sz="2400" dirty="0" smtClean="0"/>
              <a:t>sürecinde en ilginç yönlerden biri ise giderek artan büyük kent olgusudur. 20</a:t>
            </a:r>
            <a:r>
              <a:rPr lang="tr-TR" sz="2400" dirty="0" smtClean="0"/>
              <a:t>. yüzyılın </a:t>
            </a:r>
            <a:r>
              <a:rPr lang="tr-TR" sz="2400" dirty="0" smtClean="0"/>
              <a:t>başında 16 tane milyonluk kent bulunurken dünya nüfusunun sadece %7’si </a:t>
            </a:r>
            <a:r>
              <a:rPr lang="tr-TR" sz="2400" dirty="0" smtClean="0"/>
              <a:t>kentliydi.</a:t>
            </a:r>
          </a:p>
          <a:p>
            <a:endParaRPr lang="tr-TR" sz="2400" dirty="0" smtClean="0"/>
          </a:p>
          <a:p>
            <a:pPr>
              <a:buFont typeface="Arial" pitchFamily="34" charset="0"/>
              <a:buChar char="•"/>
            </a:pPr>
            <a:r>
              <a:rPr lang="tr-TR" sz="2400" dirty="0" smtClean="0"/>
              <a:t> 2007’ye </a:t>
            </a:r>
            <a:r>
              <a:rPr lang="tr-TR" sz="2400" dirty="0" smtClean="0"/>
              <a:t>gelindiğinde ise milyonluk kent sayısı 468’e </a:t>
            </a:r>
            <a:r>
              <a:rPr lang="tr-TR" sz="2400" dirty="0" smtClean="0"/>
              <a:t>ulaşmıştır. Sadece </a:t>
            </a:r>
            <a:r>
              <a:rPr lang="tr-TR" sz="2400" dirty="0" smtClean="0"/>
              <a:t>dünyanın ilk büyük 25 kentinin nüfusu, dünya kentsel nüfusunun yaklaşık %13’ünü </a:t>
            </a:r>
            <a:r>
              <a:rPr lang="tr-TR" sz="2400" dirty="0" smtClean="0"/>
              <a:t>oluşturmaktadır.</a:t>
            </a:r>
          </a:p>
          <a:p>
            <a:endParaRPr lang="tr-TR" sz="2400" dirty="0" smtClean="0"/>
          </a:p>
          <a:p>
            <a:pPr>
              <a:buFont typeface="Arial" pitchFamily="34" charset="0"/>
              <a:buChar char="•"/>
            </a:pPr>
            <a:r>
              <a:rPr lang="tr-TR" sz="2400" dirty="0" smtClean="0"/>
              <a:t> Büyük </a:t>
            </a:r>
            <a:r>
              <a:rPr lang="tr-TR" sz="2400" dirty="0" smtClean="0"/>
              <a:t>kent olgusunun tanımlanmasında artık milyonluk kent değil 10 milyonluk kentler kullanılır hale </a:t>
            </a:r>
            <a:r>
              <a:rPr lang="tr-TR" sz="2400" dirty="0" smtClean="0"/>
              <a:t>gelmektedir.</a:t>
            </a:r>
            <a:endParaRPr lang="tr-TR"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5"/>
          </p:nvPr>
        </p:nvSpPr>
        <p:spPr/>
        <p:txBody>
          <a:bodyPr/>
          <a:lstStyle/>
          <a:p>
            <a:endParaRPr lang="tr-TR"/>
          </a:p>
        </p:txBody>
      </p:sp>
      <p:sp>
        <p:nvSpPr>
          <p:cNvPr id="3" name="2 Dikdörtgen"/>
          <p:cNvSpPr/>
          <p:nvPr/>
        </p:nvSpPr>
        <p:spPr>
          <a:xfrm>
            <a:off x="335280" y="1386840"/>
            <a:ext cx="8351520" cy="4154984"/>
          </a:xfrm>
          <a:prstGeom prst="rect">
            <a:avLst/>
          </a:prstGeom>
        </p:spPr>
        <p:txBody>
          <a:bodyPr wrap="square">
            <a:spAutoFit/>
          </a:bodyPr>
          <a:lstStyle/>
          <a:p>
            <a:pPr>
              <a:buFont typeface="Arial" pitchFamily="34" charset="0"/>
              <a:buChar char="•"/>
            </a:pPr>
            <a:r>
              <a:rPr lang="tr-TR" sz="2400" dirty="0" smtClean="0"/>
              <a:t> İstatistikler </a:t>
            </a:r>
            <a:r>
              <a:rPr lang="tr-TR" sz="2400" dirty="0" smtClean="0"/>
              <a:t>kent ve kırsal nüfus arasındaki farklılaşmanın sürekli kent lehine döndüğünü, dolayısıyla insanın kaderini ve gelecekteki yaşam şeklini kentlerin özellikle de büyük kentlerin biçimlendireceğini göstermektedir. </a:t>
            </a:r>
            <a:endParaRPr lang="tr-TR" sz="2400" dirty="0" smtClean="0"/>
          </a:p>
          <a:p>
            <a:endParaRPr lang="tr-TR" sz="2400" dirty="0" smtClean="0"/>
          </a:p>
          <a:p>
            <a:pPr>
              <a:buFont typeface="Arial" pitchFamily="34" charset="0"/>
              <a:buChar char="•"/>
            </a:pPr>
            <a:r>
              <a:rPr lang="tr-TR" sz="2400" dirty="0" smtClean="0"/>
              <a:t> Günümüzdeki </a:t>
            </a:r>
            <a:r>
              <a:rPr lang="tr-TR" sz="2400" dirty="0" smtClean="0"/>
              <a:t>kentleşme, küçük ölçekli kent sayısının artışı şeklinde olmaktan çok, orta ve büyük ölçekli kent sayısının artışı şeklinde belirmektedir. </a:t>
            </a:r>
            <a:endParaRPr lang="tr-TR" sz="2400" dirty="0" smtClean="0"/>
          </a:p>
          <a:p>
            <a:pPr>
              <a:buFont typeface="Arial" pitchFamily="34" charset="0"/>
              <a:buChar char="•"/>
            </a:pPr>
            <a:endParaRPr lang="tr-TR" sz="2400" dirty="0" smtClean="0"/>
          </a:p>
          <a:p>
            <a:pPr>
              <a:buFont typeface="Arial" pitchFamily="34" charset="0"/>
              <a:buChar char="•"/>
            </a:pPr>
            <a:r>
              <a:rPr lang="tr-TR" sz="2400" dirty="0" smtClean="0"/>
              <a:t> Büyük kentlerin gelişimine bakıldığında yine merkez ve çevre ülkeler arasında farklılaşma olduğu dikkati çekmektedir. </a:t>
            </a:r>
            <a:endParaRPr lang="tr-TR"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5"/>
          </p:nvPr>
        </p:nvSpPr>
        <p:spPr/>
        <p:txBody>
          <a:bodyPr/>
          <a:lstStyle/>
          <a:p>
            <a:endParaRPr lang="tr-TR"/>
          </a:p>
        </p:txBody>
      </p:sp>
      <p:sp>
        <p:nvSpPr>
          <p:cNvPr id="3" name="2 Dikdörtgen"/>
          <p:cNvSpPr/>
          <p:nvPr/>
        </p:nvSpPr>
        <p:spPr>
          <a:xfrm>
            <a:off x="594360" y="1600200"/>
            <a:ext cx="8046720" cy="3477875"/>
          </a:xfrm>
          <a:prstGeom prst="rect">
            <a:avLst/>
          </a:prstGeom>
        </p:spPr>
        <p:txBody>
          <a:bodyPr wrap="square">
            <a:spAutoFit/>
          </a:bodyPr>
          <a:lstStyle/>
          <a:p>
            <a:pPr>
              <a:buFont typeface="Arial" pitchFamily="34" charset="0"/>
              <a:buChar char="•"/>
            </a:pPr>
            <a:r>
              <a:rPr lang="tr-TR" sz="2200" dirty="0" smtClean="0"/>
              <a:t> </a:t>
            </a:r>
            <a:r>
              <a:rPr lang="tr-TR" sz="2200" dirty="0" smtClean="0"/>
              <a:t>Dünyanın en büyük 30 kentine bakıldığında 1950 yılında ilk 30 büyük kentin 7’si az gelişmiş çevre ülkelerde yer alırken, 2005 yılında bu sayı 17’ye yükselmiştir. Buna Çin de dahil edildiğinde rakam 21’e çıkmaktadır. </a:t>
            </a:r>
            <a:endParaRPr lang="tr-TR" sz="2200" dirty="0" smtClean="0"/>
          </a:p>
          <a:p>
            <a:pPr>
              <a:buFont typeface="Arial" pitchFamily="34" charset="0"/>
              <a:buChar char="•"/>
            </a:pPr>
            <a:endParaRPr lang="tr-TR" sz="2200" dirty="0" smtClean="0"/>
          </a:p>
          <a:p>
            <a:pPr>
              <a:buFont typeface="Arial" pitchFamily="34" charset="0"/>
              <a:buChar char="•"/>
            </a:pPr>
            <a:r>
              <a:rPr lang="tr-TR" sz="2200" dirty="0" smtClean="0"/>
              <a:t> </a:t>
            </a:r>
            <a:r>
              <a:rPr lang="tr-TR" sz="2200" dirty="0" smtClean="0"/>
              <a:t>20. yüzyılda </a:t>
            </a:r>
            <a:r>
              <a:rPr lang="tr-TR" sz="2200" dirty="0" smtClean="0"/>
              <a:t>savaş sonrası restorasyon ekonomisiyle çevredeki yapısal dönüşümler, yaygınlaşan ulusal ekonomiler ve ithal ikameci politikalarla çevrede yükselen sanayi üretimi büyük kent olgusunu merkeze ait bir olgu olmaktan çıkarmış, evrensel bir olguya dönüştürmüştür. </a:t>
            </a:r>
            <a:endParaRPr lang="tr-TR" sz="22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12495</TotalTime>
  <Words>568</Words>
  <Application>Microsoft Office PowerPoint</Application>
  <PresentationFormat>Ekran Gösterisi (4:3)</PresentationFormat>
  <Paragraphs>53</Paragraphs>
  <Slides>10</Slides>
  <Notes>0</Notes>
  <HiddenSlides>0</HiddenSlides>
  <MMClips>0</MMClips>
  <ScaleCrop>false</ScaleCrop>
  <HeadingPairs>
    <vt:vector size="4" baseType="variant">
      <vt:variant>
        <vt:lpstr>Tema</vt:lpstr>
      </vt:variant>
      <vt:variant>
        <vt:i4>3</vt:i4>
      </vt:variant>
      <vt:variant>
        <vt:lpstr>Slayt Başlıkları</vt:lpstr>
      </vt:variant>
      <vt:variant>
        <vt:i4>10</vt:i4>
      </vt:variant>
    </vt:vector>
  </HeadingPairs>
  <TitlesOfParts>
    <vt:vector size="13" baseType="lpstr">
      <vt:lpstr>ekonomi</vt:lpstr>
      <vt:lpstr>1_Rics</vt:lpstr>
      <vt:lpstr>h.t.</vt:lpstr>
      <vt:lpstr>Slayt 1</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Toshıba</cp:lastModifiedBy>
  <cp:revision>819</cp:revision>
  <cp:lastPrinted>2016-10-24T07:53:35Z</cp:lastPrinted>
  <dcterms:created xsi:type="dcterms:W3CDTF">2016-09-18T09:35:24Z</dcterms:created>
  <dcterms:modified xsi:type="dcterms:W3CDTF">2020-03-15T16:52:32Z</dcterms:modified>
</cp:coreProperties>
</file>