
<file path=[Content_Types].xml><?xml version="1.0" encoding="utf-8"?>
<Types xmlns="http://schemas.openxmlformats.org/package/2006/content-types">
  <Override PartName="/ppt/slideMasters/slideMaster3.xml" ContentType="application/vnd.openxmlformats-officedocument.presentationml.slideMaster+xml"/>
  <Override PartName="/ppt/slides/slide6.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slideLayouts/slideLayout28.xml" ContentType="application/vnd.openxmlformats-officedocument.presentationml.slideLayout+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Masters/slideMaster2.xml" ContentType="application/vnd.openxmlformats-officedocument.presentationml.slideMaster+xml"/>
  <Override PartName="/ppt/slides/slide5.xml" ContentType="application/vnd.openxmlformats-officedocument.presentationml.slide+xml"/>
  <Override PartName="/ppt/slideLayouts/slideLayout7.xml" ContentType="application/vnd.openxmlformats-officedocument.presentationml.slideLayout+xml"/>
  <Override PartName="/ppt/slideLayouts/slideLayout29.xml" ContentType="application/vnd.openxmlformats-officedocument.presentationml.slideLayout+xml"/>
  <Override PartName="/ppt/theme/theme4.xml" ContentType="application/vnd.openxmlformats-officedocument.theme+xml"/>
  <Override PartName="/ppt/slides/slide3.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Layouts/slideLayout18.xml" ContentType="application/vnd.openxmlformats-officedocument.presentationml.slideLayout+xml"/>
  <Override PartName="/ppt/slideLayouts/slideLayout27.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6">
  <p:sldMasterIdLst>
    <p:sldMasterId id="2147483660" r:id="rId1"/>
    <p:sldMasterId id="2147483673" r:id="rId2"/>
    <p:sldMasterId id="2147483690" r:id="rId3"/>
  </p:sldMasterIdLst>
  <p:notesMasterIdLst>
    <p:notesMasterId r:id="rId14"/>
  </p:notesMasterIdLst>
  <p:sldIdLst>
    <p:sldId id="1082" r:id="rId4"/>
    <p:sldId id="1084" r:id="rId5"/>
    <p:sldId id="1085" r:id="rId6"/>
    <p:sldId id="1086" r:id="rId7"/>
    <p:sldId id="1087" r:id="rId8"/>
    <p:sldId id="1088" r:id="rId9"/>
    <p:sldId id="1089" r:id="rId10"/>
    <p:sldId id="1090" r:id="rId11"/>
    <p:sldId id="1091" r:id="rId12"/>
    <p:sldId id="1092" r:id="rId13"/>
  </p:sldIdLst>
  <p:sldSz cx="9144000" cy="6858000" type="screen4x3"/>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userDrawn="1">
          <p15:clr>
            <a:srgbClr val="A4A3A4"/>
          </p15:clr>
        </p15:guide>
        <p15:guide id="2" pos="2880" userDrawn="1">
          <p15:clr>
            <a:srgbClr val="A4A3A4"/>
          </p15:clr>
        </p15:guide>
      </p15:sldGuideLst>
    </p:ext>
    <p:ext uri="{2D200454-40CA-4A62-9FC3-DE9A4176ACB9}">
      <p15:notes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clrMru>
    <a:srgbClr val="47176C"/>
    <a:srgbClr val="46166B"/>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Orta Stil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Orta Stil 2 - Vurgu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Orta Stil 2 - Vurgu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D5ABB26-0587-4C30-8999-92F81FD0307C}" styleName="Stil Yok, Kılavuz Yok">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0E3FDE45-AF77-4B5C-9715-49D594BDF05E}" styleName="Açık Stil 1 - Vurgu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5940675A-B579-460E-94D1-54222C63F5DA}" styleName="Stil Yok, Tablo Kılavuzu">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7164" autoAdjust="0"/>
    <p:restoredTop sz="91471" autoAdjust="0"/>
  </p:normalViewPr>
  <p:slideViewPr>
    <p:cSldViewPr snapToGrid="0">
      <p:cViewPr varScale="1">
        <p:scale>
          <a:sx n="63" d="100"/>
          <a:sy n="63" d="100"/>
        </p:scale>
        <p:origin x="-1278" y="-96"/>
      </p:cViewPr>
      <p:guideLst>
        <p:guide orient="horz" pos="2160"/>
        <p:guide pos="2880"/>
      </p:guideLst>
    </p:cSldViewPr>
  </p:slideViewPr>
  <p:notesTextViewPr>
    <p:cViewPr>
      <p:scale>
        <a:sx n="66" d="100"/>
        <a:sy n="66" d="100"/>
      </p:scale>
      <p:origin x="0" y="0"/>
    </p:cViewPr>
  </p:notesTextViewPr>
  <p:sorterViewPr>
    <p:cViewPr>
      <p:scale>
        <a:sx n="100" d="100"/>
        <a:sy n="100" d="100"/>
      </p:scale>
      <p:origin x="0" y="0"/>
    </p:cViewPr>
  </p:sorterViewPr>
  <p:notesViewPr>
    <p:cSldViewPr snapToGrid="0" showGuides="1">
      <p:cViewPr varScale="1">
        <p:scale>
          <a:sx n="61" d="100"/>
          <a:sy n="61" d="100"/>
        </p:scale>
        <p:origin x="3378" y="90"/>
      </p:cViewPr>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tableStyles" Target="tableStyles.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presProps" Target="presProps.xml"/><Relationship Id="rId10" Type="http://schemas.openxmlformats.org/officeDocument/2006/relationships/slide" Target="slides/slide7.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en-US"/>
          </a:p>
        </p:txBody>
      </p:sp>
      <p:sp>
        <p:nvSpPr>
          <p:cNvPr id="3" name="Veri Yer Tutucusu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C3F88CA5-4B52-431F-9D0B-7834703D4155}" type="datetimeFigureOut">
              <a:rPr lang="en-US" smtClean="0"/>
              <a:pPr/>
              <a:t>3/15/2020</a:t>
            </a:fld>
            <a:endParaRPr lang="en-US"/>
          </a:p>
        </p:txBody>
      </p:sp>
      <p:sp>
        <p:nvSpPr>
          <p:cNvPr id="4" name="Slayt Görüntüsü Yer Tutucusu 3"/>
          <p:cNvSpPr>
            <a:spLocks noGrp="1" noRot="1" noChangeAspect="1"/>
          </p:cNvSpPr>
          <p:nvPr>
            <p:ph type="sldImg" idx="2"/>
          </p:nvPr>
        </p:nvSpPr>
        <p:spPr>
          <a:xfrm>
            <a:off x="1165225" y="1241425"/>
            <a:ext cx="4467225" cy="3349625"/>
          </a:xfrm>
          <a:prstGeom prst="rect">
            <a:avLst/>
          </a:prstGeom>
          <a:noFill/>
          <a:ln w="12700">
            <a:solidFill>
              <a:prstClr val="black"/>
            </a:solidFill>
          </a:ln>
        </p:spPr>
        <p:txBody>
          <a:bodyPr vert="horz" lIns="91440" tIns="45720" rIns="91440" bIns="45720" rtlCol="0" anchor="ctr"/>
          <a:lstStyle/>
          <a:p>
            <a:endParaRPr lang="en-US"/>
          </a:p>
        </p:txBody>
      </p:sp>
      <p:sp>
        <p:nvSpPr>
          <p:cNvPr id="5" name="Not Yer Tutucusu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6" name="Altbilgi Yer Tutucusu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en-US"/>
          </a:p>
        </p:txBody>
      </p:sp>
      <p:sp>
        <p:nvSpPr>
          <p:cNvPr id="7" name="Slayt Numarası Yer Tutucusu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5185FB67-13BD-4A07-A42B-F2DDB568A1B4}" type="slidenum">
              <a:rPr lang="en-US" smtClean="0"/>
              <a:pPr/>
              <a:t>‹#›</a:t>
            </a:fld>
            <a:endParaRPr lang="en-US"/>
          </a:p>
        </p:txBody>
      </p:sp>
    </p:spTree>
    <p:extLst>
      <p:ext uri="{BB962C8B-B14F-4D97-AF65-F5344CB8AC3E}">
        <p14:creationId xmlns:p14="http://schemas.microsoft.com/office/powerpoint/2010/main" xmlns="" val="91252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ctrTitle"/>
          </p:nvPr>
        </p:nvSpPr>
        <p:spPr>
          <a:xfrm>
            <a:off x="762000" y="3200400"/>
            <a:ext cx="7543800" cy="1524000"/>
          </a:xfrm>
        </p:spPr>
        <p:txBody>
          <a:bodyPr>
            <a:noAutofit/>
          </a:bodyPr>
          <a:lstStyle>
            <a:lvl1pPr>
              <a:defRPr sz="8000"/>
            </a:lvl1pPr>
          </a:lstStyle>
          <a:p>
            <a:r>
              <a:rPr lang="tr-TR"/>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8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BFAC2E16-D5DA-4D9C-92CB-3D0DDCA7AE5C}" type="datetime1">
              <a:rPr lang="en-US" smtClean="0"/>
              <a:pPr/>
              <a:t>3/15/2020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pPr/>
              <a:t>‹#›</a:t>
            </a:fld>
            <a:endParaRPr lang="en-US"/>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xmlns="" val="37714002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3DC021E8-F963-4E7B-98CE-B76E5E287BD9}" type="datetime1">
              <a:rPr lang="en-US" smtClean="0"/>
              <a:pPr/>
              <a:t>3/15/2020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pPr/>
              <a:t>‹#›</a:t>
            </a:fld>
            <a:endParaRPr lang="en-US"/>
          </a:p>
        </p:txBody>
      </p:sp>
    </p:spTree>
    <p:extLst>
      <p:ext uri="{BB962C8B-B14F-4D97-AF65-F5344CB8AC3E}">
        <p14:creationId xmlns:p14="http://schemas.microsoft.com/office/powerpoint/2010/main" xmlns="" val="16073875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3"/>
            <a:ext cx="1828800" cy="5410199"/>
          </a:xfrm>
        </p:spPr>
        <p:txBody>
          <a:bodyPr vert="eaVert"/>
          <a:lstStyle/>
          <a:p>
            <a:r>
              <a:rPr lang="tr-TR"/>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9F771BD1-7858-4A7D-AB54-A4451F562A85}" type="datetime1">
              <a:rPr lang="en-US" smtClean="0"/>
              <a:pPr/>
              <a:t>3/15/2020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pPr/>
              <a:t>‹#›</a:t>
            </a:fld>
            <a:endParaRPr lang="en-US"/>
          </a:p>
        </p:txBody>
      </p:sp>
    </p:spTree>
    <p:extLst>
      <p:ext uri="{BB962C8B-B14F-4D97-AF65-F5344CB8AC3E}">
        <p14:creationId xmlns:p14="http://schemas.microsoft.com/office/powerpoint/2010/main" xmlns="" val="139668786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cSld name="İçerik">
    <p:spTree>
      <p:nvGrpSpPr>
        <p:cNvPr id="1" name=""/>
        <p:cNvGrpSpPr/>
        <p:nvPr/>
      </p:nvGrpSpPr>
      <p:grpSpPr>
        <a:xfrm>
          <a:off x="0" y="0"/>
          <a:ext cx="0" cy="0"/>
          <a:chOff x="0" y="0"/>
          <a:chExt cx="0" cy="0"/>
        </a:xfrm>
      </p:grpSpPr>
      <p:sp>
        <p:nvSpPr>
          <p:cNvPr id="2" name="İçerik Yer Tutucusu 1"/>
          <p:cNvSpPr>
            <a:spLocks noGrp="1"/>
          </p:cNvSpPr>
          <p:nvPr>
            <p:ph/>
          </p:nvPr>
        </p:nvSpPr>
        <p:spPr>
          <a:xfrm>
            <a:off x="1066800" y="304800"/>
            <a:ext cx="7543800" cy="57912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3" name="Rectangle 17"/>
          <p:cNvSpPr>
            <a:spLocks noGrp="1" noChangeArrowheads="1"/>
          </p:cNvSpPr>
          <p:nvPr>
            <p:ph type="dt" sz="half" idx="10"/>
          </p:nvPr>
        </p:nvSpPr>
        <p:spPr>
          <a:ln/>
        </p:spPr>
        <p:txBody>
          <a:bodyPr/>
          <a:lstStyle>
            <a:lvl1pPr>
              <a:defRPr/>
            </a:lvl1pPr>
          </a:lstStyle>
          <a:p>
            <a:pPr>
              <a:defRPr/>
            </a:pPr>
            <a:endParaRPr lang="tr-TR"/>
          </a:p>
        </p:txBody>
      </p:sp>
      <p:sp>
        <p:nvSpPr>
          <p:cNvPr id="4" name="Rectangle 18"/>
          <p:cNvSpPr>
            <a:spLocks noGrp="1" noChangeArrowheads="1"/>
          </p:cNvSpPr>
          <p:nvPr>
            <p:ph type="ftr" sz="quarter" idx="11"/>
          </p:nvPr>
        </p:nvSpPr>
        <p:spPr>
          <a:ln/>
        </p:spPr>
        <p:txBody>
          <a:bodyPr/>
          <a:lstStyle>
            <a:lvl1pPr>
              <a:defRPr/>
            </a:lvl1pPr>
          </a:lstStyle>
          <a:p>
            <a:pPr>
              <a:defRPr/>
            </a:pPr>
            <a:endParaRPr lang="tr-TR"/>
          </a:p>
        </p:txBody>
      </p:sp>
      <p:sp>
        <p:nvSpPr>
          <p:cNvPr id="5" name="Rectangle 19"/>
          <p:cNvSpPr>
            <a:spLocks noGrp="1" noChangeArrowheads="1"/>
          </p:cNvSpPr>
          <p:nvPr>
            <p:ph type="sldNum" sz="quarter" idx="12"/>
          </p:nvPr>
        </p:nvSpPr>
        <p:spPr>
          <a:ln/>
        </p:spPr>
        <p:txBody>
          <a:bodyPr/>
          <a:lstStyle>
            <a:lvl1pPr>
              <a:defRPr/>
            </a:lvl1pPr>
          </a:lstStyle>
          <a:p>
            <a:fld id="{E24DB031-92E8-45A5-8D15-81850C813C05}" type="slidenum">
              <a:rPr lang="tr-TR" altLang="tr-TR"/>
              <a:pPr/>
              <a:t>‹#›</a:t>
            </a:fld>
            <a:endParaRPr lang="tr-TR" altLang="tr-TR"/>
          </a:p>
        </p:txBody>
      </p:sp>
    </p:spTree>
    <p:extLst>
      <p:ext uri="{BB962C8B-B14F-4D97-AF65-F5344CB8AC3E}">
        <p14:creationId xmlns:p14="http://schemas.microsoft.com/office/powerpoint/2010/main" xmlns="" val="50717126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ctrTitle"/>
          </p:nvPr>
        </p:nvSpPr>
        <p:spPr>
          <a:xfrm>
            <a:off x="762000" y="3200400"/>
            <a:ext cx="7543800" cy="1524000"/>
          </a:xfrm>
        </p:spPr>
        <p:txBody>
          <a:bodyPr>
            <a:noAutofit/>
          </a:bodyPr>
          <a:lstStyle>
            <a:lvl1pPr>
              <a:defRPr sz="8000"/>
            </a:lvl1pPr>
          </a:lstStyle>
          <a:p>
            <a:r>
              <a:rPr lang="tr-TR"/>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8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A73093B4-1CC8-466C-AC69-8C4EAAC07B96}" type="datetime1">
              <a:rPr lang="en-US" smtClean="0"/>
              <a:pPr/>
              <a:t>3/15/2020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xmlns="" val="83248083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D590254B-BB82-4C80-A262-98BD5C0B4A90}" type="datetime1">
              <a:rPr lang="en-US" smtClean="0"/>
              <a:pPr/>
              <a:t>3/15/2020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xmlns="" val="388757136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title"/>
          </p:nvPr>
        </p:nvSpPr>
        <p:spPr>
          <a:xfrm>
            <a:off x="762000" y="3276600"/>
            <a:ext cx="7543800" cy="1676400"/>
          </a:xfrm>
        </p:spPr>
        <p:txBody>
          <a:bodyPr anchor="b" anchorCtr="0"/>
          <a:lstStyle>
            <a:lvl1pPr algn="l">
              <a:defRPr sz="5400" b="0" cap="all"/>
            </a:lvl1pPr>
          </a:lstStyle>
          <a:p>
            <a:r>
              <a:rPr lang="tr-TR"/>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8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E3955901-25EF-4B6B-8217-40AE73B567A5}" type="datetime1">
              <a:rPr lang="en-US" smtClean="0"/>
              <a:pPr/>
              <a:t>3/15/2020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xmlns="" val="261986849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5" name="Date Placeholder 4"/>
          <p:cNvSpPr>
            <a:spLocks noGrp="1"/>
          </p:cNvSpPr>
          <p:nvPr>
            <p:ph type="dt" sz="half" idx="10"/>
          </p:nvPr>
        </p:nvSpPr>
        <p:spPr/>
        <p:txBody>
          <a:bodyPr/>
          <a:lstStyle/>
          <a:p>
            <a:fld id="{FA38C9F5-99EE-46C1-925D-08171F3997F5}" type="datetime1">
              <a:rPr lang="en-US" smtClean="0"/>
              <a:pPr/>
              <a:t>3/15/2020</a:t>
            </a:fld>
            <a:endParaRPr lang="tr-TR"/>
          </a:p>
        </p:txBody>
      </p:sp>
      <p:sp>
        <p:nvSpPr>
          <p:cNvPr id="6" name="Footer Placeholder 5"/>
          <p:cNvSpPr>
            <a:spLocks noGrp="1"/>
          </p:cNvSpPr>
          <p:nvPr>
            <p:ph type="ftr" sz="quarter" idx="11"/>
          </p:nvPr>
        </p:nvSpPr>
        <p:spPr/>
        <p:txBody>
          <a:bodyPr/>
          <a:lstStyle/>
          <a:p>
            <a:r>
              <a:rPr lang="tr-TR"/>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xmlns="" val="228348045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7589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46451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7" name="Date Placeholder 6"/>
          <p:cNvSpPr>
            <a:spLocks noGrp="1"/>
          </p:cNvSpPr>
          <p:nvPr>
            <p:ph type="dt" sz="half" idx="10"/>
          </p:nvPr>
        </p:nvSpPr>
        <p:spPr/>
        <p:txBody>
          <a:bodyPr/>
          <a:lstStyle/>
          <a:p>
            <a:fld id="{B5ECB38C-929A-4885-8B3A-FB2E643FA28D}" type="datetime1">
              <a:rPr lang="en-US" smtClean="0"/>
              <a:pPr/>
              <a:t>3/15/2020</a:t>
            </a:fld>
            <a:endParaRPr lang="tr-TR"/>
          </a:p>
        </p:txBody>
      </p:sp>
      <p:sp>
        <p:nvSpPr>
          <p:cNvPr id="8" name="Footer Placeholder 7"/>
          <p:cNvSpPr>
            <a:spLocks noGrp="1"/>
          </p:cNvSpPr>
          <p:nvPr>
            <p:ph type="ftr" sz="quarter" idx="11"/>
          </p:nvPr>
        </p:nvSpPr>
        <p:spPr/>
        <p:txBody>
          <a:bodyPr/>
          <a:lstStyle/>
          <a:p>
            <a:r>
              <a:rPr lang="tr-TR"/>
              <a:t>Prof. Dr. Harun TANRIVERMİŞ, Yrd. Doç. Dr. Yeşim ALİEFENDİOĞLU Ekonomi I 2016-2017 Güz Dönemi</a:t>
            </a:r>
          </a:p>
        </p:txBody>
      </p:sp>
      <p:sp>
        <p:nvSpPr>
          <p:cNvPr id="9" name="Slide Number Placeholder 8"/>
          <p:cNvSpPr>
            <a:spLocks noGrp="1"/>
          </p:cNvSpPr>
          <p:nvPr>
            <p:ph type="sldNum" sz="quarter" idx="12"/>
          </p:nvPr>
        </p:nvSpPr>
        <p:spPr/>
        <p:txBody>
          <a:bodyPr/>
          <a:lstStyle/>
          <a:p>
            <a:fld id="{B1DEFA8C-F947-479F-BE07-76B6B3F80BF1}" type="slidenum">
              <a:rPr lang="tr-TR" smtClean="0"/>
              <a:pPr/>
              <a:t>‹#›</a:t>
            </a:fld>
            <a:endParaRPr lang="tr-TR"/>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xmlns="" val="261492942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AEB3DAA0-B6AA-4ACD-9FB1-17185E43A90D}" type="datetime1">
              <a:rPr lang="en-US" smtClean="0"/>
              <a:pPr/>
              <a:t>3/15/2020</a:t>
            </a:fld>
            <a:endParaRPr lang="tr-TR"/>
          </a:p>
        </p:txBody>
      </p:sp>
      <p:sp>
        <p:nvSpPr>
          <p:cNvPr id="4" name="Footer Placeholder 3"/>
          <p:cNvSpPr>
            <a:spLocks noGrp="1"/>
          </p:cNvSpPr>
          <p:nvPr>
            <p:ph type="ftr" sz="quarter" idx="11"/>
          </p:nvPr>
        </p:nvSpPr>
        <p:spPr/>
        <p:txBody>
          <a:bodyPr/>
          <a:lstStyle/>
          <a:p>
            <a:r>
              <a:rPr lang="tr-TR"/>
              <a:t>Prof. Dr. Harun TANRIVERMİŞ, Yrd. Doç. Dr. Yeşim ALİEFENDİOĞLU Ekonomi I 2016-2017 Güz Dönemi</a:t>
            </a:r>
          </a:p>
        </p:txBody>
      </p:sp>
      <p:sp>
        <p:nvSpPr>
          <p:cNvPr id="5" name="Slide Number Placeholder 4"/>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xmlns="" val="427469024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1D7F1EA-F52B-42F5-8478-0AF9BFD7E958}" type="datetime1">
              <a:rPr lang="en-US" smtClean="0"/>
              <a:pPr/>
              <a:t>3/15/2020</a:t>
            </a:fld>
            <a:endParaRPr lang="tr-TR"/>
          </a:p>
        </p:txBody>
      </p:sp>
      <p:sp>
        <p:nvSpPr>
          <p:cNvPr id="3" name="Footer Placeholder 2"/>
          <p:cNvSpPr>
            <a:spLocks noGrp="1"/>
          </p:cNvSpPr>
          <p:nvPr>
            <p:ph type="ftr" sz="quarter" idx="11"/>
          </p:nvPr>
        </p:nvSpPr>
        <p:spPr/>
        <p:txBody>
          <a:bodyPr/>
          <a:lstStyle/>
          <a:p>
            <a:r>
              <a:rPr lang="tr-TR"/>
              <a:t>Prof. Dr. Harun TANRIVERMİŞ, Yrd. Doç. Dr. Yeşim ALİEFENDİOĞLU Ekonomi I 2016-2017 Güz Dönemi</a:t>
            </a:r>
          </a:p>
        </p:txBody>
      </p:sp>
      <p:sp>
        <p:nvSpPr>
          <p:cNvPr id="4" name="Slide Number Placeholder 3"/>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xmlns="" val="23747553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a:t>Asıl başlık stili için tıklatın</a:t>
            </a:r>
            <a:endParaRPr lang="en-US" dirty="0"/>
          </a:p>
        </p:txBody>
      </p:sp>
      <p:sp>
        <p:nvSpPr>
          <p:cNvPr id="3" name="Content Placeholder 2"/>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Tree>
    <p:extLst>
      <p:ext uri="{BB962C8B-B14F-4D97-AF65-F5344CB8AC3E}">
        <p14:creationId xmlns:p14="http://schemas.microsoft.com/office/powerpoint/2010/main" xmlns="" val="183211488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5400" b="0"/>
            </a:lvl1pPr>
          </a:lstStyle>
          <a:p>
            <a:r>
              <a:rPr lang="tr-TR"/>
              <a:t>Asıl başlık stili için tıklatın</a:t>
            </a:r>
            <a:endParaRPr lang="en-US"/>
          </a:p>
        </p:txBody>
      </p:sp>
      <p:sp>
        <p:nvSpPr>
          <p:cNvPr id="3" name="Content Placeholder 2"/>
          <p:cNvSpPr>
            <a:spLocks noGrp="1"/>
          </p:cNvSpPr>
          <p:nvPr>
            <p:ph idx="1"/>
          </p:nvPr>
        </p:nvSpPr>
        <p:spPr>
          <a:xfrm>
            <a:off x="3710866" y="457202"/>
            <a:ext cx="4594934" cy="4114799"/>
          </a:xfrm>
        </p:spPr>
        <p:txBody>
          <a:bodyPr/>
          <a:lstStyle>
            <a:lvl1pPr>
              <a:defRPr sz="2400"/>
            </a:lvl1pPr>
            <a:lvl2pPr>
              <a:defRPr sz="2200"/>
            </a:lvl2pPr>
            <a:lvl3pPr>
              <a:defRPr sz="2000"/>
            </a:lvl3pPr>
            <a:lvl4pPr>
              <a:defRPr sz="1800"/>
            </a:lvl4pPr>
            <a:lvl5pPr>
              <a:defRPr sz="1800"/>
            </a:lvl5pPr>
            <a:lvl6pPr>
              <a:defRPr sz="2000"/>
            </a:lvl6pPr>
            <a:lvl7pPr>
              <a:defRPr sz="2000"/>
            </a:lvl7pPr>
            <a:lvl8pPr>
              <a:defRPr sz="2000"/>
            </a:lvl8pPr>
            <a:lvl9pPr>
              <a:defRPr sz="20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762002" y="457200"/>
            <a:ext cx="2673657" cy="4114800"/>
          </a:xfrm>
        </p:spPr>
        <p:txBody>
          <a:bodyPr>
            <a:normAutofit/>
          </a:bodyPr>
          <a:lstStyle>
            <a:lvl1pPr marL="0" indent="0">
              <a:buNone/>
              <a:defRPr sz="21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989E4876-F515-4632-ACBF-711C6699D7F1}" type="datetime1">
              <a:rPr lang="en-US" smtClean="0"/>
              <a:pPr/>
              <a:t>3/15/2020</a:t>
            </a:fld>
            <a:endParaRPr lang="tr-TR"/>
          </a:p>
        </p:txBody>
      </p:sp>
      <p:sp>
        <p:nvSpPr>
          <p:cNvPr id="6" name="Footer Placeholder 5"/>
          <p:cNvSpPr>
            <a:spLocks noGrp="1"/>
          </p:cNvSpPr>
          <p:nvPr>
            <p:ph type="ftr" sz="quarter" idx="11"/>
          </p:nvPr>
        </p:nvSpPr>
        <p:spPr/>
        <p:txBody>
          <a:bodyPr/>
          <a:lstStyle/>
          <a:p>
            <a:r>
              <a:rPr lang="tr-TR"/>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cxnSp>
        <p:nvCxnSpPr>
          <p:cNvPr id="10" name="Straight Connector 9"/>
          <p:cNvCxnSpPr/>
          <p:nvPr/>
        </p:nvCxnSpPr>
        <p:spPr>
          <a:xfrm rot="5400000">
            <a:off x="1677194" y="2514601"/>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xmlns="" val="414544585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5400" b="0"/>
            </a:lvl1pPr>
          </a:lstStyle>
          <a:p>
            <a:r>
              <a:rPr lang="tr-TR"/>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6EC930EE-5137-4864-99E0-78D0AA38347E}" type="datetime1">
              <a:rPr lang="en-US" smtClean="0"/>
              <a:pPr/>
              <a:t>3/15/2020</a:t>
            </a:fld>
            <a:endParaRPr lang="tr-TR"/>
          </a:p>
        </p:txBody>
      </p:sp>
      <p:sp>
        <p:nvSpPr>
          <p:cNvPr id="6" name="Footer Placeholder 5"/>
          <p:cNvSpPr>
            <a:spLocks noGrp="1"/>
          </p:cNvSpPr>
          <p:nvPr>
            <p:ph type="ftr" sz="quarter" idx="11"/>
          </p:nvPr>
        </p:nvSpPr>
        <p:spPr/>
        <p:txBody>
          <a:bodyPr/>
          <a:lstStyle/>
          <a:p>
            <a:r>
              <a:rPr lang="tr-TR"/>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xmlns="" val="428547969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DDDF37A8-D33E-4B0E-8235-475DB97D5147}" type="datetime1">
              <a:rPr lang="en-US" smtClean="0"/>
              <a:pPr/>
              <a:t>3/15/2020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xmlns="" val="103643762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3"/>
            <a:ext cx="1828800" cy="5410199"/>
          </a:xfrm>
        </p:spPr>
        <p:txBody>
          <a:bodyPr vert="eaVert"/>
          <a:lstStyle/>
          <a:p>
            <a:r>
              <a:rPr lang="tr-TR"/>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F4E96E1F-70EC-4C9F-84B9-309ABB33F145}" type="datetime1">
              <a:rPr lang="en-US" smtClean="0"/>
              <a:pPr/>
              <a:t>3/15/2020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xmlns="" val="47974391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Only" preserve="1">
  <p:cSld name="İçerik">
    <p:spTree>
      <p:nvGrpSpPr>
        <p:cNvPr id="1" name=""/>
        <p:cNvGrpSpPr/>
        <p:nvPr/>
      </p:nvGrpSpPr>
      <p:grpSpPr>
        <a:xfrm>
          <a:off x="0" y="0"/>
          <a:ext cx="0" cy="0"/>
          <a:chOff x="0" y="0"/>
          <a:chExt cx="0" cy="0"/>
        </a:xfrm>
      </p:grpSpPr>
      <p:sp>
        <p:nvSpPr>
          <p:cNvPr id="2" name="İçerik Yer Tutucusu 1"/>
          <p:cNvSpPr>
            <a:spLocks noGrp="1"/>
          </p:cNvSpPr>
          <p:nvPr>
            <p:ph/>
          </p:nvPr>
        </p:nvSpPr>
        <p:spPr>
          <a:xfrm>
            <a:off x="457200" y="277813"/>
            <a:ext cx="8229600" cy="585311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3" name="Rectangle 44"/>
          <p:cNvSpPr>
            <a:spLocks noGrp="1" noChangeArrowheads="1"/>
          </p:cNvSpPr>
          <p:nvPr>
            <p:ph type="dt" sz="half" idx="10"/>
          </p:nvPr>
        </p:nvSpPr>
        <p:spPr>
          <a:ln/>
        </p:spPr>
        <p:txBody>
          <a:bodyPr/>
          <a:lstStyle>
            <a:lvl1pPr>
              <a:defRPr/>
            </a:lvl1pPr>
          </a:lstStyle>
          <a:p>
            <a:pPr>
              <a:defRPr/>
            </a:pPr>
            <a:fld id="{852F65B9-AF3F-4168-8F3A-EA905B549768}" type="datetime1">
              <a:rPr lang="en-US" smtClean="0"/>
              <a:pPr>
                <a:defRPr/>
              </a:pPr>
              <a:t>3/15/2020</a:t>
            </a:fld>
            <a:endParaRPr lang="tr-TR"/>
          </a:p>
        </p:txBody>
      </p:sp>
      <p:sp>
        <p:nvSpPr>
          <p:cNvPr id="4"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5" name="Rectangle 46"/>
          <p:cNvSpPr>
            <a:spLocks noGrp="1" noChangeArrowheads="1"/>
          </p:cNvSpPr>
          <p:nvPr>
            <p:ph type="sldNum" sz="quarter" idx="12"/>
          </p:nvPr>
        </p:nvSpPr>
        <p:spPr>
          <a:ln/>
        </p:spPr>
        <p:txBody>
          <a:bodyPr/>
          <a:lstStyle>
            <a:lvl1pPr>
              <a:defRPr/>
            </a:lvl1pPr>
          </a:lstStyle>
          <a:p>
            <a:pPr>
              <a:defRPr/>
            </a:pPr>
            <a:fld id="{4ACC9CEF-1B2B-47A9-B112-A53E035B6F79}" type="slidenum">
              <a:rPr lang="tr-TR" smtClean="0"/>
              <a:pPr>
                <a:defRPr/>
              </a:pPr>
              <a:t>‹#›</a:t>
            </a:fld>
            <a:endParaRPr lang="tr-TR"/>
          </a:p>
        </p:txBody>
      </p:sp>
    </p:spTree>
    <p:extLst>
      <p:ext uri="{BB962C8B-B14F-4D97-AF65-F5344CB8AC3E}">
        <p14:creationId xmlns:p14="http://schemas.microsoft.com/office/powerpoint/2010/main" xmlns="" val="4112069330"/>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xAndObj" preserve="1">
  <p:cSld name="Başlık, Metin ve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7813"/>
            <a:ext cx="8229600" cy="1143000"/>
          </a:xfrm>
        </p:spPr>
        <p:txBody>
          <a:bodyPr/>
          <a:lstStyle/>
          <a:p>
            <a:r>
              <a:rPr lang="tr-TR"/>
              <a:t>Asıl başlık stili için tıklatın</a:t>
            </a:r>
          </a:p>
        </p:txBody>
      </p:sp>
      <p:sp>
        <p:nvSpPr>
          <p:cNvPr id="3" name="Metin Yer Tutucusu 2"/>
          <p:cNvSpPr>
            <a:spLocks noGrp="1"/>
          </p:cNvSpPr>
          <p:nvPr>
            <p:ph type="body" sz="half" idx="1"/>
          </p:nvPr>
        </p:nvSpPr>
        <p:spPr>
          <a:xfrm>
            <a:off x="457200" y="1600202"/>
            <a:ext cx="4038600" cy="4530725"/>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p:cNvSpPr>
            <a:spLocks noGrp="1"/>
          </p:cNvSpPr>
          <p:nvPr>
            <p:ph sz="half" idx="2"/>
          </p:nvPr>
        </p:nvSpPr>
        <p:spPr>
          <a:xfrm>
            <a:off x="4648200" y="1600202"/>
            <a:ext cx="4038600" cy="4530725"/>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Rectangle 44"/>
          <p:cNvSpPr>
            <a:spLocks noGrp="1" noChangeArrowheads="1"/>
          </p:cNvSpPr>
          <p:nvPr>
            <p:ph type="dt" sz="half" idx="10"/>
          </p:nvPr>
        </p:nvSpPr>
        <p:spPr>
          <a:ln/>
        </p:spPr>
        <p:txBody>
          <a:bodyPr/>
          <a:lstStyle>
            <a:lvl1pPr>
              <a:defRPr/>
            </a:lvl1pPr>
          </a:lstStyle>
          <a:p>
            <a:pPr>
              <a:defRPr/>
            </a:pPr>
            <a:fld id="{06D7AFE2-252A-473E-B74B-445E14A41A1C}" type="datetime1">
              <a:rPr lang="en-US" smtClean="0"/>
              <a:pPr>
                <a:defRPr/>
              </a:pPr>
              <a:t>3/15/2020</a:t>
            </a:fld>
            <a:endParaRPr lang="tr-TR"/>
          </a:p>
        </p:txBody>
      </p:sp>
      <p:sp>
        <p:nvSpPr>
          <p:cNvPr id="6"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7" name="Rectangle 46"/>
          <p:cNvSpPr>
            <a:spLocks noGrp="1" noChangeArrowheads="1"/>
          </p:cNvSpPr>
          <p:nvPr>
            <p:ph type="sldNum" sz="quarter" idx="12"/>
          </p:nvPr>
        </p:nvSpPr>
        <p:spPr>
          <a:ln/>
        </p:spPr>
        <p:txBody>
          <a:bodyPr/>
          <a:lstStyle>
            <a:lvl1pPr>
              <a:defRPr/>
            </a:lvl1pPr>
          </a:lstStyle>
          <a:p>
            <a:pPr>
              <a:defRPr/>
            </a:pPr>
            <a:fld id="{5F9C2CDE-511F-4CCA-A6CE-70569E99ECA7}" type="slidenum">
              <a:rPr lang="tr-TR" smtClean="0"/>
              <a:pPr>
                <a:defRPr/>
              </a:pPr>
              <a:t>‹#›</a:t>
            </a:fld>
            <a:endParaRPr lang="tr-TR"/>
          </a:p>
        </p:txBody>
      </p:sp>
    </p:spTree>
    <p:extLst>
      <p:ext uri="{BB962C8B-B14F-4D97-AF65-F5344CB8AC3E}">
        <p14:creationId xmlns:p14="http://schemas.microsoft.com/office/powerpoint/2010/main" xmlns="" val="2453890974"/>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bl" preserve="1">
  <p:cSld name="Başlık ve Tablo">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7813"/>
            <a:ext cx="8229600" cy="1143000"/>
          </a:xfrm>
        </p:spPr>
        <p:txBody>
          <a:bodyPr/>
          <a:lstStyle/>
          <a:p>
            <a:r>
              <a:rPr lang="tr-TR"/>
              <a:t>Asıl başlık stili için tıklatın</a:t>
            </a:r>
          </a:p>
        </p:txBody>
      </p:sp>
      <p:sp>
        <p:nvSpPr>
          <p:cNvPr id="3" name="Tablo Yer Tutucusu 2"/>
          <p:cNvSpPr>
            <a:spLocks noGrp="1"/>
          </p:cNvSpPr>
          <p:nvPr>
            <p:ph type="tbl" idx="1"/>
          </p:nvPr>
        </p:nvSpPr>
        <p:spPr>
          <a:xfrm>
            <a:off x="457200" y="1600202"/>
            <a:ext cx="8229600" cy="4530725"/>
          </a:xfrm>
        </p:spPr>
        <p:txBody>
          <a:bodyPr/>
          <a:lstStyle/>
          <a:p>
            <a:pPr lvl="0"/>
            <a:r>
              <a:rPr lang="tr-TR" noProof="0"/>
              <a:t>Tablo eklemek için simgeyi tıklatın</a:t>
            </a:r>
          </a:p>
        </p:txBody>
      </p:sp>
      <p:sp>
        <p:nvSpPr>
          <p:cNvPr id="4" name="Rectangle 44"/>
          <p:cNvSpPr>
            <a:spLocks noGrp="1" noChangeArrowheads="1"/>
          </p:cNvSpPr>
          <p:nvPr>
            <p:ph type="dt" sz="half" idx="10"/>
          </p:nvPr>
        </p:nvSpPr>
        <p:spPr>
          <a:ln/>
        </p:spPr>
        <p:txBody>
          <a:bodyPr/>
          <a:lstStyle>
            <a:lvl1pPr>
              <a:defRPr/>
            </a:lvl1pPr>
          </a:lstStyle>
          <a:p>
            <a:pPr>
              <a:defRPr/>
            </a:pPr>
            <a:fld id="{6A24C5B5-B0BC-4A99-9668-7AA50979CB18}" type="datetime1">
              <a:rPr lang="en-US" smtClean="0"/>
              <a:pPr>
                <a:defRPr/>
              </a:pPr>
              <a:t>3/15/2020</a:t>
            </a:fld>
            <a:endParaRPr lang="tr-TR"/>
          </a:p>
        </p:txBody>
      </p:sp>
      <p:sp>
        <p:nvSpPr>
          <p:cNvPr id="5"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6" name="Rectangle 46"/>
          <p:cNvSpPr>
            <a:spLocks noGrp="1" noChangeArrowheads="1"/>
          </p:cNvSpPr>
          <p:nvPr>
            <p:ph type="sldNum" sz="quarter" idx="12"/>
          </p:nvPr>
        </p:nvSpPr>
        <p:spPr>
          <a:ln/>
        </p:spPr>
        <p:txBody>
          <a:bodyPr/>
          <a:lstStyle>
            <a:lvl1pPr>
              <a:defRPr/>
            </a:lvl1pPr>
          </a:lstStyle>
          <a:p>
            <a:pPr>
              <a:defRPr/>
            </a:pPr>
            <a:fld id="{B5694B09-DDCA-463B-A0FD-225071502900}" type="slidenum">
              <a:rPr lang="tr-TR" smtClean="0"/>
              <a:pPr>
                <a:defRPr/>
              </a:pPr>
              <a:t>‹#›</a:t>
            </a:fld>
            <a:endParaRPr lang="tr-TR"/>
          </a:p>
        </p:txBody>
      </p:sp>
    </p:spTree>
    <p:extLst>
      <p:ext uri="{BB962C8B-B14F-4D97-AF65-F5344CB8AC3E}">
        <p14:creationId xmlns:p14="http://schemas.microsoft.com/office/powerpoint/2010/main" xmlns="" val="2474524899"/>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fourObj" preserve="1">
  <p:cSld name="Başlık, 4 İçerik">
    <p:spTree>
      <p:nvGrpSpPr>
        <p:cNvPr id="1" name=""/>
        <p:cNvGrpSpPr/>
        <p:nvPr/>
      </p:nvGrpSpPr>
      <p:grpSpPr>
        <a:xfrm>
          <a:off x="0" y="0"/>
          <a:ext cx="0" cy="0"/>
          <a:chOff x="0" y="0"/>
          <a:chExt cx="0" cy="0"/>
        </a:xfrm>
      </p:grpSpPr>
      <p:sp>
        <p:nvSpPr>
          <p:cNvPr id="2" name="Başlık 1"/>
          <p:cNvSpPr>
            <a:spLocks noGrp="1"/>
          </p:cNvSpPr>
          <p:nvPr>
            <p:ph type="title" sz="quarter"/>
          </p:nvPr>
        </p:nvSpPr>
        <p:spPr>
          <a:xfrm>
            <a:off x="457200" y="277813"/>
            <a:ext cx="8229600" cy="1143000"/>
          </a:xfrm>
        </p:spPr>
        <p:txBody>
          <a:bodyPr/>
          <a:lstStyle/>
          <a:p>
            <a:r>
              <a:rPr lang="tr-TR"/>
              <a:t>Asıl başlık stili için tıklatın</a:t>
            </a:r>
          </a:p>
        </p:txBody>
      </p:sp>
      <p:sp>
        <p:nvSpPr>
          <p:cNvPr id="3" name="İçerik Yer Tutucusu 2"/>
          <p:cNvSpPr>
            <a:spLocks noGrp="1"/>
          </p:cNvSpPr>
          <p:nvPr>
            <p:ph sz="quarter" idx="1"/>
          </p:nvPr>
        </p:nvSpPr>
        <p:spPr>
          <a:xfrm>
            <a:off x="457200" y="1600202"/>
            <a:ext cx="4038600" cy="2189163"/>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p:cNvSpPr>
            <a:spLocks noGrp="1"/>
          </p:cNvSpPr>
          <p:nvPr>
            <p:ph sz="quarter" idx="2"/>
          </p:nvPr>
        </p:nvSpPr>
        <p:spPr>
          <a:xfrm>
            <a:off x="4648200" y="1600202"/>
            <a:ext cx="4038600" cy="2189163"/>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İçerik Yer Tutucusu 4"/>
          <p:cNvSpPr>
            <a:spLocks noGrp="1"/>
          </p:cNvSpPr>
          <p:nvPr>
            <p:ph sz="quarter" idx="3"/>
          </p:nvPr>
        </p:nvSpPr>
        <p:spPr>
          <a:xfrm>
            <a:off x="457200" y="3941763"/>
            <a:ext cx="4038600" cy="218916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6" name="İçerik Yer Tutucusu 5"/>
          <p:cNvSpPr>
            <a:spLocks noGrp="1"/>
          </p:cNvSpPr>
          <p:nvPr>
            <p:ph sz="quarter" idx="4"/>
          </p:nvPr>
        </p:nvSpPr>
        <p:spPr>
          <a:xfrm>
            <a:off x="4648200" y="3941763"/>
            <a:ext cx="4038600" cy="218916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7" name="Rectangle 44"/>
          <p:cNvSpPr>
            <a:spLocks noGrp="1" noChangeArrowheads="1"/>
          </p:cNvSpPr>
          <p:nvPr>
            <p:ph type="dt" sz="half" idx="10"/>
          </p:nvPr>
        </p:nvSpPr>
        <p:spPr>
          <a:ln/>
        </p:spPr>
        <p:txBody>
          <a:bodyPr/>
          <a:lstStyle>
            <a:lvl1pPr>
              <a:defRPr/>
            </a:lvl1pPr>
          </a:lstStyle>
          <a:p>
            <a:pPr>
              <a:defRPr/>
            </a:pPr>
            <a:fld id="{37B4A527-8F12-4586-8896-F9A7002F02D4}" type="datetime1">
              <a:rPr lang="en-US" smtClean="0"/>
              <a:pPr>
                <a:defRPr/>
              </a:pPr>
              <a:t>3/15/2020</a:t>
            </a:fld>
            <a:endParaRPr lang="tr-TR"/>
          </a:p>
        </p:txBody>
      </p:sp>
      <p:sp>
        <p:nvSpPr>
          <p:cNvPr id="8"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9" name="Rectangle 46"/>
          <p:cNvSpPr>
            <a:spLocks noGrp="1" noChangeArrowheads="1"/>
          </p:cNvSpPr>
          <p:nvPr>
            <p:ph type="sldNum" sz="quarter" idx="12"/>
          </p:nvPr>
        </p:nvSpPr>
        <p:spPr>
          <a:ln/>
        </p:spPr>
        <p:txBody>
          <a:bodyPr/>
          <a:lstStyle>
            <a:lvl1pPr>
              <a:defRPr/>
            </a:lvl1pPr>
          </a:lstStyle>
          <a:p>
            <a:pPr>
              <a:defRPr/>
            </a:pPr>
            <a:fld id="{1DFE3CA1-1F67-46BC-B6F2-EBF60CBDD860}" type="slidenum">
              <a:rPr lang="tr-TR" smtClean="0"/>
              <a:pPr>
                <a:defRPr/>
              </a:pPr>
              <a:t>‹#›</a:t>
            </a:fld>
            <a:endParaRPr lang="tr-TR"/>
          </a:p>
        </p:txBody>
      </p:sp>
    </p:spTree>
    <p:extLst>
      <p:ext uri="{BB962C8B-B14F-4D97-AF65-F5344CB8AC3E}">
        <p14:creationId xmlns:p14="http://schemas.microsoft.com/office/powerpoint/2010/main" xmlns="" val="2175634341"/>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p:cSld name="Başlık Slaydı">
    <p:spTree>
      <p:nvGrpSpPr>
        <p:cNvPr id="1" name=""/>
        <p:cNvGrpSpPr/>
        <p:nvPr/>
      </p:nvGrpSpPr>
      <p:grpSpPr>
        <a:xfrm>
          <a:off x="0" y="0"/>
          <a:ext cx="0" cy="0"/>
          <a:chOff x="0" y="0"/>
          <a:chExt cx="0" cy="0"/>
        </a:xfrm>
      </p:grpSpPr>
      <p:sp>
        <p:nvSpPr>
          <p:cNvPr id="7" name="Metin Yer Tutucusu 11"/>
          <p:cNvSpPr>
            <a:spLocks noGrp="1"/>
          </p:cNvSpPr>
          <p:nvPr>
            <p:ph idx="1"/>
          </p:nvPr>
        </p:nvSpPr>
        <p:spPr>
          <a:xfrm>
            <a:off x="410935" y="1299507"/>
            <a:ext cx="7886700" cy="1179054"/>
          </a:xfrm>
          <a:prstGeom prst="rect">
            <a:avLst/>
          </a:prstGeom>
        </p:spPr>
        <p:txBody>
          <a:bodyPr rIns="0" anchor="b" anchorCtr="0">
            <a:noAutofit/>
          </a:bodyPr>
          <a:lstStyle>
            <a:lvl1pPr marL="0" indent="0" algn="l">
              <a:buNone/>
              <a:defRPr sz="2000" b="0" i="0" baseline="0">
                <a:latin typeface="Arial" panose="020B0604020202020204" pitchFamily="34" charset="0"/>
                <a:cs typeface="Arial" panose="020B0604020202020204" pitchFamily="34" charset="0"/>
              </a:defRPr>
            </a:lvl1pPr>
          </a:lstStyle>
          <a:p>
            <a:pPr lvl="0"/>
            <a:r>
              <a:rPr lang="tr-TR" noProof="0" smtClean="0"/>
              <a:t>Asıl metin stillerini düzenle</a:t>
            </a:r>
          </a:p>
        </p:txBody>
      </p:sp>
      <p:sp>
        <p:nvSpPr>
          <p:cNvPr id="9" name="Başlık Yer Tutucusu 10"/>
          <p:cNvSpPr>
            <a:spLocks noGrp="1"/>
          </p:cNvSpPr>
          <p:nvPr>
            <p:ph type="title"/>
          </p:nvPr>
        </p:nvSpPr>
        <p:spPr>
          <a:xfrm>
            <a:off x="410935" y="370117"/>
            <a:ext cx="7886700" cy="673965"/>
          </a:xfrm>
          <a:prstGeom prst="rect">
            <a:avLst/>
          </a:prstGeom>
        </p:spPr>
        <p:txBody>
          <a:bodyPr rIns="0" anchor="b" anchorCtr="0">
            <a:normAutofit/>
          </a:bodyPr>
          <a:lstStyle>
            <a:lvl1pPr>
              <a:defRPr sz="2400"/>
            </a:lvl1pPr>
          </a:lstStyle>
          <a:p>
            <a:pPr lvl="0"/>
            <a:r>
              <a:rPr lang="tr-TR" smtClean="0"/>
              <a:t>Asıl başlık stili için tıklatın</a:t>
            </a:r>
            <a:endParaRPr lang="tr-TR" dirty="0"/>
          </a:p>
        </p:txBody>
      </p:sp>
    </p:spTree>
    <p:extLst>
      <p:ext uri="{BB962C8B-B14F-4D97-AF65-F5344CB8AC3E}">
        <p14:creationId xmlns:p14="http://schemas.microsoft.com/office/powerpoint/2010/main" xmlns="" val="2336273859"/>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cSld name="Özel Düze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dirty="0"/>
          </a:p>
        </p:txBody>
      </p:sp>
    </p:spTree>
    <p:extLst>
      <p:ext uri="{BB962C8B-B14F-4D97-AF65-F5344CB8AC3E}">
        <p14:creationId xmlns:p14="http://schemas.microsoft.com/office/powerpoint/2010/main" xmlns="" val="1954219885"/>
      </p:ext>
    </p:extLst>
  </p:cSld>
  <p:clrMapOvr>
    <a:masterClrMapping/>
  </p:clrMapOvr>
  <p:hf sldNum="0" hdr="0" dt="0"/>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title"/>
          </p:nvPr>
        </p:nvSpPr>
        <p:spPr>
          <a:xfrm>
            <a:off x="762000" y="3276600"/>
            <a:ext cx="7543800" cy="1676400"/>
          </a:xfrm>
        </p:spPr>
        <p:txBody>
          <a:bodyPr anchor="b" anchorCtr="0"/>
          <a:lstStyle>
            <a:lvl1pPr algn="l">
              <a:defRPr sz="5400" b="0" cap="all"/>
            </a:lvl1pPr>
          </a:lstStyle>
          <a:p>
            <a:r>
              <a:rPr lang="tr-TR"/>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8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13212512-3B4A-4C0D-950D-6FFEACF07EB0}" type="datetime1">
              <a:rPr lang="en-US" smtClean="0"/>
              <a:pPr/>
              <a:t>3/15/2020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pPr/>
              <a:t>‹#›</a:t>
            </a:fld>
            <a:endParaRPr lang="en-US"/>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xmlns="" val="801106256"/>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userDrawn="1">
  <p:cSld name="1_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Asıl başlık stili için tıklatın</a:t>
            </a:r>
            <a:endParaRPr lang="en-US" dirty="0"/>
          </a:p>
        </p:txBody>
      </p:sp>
      <p:sp>
        <p:nvSpPr>
          <p:cNvPr id="4" name="Date Placeholder 3"/>
          <p:cNvSpPr>
            <a:spLocks noGrp="1"/>
          </p:cNvSpPr>
          <p:nvPr>
            <p:ph type="dt" sz="half" idx="10"/>
          </p:nvPr>
        </p:nvSpPr>
        <p:spPr/>
        <p:txBody>
          <a:bodyPr/>
          <a:lstStyle/>
          <a:p>
            <a:fld id="{419913B4-353A-43F0-919E-C9E766A5124A}" type="datetime1">
              <a:rPr lang="en-US" smtClean="0"/>
              <a:pPr/>
              <a:t>3/15/2020</a:t>
            </a:fld>
            <a:endParaRPr lang="en-US"/>
          </a:p>
        </p:txBody>
      </p:sp>
      <p:sp>
        <p:nvSpPr>
          <p:cNvPr id="5" name="Footer Placeholder 4"/>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pPr/>
              <a:t>‹#›</a:t>
            </a:fld>
            <a:endParaRPr lang="en-US"/>
          </a:p>
        </p:txBody>
      </p:sp>
    </p:spTree>
    <p:extLst>
      <p:ext uri="{BB962C8B-B14F-4D97-AF65-F5344CB8AC3E}">
        <p14:creationId xmlns:p14="http://schemas.microsoft.com/office/powerpoint/2010/main" xmlns="" val="190747082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obj">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a:xfrm>
            <a:off x="3108960" y="6377940"/>
            <a:ext cx="2926080" cy="342900"/>
          </a:xfrm>
          <a:prstGeom prst="rect">
            <a:avLst/>
          </a:prstGeom>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a:xfrm>
            <a:off x="457200" y="6377940"/>
            <a:ext cx="2103120" cy="342900"/>
          </a:xfrm>
          <a:prstGeom prst="rect">
            <a:avLst/>
          </a:prstGeom>
        </p:spPr>
        <p:txBody>
          <a:bodyPr lIns="0" tIns="0" rIns="0" bIns="0"/>
          <a:lstStyle>
            <a:lvl1pPr algn="l">
              <a:defRPr>
                <a:solidFill>
                  <a:schemeClr val="tx1">
                    <a:tint val="75000"/>
                  </a:schemeClr>
                </a:solidFill>
              </a:defRPr>
            </a:lvl1pPr>
          </a:lstStyle>
          <a:p>
            <a:fld id="{1D8BD707-D9CF-40AE-B4C6-C98DA3205C09}" type="datetimeFigureOut">
              <a:rPr lang="en-US"/>
              <a:pPr/>
              <a:t>3/15/2020</a:t>
            </a:fld>
            <a:endParaRPr lang="en-US"/>
          </a:p>
        </p:txBody>
      </p:sp>
      <p:sp>
        <p:nvSpPr>
          <p:cNvPr id="4" name="Holder 4"/>
          <p:cNvSpPr>
            <a:spLocks noGrp="1"/>
          </p:cNvSpPr>
          <p:nvPr>
            <p:ph type="sldNum" sz="quarter" idx="7"/>
          </p:nvPr>
        </p:nvSpPr>
        <p:spPr>
          <a:xfrm>
            <a:off x="6583680" y="6377940"/>
            <a:ext cx="2103120" cy="342900"/>
          </a:xfrm>
          <a:prstGeom prst="rect">
            <a:avLst/>
          </a:prstGeom>
        </p:spPr>
        <p:txBody>
          <a:bodyPr lIns="0" tIns="0" rIns="0" bIns="0"/>
          <a:lstStyle>
            <a:lvl1pPr algn="r">
              <a:defRPr>
                <a:solidFill>
                  <a:schemeClr val="tx1">
                    <a:tint val="75000"/>
                  </a:schemeClr>
                </a:solidFill>
              </a:defRPr>
            </a:lvl1pPr>
          </a:lstStyle>
          <a:p>
            <a:fld id="{B6F15528-21DE-4FAA-801E-634DDDAF4B2B}" type="slidenum">
              <a:rPr/>
              <a:pPr/>
              <a:t>‹#›</a:t>
            </a:fld>
            <a:endParaRPr/>
          </a:p>
        </p:txBody>
      </p:sp>
    </p:spTree>
    <p:extLst>
      <p:ext uri="{BB962C8B-B14F-4D97-AF65-F5344CB8AC3E}">
        <p14:creationId xmlns:p14="http://schemas.microsoft.com/office/powerpoint/2010/main" xmlns="" val="31216806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5" name="Date Placeholder 4"/>
          <p:cNvSpPr>
            <a:spLocks noGrp="1"/>
          </p:cNvSpPr>
          <p:nvPr>
            <p:ph type="dt" sz="half" idx="10"/>
          </p:nvPr>
        </p:nvSpPr>
        <p:spPr/>
        <p:txBody>
          <a:bodyPr/>
          <a:lstStyle/>
          <a:p>
            <a:fld id="{FEB19078-E88E-432E-B463-E382E09B18DC}" type="datetime1">
              <a:rPr lang="en-US" smtClean="0"/>
              <a:pPr/>
              <a:t>3/15/2020</a:t>
            </a:fld>
            <a:endParaRPr lang="en-US"/>
          </a:p>
        </p:txBody>
      </p:sp>
      <p:sp>
        <p:nvSpPr>
          <p:cNvPr id="6" name="Footer Placeholder 5"/>
          <p:cNvSpPr>
            <a:spLocks noGrp="1"/>
          </p:cNvSpPr>
          <p:nvPr>
            <p:ph type="ftr" sz="quarter" idx="11"/>
          </p:nvPr>
        </p:nvSpPr>
        <p:spPr/>
        <p:txBody>
          <a:bodyPr/>
          <a:lstStyle/>
          <a:p>
            <a:r>
              <a:rPr lang="en-US"/>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450E119D-8EDB-4D0A-AB54-479909DD9FBC}" type="slidenum">
              <a:rPr lang="en-US" smtClean="0"/>
              <a:pPr/>
              <a:t>‹#›</a:t>
            </a:fld>
            <a:endParaRPr lang="en-US"/>
          </a:p>
        </p:txBody>
      </p:sp>
    </p:spTree>
    <p:extLst>
      <p:ext uri="{BB962C8B-B14F-4D97-AF65-F5344CB8AC3E}">
        <p14:creationId xmlns:p14="http://schemas.microsoft.com/office/powerpoint/2010/main" xmlns="" val="39026643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7589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46451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7" name="Date Placeholder 6"/>
          <p:cNvSpPr>
            <a:spLocks noGrp="1"/>
          </p:cNvSpPr>
          <p:nvPr>
            <p:ph type="dt" sz="half" idx="10"/>
          </p:nvPr>
        </p:nvSpPr>
        <p:spPr/>
        <p:txBody>
          <a:bodyPr/>
          <a:lstStyle/>
          <a:p>
            <a:fld id="{32BF88A8-F742-4F69-A35B-1B28FBF07202}" type="datetime1">
              <a:rPr lang="en-US" smtClean="0"/>
              <a:pPr/>
              <a:t>3/15/2020</a:t>
            </a:fld>
            <a:endParaRPr lang="en-US"/>
          </a:p>
        </p:txBody>
      </p:sp>
      <p:sp>
        <p:nvSpPr>
          <p:cNvPr id="8" name="Footer Placeholder 7"/>
          <p:cNvSpPr>
            <a:spLocks noGrp="1"/>
          </p:cNvSpPr>
          <p:nvPr>
            <p:ph type="ftr" sz="quarter" idx="11"/>
          </p:nvPr>
        </p:nvSpPr>
        <p:spPr/>
        <p:txBody>
          <a:bodyPr/>
          <a:lstStyle/>
          <a:p>
            <a:r>
              <a:rPr lang="en-US"/>
              <a:t>Prof. Dr. Harun TANRIVERMİŞ, Yrd. Doç. Dr. Yeşim ALİEFENDİOĞLU Ekonomi I 2016-2017 Güz Dönemi</a:t>
            </a:r>
          </a:p>
        </p:txBody>
      </p:sp>
      <p:sp>
        <p:nvSpPr>
          <p:cNvPr id="9" name="Slide Number Placeholder 8"/>
          <p:cNvSpPr>
            <a:spLocks noGrp="1"/>
          </p:cNvSpPr>
          <p:nvPr>
            <p:ph type="sldNum" sz="quarter" idx="12"/>
          </p:nvPr>
        </p:nvSpPr>
        <p:spPr/>
        <p:txBody>
          <a:bodyPr/>
          <a:lstStyle/>
          <a:p>
            <a:fld id="{450E119D-8EDB-4D0A-AB54-479909DD9FBC}" type="slidenum">
              <a:rPr lang="en-US" smtClean="0"/>
              <a:pPr/>
              <a:t>‹#›</a:t>
            </a:fld>
            <a:endParaRPr lang="en-US"/>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xmlns="" val="943776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246C0540-C812-4A10-A4A2-8F2918206376}" type="datetime1">
              <a:rPr lang="en-US" smtClean="0"/>
              <a:pPr/>
              <a:t>3/15/2020</a:t>
            </a:fld>
            <a:endParaRPr lang="en-US"/>
          </a:p>
        </p:txBody>
      </p:sp>
      <p:sp>
        <p:nvSpPr>
          <p:cNvPr id="4" name="Footer Placeholder 3"/>
          <p:cNvSpPr>
            <a:spLocks noGrp="1"/>
          </p:cNvSpPr>
          <p:nvPr>
            <p:ph type="ftr" sz="quarter" idx="11"/>
          </p:nvPr>
        </p:nvSpPr>
        <p:spPr/>
        <p:txBody>
          <a:bodyPr/>
          <a:lstStyle/>
          <a:p>
            <a:r>
              <a:rPr lang="en-US"/>
              <a:t>Prof. Dr. Harun TANRIVERMİŞ, Yrd. Doç. Dr. Yeşim ALİEFENDİOĞLU Ekonomi I 2016-2017 Güz Dönemi</a:t>
            </a:r>
          </a:p>
        </p:txBody>
      </p:sp>
      <p:sp>
        <p:nvSpPr>
          <p:cNvPr id="5" name="Slide Number Placeholder 4"/>
          <p:cNvSpPr>
            <a:spLocks noGrp="1"/>
          </p:cNvSpPr>
          <p:nvPr>
            <p:ph type="sldNum" sz="quarter" idx="12"/>
          </p:nvPr>
        </p:nvSpPr>
        <p:spPr/>
        <p:txBody>
          <a:bodyPr/>
          <a:lstStyle/>
          <a:p>
            <a:fld id="{450E119D-8EDB-4D0A-AB54-479909DD9FBC}" type="slidenum">
              <a:rPr lang="en-US" smtClean="0"/>
              <a:pPr/>
              <a:t>‹#›</a:t>
            </a:fld>
            <a:endParaRPr lang="en-US"/>
          </a:p>
        </p:txBody>
      </p:sp>
    </p:spTree>
    <p:extLst>
      <p:ext uri="{BB962C8B-B14F-4D97-AF65-F5344CB8AC3E}">
        <p14:creationId xmlns:p14="http://schemas.microsoft.com/office/powerpoint/2010/main" xmlns="" val="30046229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180DDDF-7A43-4041-A150-A5265DD17B5B}" type="datetime1">
              <a:rPr lang="en-US" smtClean="0"/>
              <a:pPr/>
              <a:t>3/15/2020</a:t>
            </a:fld>
            <a:endParaRPr lang="en-US"/>
          </a:p>
        </p:txBody>
      </p:sp>
      <p:sp>
        <p:nvSpPr>
          <p:cNvPr id="3" name="Footer Placeholder 2"/>
          <p:cNvSpPr>
            <a:spLocks noGrp="1"/>
          </p:cNvSpPr>
          <p:nvPr>
            <p:ph type="ftr" sz="quarter" idx="11"/>
          </p:nvPr>
        </p:nvSpPr>
        <p:spPr/>
        <p:txBody>
          <a:bodyPr/>
          <a:lstStyle/>
          <a:p>
            <a:r>
              <a:rPr lang="en-US"/>
              <a:t>Prof. Dr. Harun TANRIVERMİŞ, Yrd. Doç. Dr. Yeşim ALİEFENDİOĞLU Ekonomi I 2016-2017 Güz Dönemi</a:t>
            </a:r>
          </a:p>
        </p:txBody>
      </p:sp>
      <p:sp>
        <p:nvSpPr>
          <p:cNvPr id="4" name="Slide Number Placeholder 3"/>
          <p:cNvSpPr>
            <a:spLocks noGrp="1"/>
          </p:cNvSpPr>
          <p:nvPr>
            <p:ph type="sldNum" sz="quarter" idx="12"/>
          </p:nvPr>
        </p:nvSpPr>
        <p:spPr/>
        <p:txBody>
          <a:bodyPr/>
          <a:lstStyle/>
          <a:p>
            <a:fld id="{450E119D-8EDB-4D0A-AB54-479909DD9FBC}" type="slidenum">
              <a:rPr lang="en-US" smtClean="0"/>
              <a:pPr/>
              <a:t>‹#›</a:t>
            </a:fld>
            <a:endParaRPr lang="en-US"/>
          </a:p>
        </p:txBody>
      </p:sp>
    </p:spTree>
    <p:extLst>
      <p:ext uri="{BB962C8B-B14F-4D97-AF65-F5344CB8AC3E}">
        <p14:creationId xmlns:p14="http://schemas.microsoft.com/office/powerpoint/2010/main" xmlns="" val="14838819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5400" b="0"/>
            </a:lvl1pPr>
          </a:lstStyle>
          <a:p>
            <a:r>
              <a:rPr lang="tr-TR"/>
              <a:t>Asıl başlık stili için tıklatın</a:t>
            </a:r>
            <a:endParaRPr lang="en-US"/>
          </a:p>
        </p:txBody>
      </p:sp>
      <p:sp>
        <p:nvSpPr>
          <p:cNvPr id="3" name="Content Placeholder 2"/>
          <p:cNvSpPr>
            <a:spLocks noGrp="1"/>
          </p:cNvSpPr>
          <p:nvPr>
            <p:ph idx="1"/>
          </p:nvPr>
        </p:nvSpPr>
        <p:spPr>
          <a:xfrm>
            <a:off x="3710866" y="457202"/>
            <a:ext cx="4594934" cy="4114799"/>
          </a:xfrm>
        </p:spPr>
        <p:txBody>
          <a:bodyPr/>
          <a:lstStyle>
            <a:lvl1pPr>
              <a:defRPr sz="2400"/>
            </a:lvl1pPr>
            <a:lvl2pPr>
              <a:defRPr sz="2200"/>
            </a:lvl2pPr>
            <a:lvl3pPr>
              <a:defRPr sz="2000"/>
            </a:lvl3pPr>
            <a:lvl4pPr>
              <a:defRPr sz="1800"/>
            </a:lvl4pPr>
            <a:lvl5pPr>
              <a:defRPr sz="1800"/>
            </a:lvl5pPr>
            <a:lvl6pPr>
              <a:defRPr sz="2000"/>
            </a:lvl6pPr>
            <a:lvl7pPr>
              <a:defRPr sz="2000"/>
            </a:lvl7pPr>
            <a:lvl8pPr>
              <a:defRPr sz="2000"/>
            </a:lvl8pPr>
            <a:lvl9pPr>
              <a:defRPr sz="20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762002" y="457200"/>
            <a:ext cx="2673657" cy="4114800"/>
          </a:xfrm>
        </p:spPr>
        <p:txBody>
          <a:bodyPr>
            <a:normAutofit/>
          </a:bodyPr>
          <a:lstStyle>
            <a:lvl1pPr marL="0" indent="0">
              <a:buNone/>
              <a:defRPr sz="21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737B923B-C384-40AA-8590-01472514B94D}" type="datetime1">
              <a:rPr lang="en-US" smtClean="0"/>
              <a:pPr/>
              <a:t>3/15/2020</a:t>
            </a:fld>
            <a:endParaRPr lang="en-US"/>
          </a:p>
        </p:txBody>
      </p:sp>
      <p:sp>
        <p:nvSpPr>
          <p:cNvPr id="6" name="Footer Placeholder 5"/>
          <p:cNvSpPr>
            <a:spLocks noGrp="1"/>
          </p:cNvSpPr>
          <p:nvPr>
            <p:ph type="ftr" sz="quarter" idx="11"/>
          </p:nvPr>
        </p:nvSpPr>
        <p:spPr/>
        <p:txBody>
          <a:bodyPr/>
          <a:lstStyle/>
          <a:p>
            <a:r>
              <a:rPr lang="en-US"/>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450E119D-8EDB-4D0A-AB54-479909DD9FBC}" type="slidenum">
              <a:rPr lang="en-US" smtClean="0"/>
              <a:pPr/>
              <a:t>‹#›</a:t>
            </a:fld>
            <a:endParaRPr lang="en-US"/>
          </a:p>
        </p:txBody>
      </p:sp>
      <p:cxnSp>
        <p:nvCxnSpPr>
          <p:cNvPr id="10" name="Straight Connector 9"/>
          <p:cNvCxnSpPr/>
          <p:nvPr/>
        </p:nvCxnSpPr>
        <p:spPr>
          <a:xfrm rot="5400000">
            <a:off x="1677194" y="2514601"/>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xmlns="" val="21943253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5400" b="0"/>
            </a:lvl1pPr>
          </a:lstStyle>
          <a:p>
            <a:r>
              <a:rPr lang="tr-TR"/>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E3210B27-1C63-4458-A0DE-D05A3D5ED342}" type="datetime1">
              <a:rPr lang="en-US" smtClean="0"/>
              <a:pPr/>
              <a:t>3/15/2020</a:t>
            </a:fld>
            <a:endParaRPr lang="en-US"/>
          </a:p>
        </p:txBody>
      </p:sp>
      <p:sp>
        <p:nvSpPr>
          <p:cNvPr id="6" name="Footer Placeholder 5"/>
          <p:cNvSpPr>
            <a:spLocks noGrp="1"/>
          </p:cNvSpPr>
          <p:nvPr>
            <p:ph type="ftr" sz="quarter" idx="11"/>
          </p:nvPr>
        </p:nvSpPr>
        <p:spPr/>
        <p:txBody>
          <a:bodyPr/>
          <a:lstStyle/>
          <a:p>
            <a:r>
              <a:rPr lang="en-US"/>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450E119D-8EDB-4D0A-AB54-479909DD9FBC}" type="slidenum">
              <a:rPr lang="en-US" smtClean="0"/>
              <a:pPr/>
              <a:t>‹#›</a:t>
            </a:fld>
            <a:endParaRPr lang="en-US"/>
          </a:p>
        </p:txBody>
      </p:sp>
    </p:spTree>
    <p:extLst>
      <p:ext uri="{BB962C8B-B14F-4D97-AF65-F5344CB8AC3E}">
        <p14:creationId xmlns:p14="http://schemas.microsoft.com/office/powerpoint/2010/main" xmlns="" val="7582204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slideLayout" Target="../slideLayouts/slideLayout25.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6" Type="http://schemas.openxmlformats.org/officeDocument/2006/relationships/theme" Target="../theme/theme2.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5" Type="http://schemas.openxmlformats.org/officeDocument/2006/relationships/slideLayout" Target="../slideLayouts/slideLayout2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 Id="rId14" Type="http://schemas.openxmlformats.org/officeDocument/2006/relationships/slideLayout" Target="../slideLayouts/slideLayout26.xml"/></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30.xml"/><Relationship Id="rId2" Type="http://schemas.openxmlformats.org/officeDocument/2006/relationships/slideLayout" Target="../slideLayouts/slideLayout29.xml"/><Relationship Id="rId1" Type="http://schemas.openxmlformats.org/officeDocument/2006/relationships/slideLayout" Target="../slideLayouts/slideLayout28.xml"/><Relationship Id="rId6" Type="http://schemas.openxmlformats.org/officeDocument/2006/relationships/image" Target="../media/image2.jpeg"/><Relationship Id="rId5" Type="http://schemas.openxmlformats.org/officeDocument/2006/relationships/theme" Target="../theme/theme3.xml"/><Relationship Id="rId4"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6248400" y="6208778"/>
            <a:ext cx="2133600" cy="365125"/>
          </a:xfrm>
          <a:prstGeom prst="rect">
            <a:avLst/>
          </a:prstGeom>
        </p:spPr>
        <p:txBody>
          <a:bodyPr vert="horz" lIns="91440" tIns="45720" rIns="91440" bIns="45720" rtlCol="0" anchor="ctr"/>
          <a:lstStyle>
            <a:lvl1pPr algn="r">
              <a:defRPr sz="1200" b="1">
                <a:solidFill>
                  <a:schemeClr val="tx2">
                    <a:lumMod val="90000"/>
                    <a:lumOff val="10000"/>
                  </a:schemeClr>
                </a:solidFill>
                <a:latin typeface="+mn-lt"/>
              </a:defRPr>
            </a:lvl1pPr>
          </a:lstStyle>
          <a:p>
            <a:fld id="{D5BA3AE7-9ECF-44E5-AA35-A658ADA8F751}" type="datetime1">
              <a:rPr lang="en-US" smtClean="0"/>
              <a:pPr/>
              <a:t>3/15/2020</a:t>
            </a:fld>
            <a:endParaRPr lang="en-US"/>
          </a:p>
        </p:txBody>
      </p:sp>
      <p:sp>
        <p:nvSpPr>
          <p:cNvPr id="5" name="Footer Placeholder 4"/>
          <p:cNvSpPr>
            <a:spLocks noGrp="1"/>
          </p:cNvSpPr>
          <p:nvPr>
            <p:ph type="ftr" sz="quarter" idx="3"/>
          </p:nvPr>
        </p:nvSpPr>
        <p:spPr>
          <a:xfrm>
            <a:off x="761999" y="6208778"/>
            <a:ext cx="4873869" cy="365125"/>
          </a:xfrm>
          <a:prstGeom prst="rect">
            <a:avLst/>
          </a:prstGeom>
        </p:spPr>
        <p:txBody>
          <a:bodyPr vert="horz" lIns="91440" tIns="45720" rIns="91440" bIns="45720" rtlCol="0" anchor="ctr"/>
          <a:lstStyle>
            <a:lvl1pPr algn="l">
              <a:defRPr sz="1200" b="1">
                <a:solidFill>
                  <a:schemeClr val="tx2">
                    <a:lumMod val="90000"/>
                    <a:lumOff val="10000"/>
                  </a:schemeClr>
                </a:solidFill>
              </a:defRPr>
            </a:lvl1pPr>
          </a:lstStyle>
          <a:p>
            <a:r>
              <a:rPr lang="en-US"/>
              <a:t>Prof. Dr. Harun TANRIVERMİŞ, Yrd. Doç. Dr. Yeşim ALİEFENDİOĞLU Ekonomi I 2016-2017 Güz Dönemi</a:t>
            </a:r>
          </a:p>
        </p:txBody>
      </p:sp>
      <p:sp>
        <p:nvSpPr>
          <p:cNvPr id="6" name="Slide Number Placeholder 5"/>
          <p:cNvSpPr>
            <a:spLocks noGrp="1"/>
          </p:cNvSpPr>
          <p:nvPr>
            <p:ph type="sldNum" sz="quarter" idx="4"/>
          </p:nvPr>
        </p:nvSpPr>
        <p:spPr>
          <a:xfrm>
            <a:off x="7620000" y="5687570"/>
            <a:ext cx="762000" cy="365125"/>
          </a:xfrm>
          <a:prstGeom prst="rect">
            <a:avLst/>
          </a:prstGeom>
        </p:spPr>
        <p:txBody>
          <a:bodyPr vert="horz" lIns="91440" tIns="45720" rIns="91440" bIns="45720" rtlCol="0" anchor="ctr"/>
          <a:lstStyle>
            <a:lvl1pPr algn="r">
              <a:defRPr sz="2400">
                <a:solidFill>
                  <a:schemeClr val="tx1">
                    <a:lumMod val="85000"/>
                    <a:lumOff val="15000"/>
                  </a:schemeClr>
                </a:solidFill>
                <a:latin typeface="+mj-lt"/>
              </a:defRPr>
            </a:lvl1pPr>
          </a:lstStyle>
          <a:p>
            <a:fld id="{450E119D-8EDB-4D0A-AB54-479909DD9FBC}" type="slidenum">
              <a:rPr lang="en-US" smtClean="0"/>
              <a:pPr/>
              <a:t>‹#›</a:t>
            </a:fld>
            <a:endParaRPr lang="en-US"/>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xmlns="" val="63282708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89" r:id="rId12"/>
  </p:sldLayoutIdLst>
  <p:hf sldNum="0" hdr="0" dt="0"/>
  <p:txStyles>
    <p:titleStyle>
      <a:lvl1pPr algn="l" defTabSz="9144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594360" indent="-274320" algn="l" defTabSz="914400" rtl="0" eaLnBrk="1" latinLnBrk="0" hangingPunct="1">
        <a:spcBef>
          <a:spcPct val="20000"/>
        </a:spcBef>
        <a:buClr>
          <a:schemeClr val="accent1"/>
        </a:buClr>
        <a:buFont typeface="Arial" pitchFamily="34" charset="0"/>
        <a:buChar char="•"/>
        <a:defRPr sz="2200" kern="1200">
          <a:solidFill>
            <a:schemeClr val="tx2"/>
          </a:solidFill>
          <a:latin typeface="+mn-lt"/>
          <a:ea typeface="+mn-ea"/>
          <a:cs typeface="+mn-cs"/>
        </a:defRPr>
      </a:lvl2pPr>
      <a:lvl3pPr marL="868680" indent="-228600" algn="l" defTabSz="914400" rtl="0" eaLnBrk="1" latinLnBrk="0" hangingPunct="1">
        <a:spcBef>
          <a:spcPct val="20000"/>
        </a:spcBef>
        <a:buClr>
          <a:schemeClr val="accent1"/>
        </a:buClr>
        <a:buFont typeface="Arial" pitchFamily="34" charset="0"/>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4pPr>
      <a:lvl5pPr marL="1371600" indent="-228600" algn="l" defTabSz="914400" rtl="0" eaLnBrk="1" latinLnBrk="0" hangingPunct="1">
        <a:spcBef>
          <a:spcPct val="20000"/>
        </a:spcBef>
        <a:buClr>
          <a:schemeClr val="accent1"/>
        </a:buClr>
        <a:buFont typeface="Arial" pitchFamily="34" charset="0"/>
        <a:buChar char="•"/>
        <a:defRPr sz="1800" kern="1200" baseline="0">
          <a:solidFill>
            <a:schemeClr val="tx2"/>
          </a:solidFill>
          <a:latin typeface="+mn-lt"/>
          <a:ea typeface="+mn-ea"/>
          <a:cs typeface="+mn-cs"/>
        </a:defRPr>
      </a:lvl5pPr>
      <a:lvl6pPr marL="164592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6pPr>
      <a:lvl7pPr marL="1901952"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7pPr>
      <a:lvl8pPr marL="219456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8pPr>
      <a:lvl9pPr marL="246888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6248400" y="6208778"/>
            <a:ext cx="2133600" cy="365125"/>
          </a:xfrm>
          <a:prstGeom prst="rect">
            <a:avLst/>
          </a:prstGeom>
        </p:spPr>
        <p:txBody>
          <a:bodyPr vert="horz" lIns="91440" tIns="45720" rIns="91440" bIns="45720" rtlCol="0" anchor="ctr"/>
          <a:lstStyle>
            <a:lvl1pPr algn="r">
              <a:defRPr sz="1200" b="1">
                <a:solidFill>
                  <a:schemeClr val="tx2">
                    <a:lumMod val="90000"/>
                    <a:lumOff val="10000"/>
                  </a:schemeClr>
                </a:solidFill>
                <a:latin typeface="+mn-lt"/>
              </a:defRPr>
            </a:lvl1pPr>
          </a:lstStyle>
          <a:p>
            <a:fld id="{39369955-C8A4-4023-9F6B-3A82C0FA9480}" type="datetime1">
              <a:rPr lang="en-US" smtClean="0"/>
              <a:pPr/>
              <a:t>3/15/2020</a:t>
            </a:fld>
            <a:endParaRPr lang="tr-TR"/>
          </a:p>
        </p:txBody>
      </p:sp>
      <p:sp>
        <p:nvSpPr>
          <p:cNvPr id="5" name="Footer Placeholder 4"/>
          <p:cNvSpPr>
            <a:spLocks noGrp="1"/>
          </p:cNvSpPr>
          <p:nvPr>
            <p:ph type="ftr" sz="quarter" idx="3"/>
          </p:nvPr>
        </p:nvSpPr>
        <p:spPr>
          <a:xfrm>
            <a:off x="761999" y="6208778"/>
            <a:ext cx="4873869" cy="365125"/>
          </a:xfrm>
          <a:prstGeom prst="rect">
            <a:avLst/>
          </a:prstGeom>
        </p:spPr>
        <p:txBody>
          <a:bodyPr vert="horz" lIns="91440" tIns="45720" rIns="91440" bIns="45720" rtlCol="0" anchor="ctr"/>
          <a:lstStyle>
            <a:lvl1pPr algn="l">
              <a:defRPr sz="1200" b="1">
                <a:solidFill>
                  <a:schemeClr val="tx2">
                    <a:lumMod val="90000"/>
                    <a:lumOff val="10000"/>
                  </a:schemeClr>
                </a:solidFill>
              </a:defRPr>
            </a:lvl1pPr>
          </a:lstStyle>
          <a:p>
            <a:r>
              <a:rPr lang="tr-TR"/>
              <a:t>Prof. Dr. Harun TANRIVERMİŞ, Yrd. Doç. Dr. Yeşim ALİEFENDİOĞLU Ekonomi I 2016-2017 Güz Dönemi</a:t>
            </a:r>
          </a:p>
        </p:txBody>
      </p:sp>
      <p:sp>
        <p:nvSpPr>
          <p:cNvPr id="6" name="Slide Number Placeholder 5"/>
          <p:cNvSpPr>
            <a:spLocks noGrp="1"/>
          </p:cNvSpPr>
          <p:nvPr>
            <p:ph type="sldNum" sz="quarter" idx="4"/>
          </p:nvPr>
        </p:nvSpPr>
        <p:spPr>
          <a:xfrm>
            <a:off x="7620000" y="5687570"/>
            <a:ext cx="762000" cy="365125"/>
          </a:xfrm>
          <a:prstGeom prst="rect">
            <a:avLst/>
          </a:prstGeom>
        </p:spPr>
        <p:txBody>
          <a:bodyPr vert="horz" lIns="91440" tIns="45720" rIns="91440" bIns="45720" rtlCol="0" anchor="ctr"/>
          <a:lstStyle>
            <a:lvl1pPr algn="r">
              <a:defRPr sz="2400">
                <a:solidFill>
                  <a:schemeClr val="tx1">
                    <a:lumMod val="85000"/>
                    <a:lumOff val="15000"/>
                  </a:schemeClr>
                </a:solidFill>
                <a:latin typeface="+mj-lt"/>
              </a:defRPr>
            </a:lvl1pPr>
          </a:lstStyle>
          <a:p>
            <a:fld id="{B1DEFA8C-F947-479F-BE07-76B6B3F80BF1}" type="slidenum">
              <a:rPr lang="tr-TR" smtClean="0"/>
              <a:pPr/>
              <a:t>‹#›</a:t>
            </a:fld>
            <a:endParaRPr lang="tr-TR"/>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xmlns="" val="941729721"/>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 id="2147483685" r:id="rId12"/>
    <p:sldLayoutId id="2147483686" r:id="rId13"/>
    <p:sldLayoutId id="2147483687" r:id="rId14"/>
    <p:sldLayoutId id="2147483688" r:id="rId15"/>
  </p:sldLayoutIdLst>
  <p:hf sldNum="0" hdr="0" dt="0"/>
  <p:txStyles>
    <p:titleStyle>
      <a:lvl1pPr algn="l" defTabSz="9144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594360" indent="-274320" algn="l" defTabSz="914400" rtl="0" eaLnBrk="1" latinLnBrk="0" hangingPunct="1">
        <a:spcBef>
          <a:spcPct val="20000"/>
        </a:spcBef>
        <a:buClr>
          <a:schemeClr val="accent1"/>
        </a:buClr>
        <a:buFont typeface="Arial" pitchFamily="34" charset="0"/>
        <a:buChar char="•"/>
        <a:defRPr sz="2200" kern="1200">
          <a:solidFill>
            <a:schemeClr val="tx2"/>
          </a:solidFill>
          <a:latin typeface="+mn-lt"/>
          <a:ea typeface="+mn-ea"/>
          <a:cs typeface="+mn-cs"/>
        </a:defRPr>
      </a:lvl2pPr>
      <a:lvl3pPr marL="868680" indent="-228600" algn="l" defTabSz="914400" rtl="0" eaLnBrk="1" latinLnBrk="0" hangingPunct="1">
        <a:spcBef>
          <a:spcPct val="20000"/>
        </a:spcBef>
        <a:buClr>
          <a:schemeClr val="accent1"/>
        </a:buClr>
        <a:buFont typeface="Arial" pitchFamily="34" charset="0"/>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4pPr>
      <a:lvl5pPr marL="1371600" indent="-228600" algn="l" defTabSz="914400" rtl="0" eaLnBrk="1" latinLnBrk="0" hangingPunct="1">
        <a:spcBef>
          <a:spcPct val="20000"/>
        </a:spcBef>
        <a:buClr>
          <a:schemeClr val="accent1"/>
        </a:buClr>
        <a:buFont typeface="Arial" pitchFamily="34" charset="0"/>
        <a:buChar char="•"/>
        <a:defRPr sz="1800" kern="1200" baseline="0">
          <a:solidFill>
            <a:schemeClr val="tx2"/>
          </a:solidFill>
          <a:latin typeface="+mn-lt"/>
          <a:ea typeface="+mn-ea"/>
          <a:cs typeface="+mn-cs"/>
        </a:defRPr>
      </a:lvl5pPr>
      <a:lvl6pPr marL="164592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6pPr>
      <a:lvl7pPr marL="1901952"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7pPr>
      <a:lvl8pPr marL="219456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8pPr>
      <a:lvl9pPr marL="246888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Resim 6"/>
          <p:cNvPicPr>
            <a:picLocks noChangeAspect="1"/>
          </p:cNvPicPr>
          <p:nvPr/>
        </p:nvPicPr>
        <p:blipFill>
          <a:blip r:embed="rId6" cstate="print">
            <a:extLst>
              <a:ext uri="{28A0092B-C50C-407E-A947-70E740481C1C}">
                <a14:useLocalDpi xmlns:a14="http://schemas.microsoft.com/office/drawing/2010/main" xmlns="" val="0"/>
              </a:ext>
            </a:extLst>
          </a:blip>
          <a:srcRect/>
          <a:stretch>
            <a:fillRect/>
          </a:stretch>
        </p:blipFill>
        <p:spPr bwMode="auto">
          <a:xfrm>
            <a:off x="0" y="2"/>
            <a:ext cx="9144000" cy="685641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Tree>
    <p:extLst>
      <p:ext uri="{BB962C8B-B14F-4D97-AF65-F5344CB8AC3E}">
        <p14:creationId xmlns:p14="http://schemas.microsoft.com/office/powerpoint/2010/main" xmlns="" val="3057028069"/>
      </p:ext>
    </p:extLst>
  </p:cSld>
  <p:clrMap bg1="lt1" tx1="dk1" bg2="lt2" tx2="dk2" accent1="accent1" accent2="accent2" accent3="accent3" accent4="accent4" accent5="accent5" accent6="accent6" hlink="hlink" folHlink="folHlink"/>
  <p:sldLayoutIdLst>
    <p:sldLayoutId id="2147483691" r:id="rId1"/>
    <p:sldLayoutId id="2147483692" r:id="rId2"/>
    <p:sldLayoutId id="2147483696" r:id="rId3"/>
    <p:sldLayoutId id="2147483698" r:id="rId4"/>
  </p:sldLayoutIdLst>
  <p:hf sldNum="0" hdr="0" dt="0"/>
  <p:txStyles>
    <p:titleStyle>
      <a:lvl1pPr algn="l" rtl="0" eaLnBrk="1" fontAlgn="base" hangingPunct="1">
        <a:lnSpc>
          <a:spcPct val="90000"/>
        </a:lnSpc>
        <a:spcBef>
          <a:spcPct val="0"/>
        </a:spcBef>
        <a:spcAft>
          <a:spcPct val="0"/>
        </a:spcAft>
        <a:defRPr lang="tr-TR" sz="2000" b="1" kern="1200" dirty="0">
          <a:solidFill>
            <a:srgbClr val="160093"/>
          </a:solidFill>
          <a:latin typeface="Arial"/>
          <a:ea typeface="ＭＳ Ｐゴシック" charset="0"/>
          <a:cs typeface="Arial"/>
        </a:defRPr>
      </a:lvl1pPr>
      <a:lvl2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2pPr>
      <a:lvl3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3pPr>
      <a:lvl4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4pPr>
      <a:lvl5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5pPr>
      <a:lvl6pPr marL="4572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6pPr>
      <a:lvl7pPr marL="9144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7pPr>
      <a:lvl8pPr marL="13716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8pPr>
      <a:lvl9pPr marL="18288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9pPr>
    </p:titleStyle>
    <p:bodyStyle>
      <a:lvl1pPr marL="228600" indent="-228600" algn="l" rtl="0" eaLnBrk="1" fontAlgn="base" hangingPunct="1">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1" fontAlgn="base" hangingPunct="1">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1" fontAlgn="base" hangingPunct="1">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Dikdörtgen 13"/>
          <p:cNvSpPr/>
          <p:nvPr/>
        </p:nvSpPr>
        <p:spPr>
          <a:xfrm>
            <a:off x="503198" y="1533155"/>
            <a:ext cx="8137603" cy="2357568"/>
          </a:xfrm>
          <a:prstGeom prst="rect">
            <a:avLst/>
          </a:prstGeom>
        </p:spPr>
        <p:txBody>
          <a:bodyPr wrap="square">
            <a:spAutoFit/>
          </a:bodyPr>
          <a:lstStyle/>
          <a:p>
            <a:pPr marL="0" lvl="1" algn="ctr">
              <a:spcBef>
                <a:spcPct val="20000"/>
              </a:spcBef>
              <a:buClr>
                <a:schemeClr val="accent1"/>
              </a:buClr>
            </a:pPr>
            <a:endParaRPr lang="tr-TR" sz="3200" b="1" dirty="0" smtClean="0">
              <a:latin typeface="Arial" panose="020B0604020202020204" pitchFamily="34" charset="0"/>
              <a:cs typeface="Arial" panose="020B0604020202020204" pitchFamily="34" charset="0"/>
            </a:endParaRPr>
          </a:p>
          <a:p>
            <a:pPr marL="0" lvl="1" algn="ctr">
              <a:spcBef>
                <a:spcPct val="20000"/>
              </a:spcBef>
              <a:buClr>
                <a:schemeClr val="accent1"/>
              </a:buClr>
            </a:pPr>
            <a:r>
              <a:rPr lang="tr-TR" sz="3200" b="1" dirty="0">
                <a:latin typeface="Arial" panose="020B0604020202020204" pitchFamily="34" charset="0"/>
                <a:cs typeface="Arial" panose="020B0604020202020204" pitchFamily="34" charset="0"/>
              </a:rPr>
              <a:t>GGY 210</a:t>
            </a:r>
          </a:p>
          <a:p>
            <a:pPr marL="0" lvl="1" algn="ctr">
              <a:spcBef>
                <a:spcPct val="20000"/>
              </a:spcBef>
              <a:buClr>
                <a:schemeClr val="accent1"/>
              </a:buClr>
            </a:pPr>
            <a:r>
              <a:rPr lang="tr-TR" sz="3200" b="1">
                <a:latin typeface="Arial" panose="020B0604020202020204" pitchFamily="34" charset="0"/>
                <a:cs typeface="Arial" panose="020B0604020202020204" pitchFamily="34" charset="0"/>
              </a:rPr>
              <a:t>Kent Ekonomisi ve Yönetimi</a:t>
            </a:r>
          </a:p>
          <a:p>
            <a:pPr marL="0" lvl="1" algn="ctr">
              <a:spcBef>
                <a:spcPct val="20000"/>
              </a:spcBef>
              <a:buClr>
                <a:schemeClr val="accent1"/>
              </a:buClr>
            </a:pPr>
            <a:endParaRPr lang="tr-TR" sz="3200" b="1" dirty="0">
              <a:solidFill>
                <a:schemeClr val="tx2"/>
              </a:solidFill>
              <a:latin typeface="Arial" panose="020B0604020202020204" pitchFamily="34" charset="0"/>
              <a:cs typeface="Arial" panose="020B0604020202020204" pitchFamily="34" charset="0"/>
            </a:endParaRPr>
          </a:p>
        </p:txBody>
      </p:sp>
      <p:sp>
        <p:nvSpPr>
          <p:cNvPr id="13" name="Dikdörtgen 12"/>
          <p:cNvSpPr/>
          <p:nvPr/>
        </p:nvSpPr>
        <p:spPr>
          <a:xfrm>
            <a:off x="868100" y="4393802"/>
            <a:ext cx="7558269" cy="338554"/>
          </a:xfrm>
          <a:prstGeom prst="rect">
            <a:avLst/>
          </a:prstGeom>
        </p:spPr>
        <p:txBody>
          <a:bodyPr wrap="square">
            <a:spAutoFit/>
          </a:bodyPr>
          <a:lstStyle/>
          <a:p>
            <a:pPr algn="ctr">
              <a:spcAft>
                <a:spcPts val="0"/>
              </a:spcAft>
            </a:pPr>
            <a:r>
              <a:rPr lang="tr-TR" sz="1600" b="1" dirty="0" smtClean="0">
                <a:effectLst/>
                <a:latin typeface="Arial" panose="020B0604020202020204" pitchFamily="34" charset="0"/>
                <a:ea typeface="Times New Roman" panose="02020603050405020304" pitchFamily="18" charset="0"/>
                <a:cs typeface="Arial" panose="020B0604020202020204" pitchFamily="34" charset="0"/>
              </a:rPr>
              <a:t>Prof. Dr. Ruşen KELEŞ</a:t>
            </a:r>
          </a:p>
        </p:txBody>
      </p:sp>
    </p:spTree>
    <p:extLst>
      <p:ext uri="{BB962C8B-B14F-4D97-AF65-F5344CB8AC3E}">
        <p14:creationId xmlns:p14="http://schemas.microsoft.com/office/powerpoint/2010/main" xmlns="" val="197435160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Altbilgi Yer Tutucusu"/>
          <p:cNvSpPr>
            <a:spLocks noGrp="1"/>
          </p:cNvSpPr>
          <p:nvPr>
            <p:ph type="ftr" sz="quarter" idx="5"/>
          </p:nvPr>
        </p:nvSpPr>
        <p:spPr/>
        <p:txBody>
          <a:bodyPr/>
          <a:lstStyle/>
          <a:p>
            <a:endParaRPr lang="tr-TR"/>
          </a:p>
        </p:txBody>
      </p:sp>
      <p:sp>
        <p:nvSpPr>
          <p:cNvPr id="3" name="2 Dikdörtgen"/>
          <p:cNvSpPr/>
          <p:nvPr/>
        </p:nvSpPr>
        <p:spPr>
          <a:xfrm>
            <a:off x="579120" y="1706880"/>
            <a:ext cx="8001000" cy="3139321"/>
          </a:xfrm>
          <a:prstGeom prst="rect">
            <a:avLst/>
          </a:prstGeom>
        </p:spPr>
        <p:txBody>
          <a:bodyPr wrap="square">
            <a:spAutoFit/>
          </a:bodyPr>
          <a:lstStyle/>
          <a:p>
            <a:endParaRPr lang="tr-TR" sz="2200" dirty="0" smtClean="0"/>
          </a:p>
          <a:p>
            <a:pPr>
              <a:buFont typeface="Arial" pitchFamily="34" charset="0"/>
              <a:buChar char="•"/>
            </a:pPr>
            <a:r>
              <a:rPr lang="tr-TR" sz="2200" dirty="0" smtClean="0"/>
              <a:t> Çevre ülkelerde özellikle 1980’lerde, mekansal dönüşümün sanayi üretiminin de önünde gittiği, hızlı bir mega kentleşme sürecinin doğduğu ve bu yönüyle de merkez ülkeleri geride bırakan bir niceliğe ulaştığı görülmektedir.</a:t>
            </a:r>
          </a:p>
          <a:p>
            <a:endParaRPr lang="tr-TR" sz="2200" dirty="0" smtClean="0"/>
          </a:p>
          <a:p>
            <a:pPr>
              <a:buFont typeface="Arial" pitchFamily="34" charset="0"/>
              <a:buChar char="•"/>
            </a:pPr>
            <a:r>
              <a:rPr lang="tr-TR" sz="2200" dirty="0" smtClean="0"/>
              <a:t> 1970’lerin sonlarından itibaren görülen bu değişim “küreselleşme” olarak adlandırılan ve ekonomiden, kültüre, iletişime, sosyal yapıdan demografiye varan çok yönlü dönüşümlerin eseridir. </a:t>
            </a:r>
            <a:endParaRPr lang="tr-TR" sz="2200" dirty="0" smtClean="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Dikdörtgen 2"/>
          <p:cNvSpPr/>
          <p:nvPr/>
        </p:nvSpPr>
        <p:spPr>
          <a:xfrm>
            <a:off x="694481" y="1434993"/>
            <a:ext cx="7986531" cy="3354765"/>
          </a:xfrm>
          <a:prstGeom prst="rect">
            <a:avLst/>
          </a:prstGeom>
        </p:spPr>
        <p:txBody>
          <a:bodyPr wrap="square">
            <a:spAutoFit/>
          </a:bodyPr>
          <a:lstStyle/>
          <a:p>
            <a:pPr algn="ctr"/>
            <a:r>
              <a:rPr lang="tr-TR" sz="2200" b="1" dirty="0" smtClean="0"/>
              <a:t>Kentleşme </a:t>
            </a:r>
            <a:r>
              <a:rPr lang="tr-TR" sz="2200" b="1" dirty="0" smtClean="0"/>
              <a:t>Süreçlerini Etkileyen Ekonomik </a:t>
            </a:r>
            <a:r>
              <a:rPr lang="tr-TR" sz="2200" b="1" dirty="0" smtClean="0"/>
              <a:t>Unsurlar</a:t>
            </a:r>
          </a:p>
          <a:p>
            <a:pPr algn="ctr"/>
            <a:endParaRPr lang="tr-TR" sz="2200" b="1" dirty="0" smtClean="0"/>
          </a:p>
          <a:p>
            <a:pPr algn="just">
              <a:buFont typeface="Arial" pitchFamily="34" charset="0"/>
              <a:buChar char="•"/>
            </a:pPr>
            <a:r>
              <a:rPr lang="tr-TR" sz="2200" dirty="0" smtClean="0">
                <a:solidFill>
                  <a:srgbClr val="000000"/>
                </a:solidFill>
                <a:latin typeface="Roboto"/>
              </a:rPr>
              <a:t> </a:t>
            </a:r>
            <a:r>
              <a:rPr lang="tr-TR" sz="2400" dirty="0" smtClean="0"/>
              <a:t>Kentler kendilerini yönetebilme becerisine sahip yönetim merkezleri olmaları yanında ekonomik faaliyetlerin merkezi olma misyonlarıyla da öne </a:t>
            </a:r>
            <a:r>
              <a:rPr lang="tr-TR" sz="2400" dirty="0" smtClean="0"/>
              <a:t>çıkmaktadırlar.</a:t>
            </a:r>
          </a:p>
          <a:p>
            <a:pPr algn="just">
              <a:buFont typeface="Arial" pitchFamily="34" charset="0"/>
              <a:buChar char="•"/>
            </a:pPr>
            <a:endParaRPr lang="tr-TR" sz="2400" dirty="0" smtClean="0"/>
          </a:p>
          <a:p>
            <a:pPr algn="just">
              <a:buFont typeface="Arial" pitchFamily="34" charset="0"/>
              <a:buChar char="•"/>
            </a:pPr>
            <a:r>
              <a:rPr lang="tr-TR" sz="2400" dirty="0" smtClean="0"/>
              <a:t> Mal </a:t>
            </a:r>
            <a:r>
              <a:rPr lang="tr-TR" sz="2400" dirty="0" smtClean="0"/>
              <a:t>ve hizmet üretme işlevlerinin yoğunlaştığı ve buna bağlı olarak demografik yapılarının diğer yerlere göre dinamik bir karakter gösterdiği mekânlardır. </a:t>
            </a:r>
            <a:endParaRPr lang="tr-TR" sz="2200" dirty="0">
              <a:solidFill>
                <a:srgbClr val="000000"/>
              </a:solidFill>
              <a:latin typeface="Roboto"/>
            </a:endParaRPr>
          </a:p>
        </p:txBody>
      </p:sp>
    </p:spTree>
    <p:extLst>
      <p:ext uri="{BB962C8B-B14F-4D97-AF65-F5344CB8AC3E}">
        <p14:creationId xmlns:p14="http://schemas.microsoft.com/office/powerpoint/2010/main" xmlns="" val="23490735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p:nvPr/>
        </p:nvSpPr>
        <p:spPr>
          <a:xfrm>
            <a:off x="406079" y="902825"/>
            <a:ext cx="8043440" cy="1427955"/>
          </a:xfrm>
          <a:prstGeom prst="rect">
            <a:avLst/>
          </a:prstGeom>
        </p:spPr>
        <p:txBody>
          <a:bodyPr vert="horz" wrap="square" lIns="0" tIns="12065" rIns="0" bIns="0" rtlCol="0">
            <a:spAutoFit/>
          </a:bodyPr>
          <a:lstStyle/>
          <a:p>
            <a:pPr marR="635635" algn="ctr">
              <a:lnSpc>
                <a:spcPct val="100000"/>
              </a:lnSpc>
              <a:spcBef>
                <a:spcPts val="95"/>
              </a:spcBef>
            </a:pPr>
            <a:endParaRPr lang="tr-TR" sz="3200" b="1" spc="-400" dirty="0" smtClean="0">
              <a:latin typeface="Arial"/>
              <a:cs typeface="Arial"/>
            </a:endParaRPr>
          </a:p>
          <a:p>
            <a:pPr>
              <a:lnSpc>
                <a:spcPct val="100000"/>
              </a:lnSpc>
              <a:spcBef>
                <a:spcPts val="30"/>
              </a:spcBef>
            </a:pPr>
            <a:endParaRPr lang="tr-TR" b="1" dirty="0" smtClean="0"/>
          </a:p>
          <a:p>
            <a:pPr>
              <a:lnSpc>
                <a:spcPct val="100000"/>
              </a:lnSpc>
              <a:spcBef>
                <a:spcPts val="30"/>
              </a:spcBef>
            </a:pPr>
            <a:endParaRPr lang="tr-TR" b="1" dirty="0"/>
          </a:p>
          <a:p>
            <a:endParaRPr lang="tr-TR" sz="2400" b="1" dirty="0">
              <a:solidFill>
                <a:srgbClr val="000000"/>
              </a:solidFill>
              <a:latin typeface="Roboto"/>
            </a:endParaRPr>
          </a:p>
        </p:txBody>
      </p:sp>
      <p:sp>
        <p:nvSpPr>
          <p:cNvPr id="4" name="3 Dikdörtgen"/>
          <p:cNvSpPr/>
          <p:nvPr/>
        </p:nvSpPr>
        <p:spPr>
          <a:xfrm>
            <a:off x="746760" y="1676399"/>
            <a:ext cx="7604760" cy="3693319"/>
          </a:xfrm>
          <a:prstGeom prst="rect">
            <a:avLst/>
          </a:prstGeom>
        </p:spPr>
        <p:txBody>
          <a:bodyPr wrap="square">
            <a:spAutoFit/>
          </a:bodyPr>
          <a:lstStyle/>
          <a:p>
            <a:r>
              <a:rPr lang="tr-TR" sz="2600" dirty="0" smtClean="0"/>
              <a:t>Kentsel gelişmenin sürdürülebilir bir seviyede tutulması, refah standardının içinde yaşayan toplumun tüm katmanlarına yaygınlaştırılması, </a:t>
            </a:r>
          </a:p>
          <a:p>
            <a:r>
              <a:rPr lang="tr-TR" sz="2600" dirty="0" smtClean="0"/>
              <a:t>kentsel kaynaklı sorunların en aza indirgenerek memnuniyetin arttırılması, </a:t>
            </a:r>
          </a:p>
          <a:p>
            <a:r>
              <a:rPr lang="tr-TR" sz="2600" dirty="0" smtClean="0"/>
              <a:t>ekonomik faaliyetlerin düzenlenmesinde kentin ekonomi yönetimi ve politikalarının önemli bir fonksiyon üstlendiğini söyleyebiliriz.</a:t>
            </a:r>
          </a:p>
          <a:p>
            <a:endParaRPr lang="tr-TR" sz="2600" dirty="0" smtClean="0"/>
          </a:p>
        </p:txBody>
      </p:sp>
    </p:spTree>
    <p:extLst>
      <p:ext uri="{BB962C8B-B14F-4D97-AF65-F5344CB8AC3E}">
        <p14:creationId xmlns:p14="http://schemas.microsoft.com/office/powerpoint/2010/main" xmlns="" val="228009623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1261641" y="408597"/>
            <a:ext cx="6105238" cy="3097643"/>
          </a:xfrm>
          <a:prstGeom prst="rect">
            <a:avLst/>
          </a:prstGeom>
        </p:spPr>
        <p:txBody>
          <a:bodyPr vert="horz" wrap="square" lIns="0" tIns="12065" rIns="0" bIns="0" rtlCol="0">
            <a:spAutoFit/>
          </a:bodyPr>
          <a:lstStyle/>
          <a:p>
            <a:pPr marL="2413635">
              <a:lnSpc>
                <a:spcPct val="100000"/>
              </a:lnSpc>
              <a:spcBef>
                <a:spcPts val="95"/>
              </a:spcBef>
            </a:pPr>
            <a:endParaRPr lang="tr-TR" sz="2200" b="1" spc="-400" dirty="0" smtClean="0">
              <a:latin typeface="Arial"/>
              <a:cs typeface="Arial"/>
            </a:endParaRPr>
          </a:p>
          <a:p>
            <a:pPr marL="2413635">
              <a:lnSpc>
                <a:spcPct val="100000"/>
              </a:lnSpc>
              <a:spcBef>
                <a:spcPts val="95"/>
              </a:spcBef>
            </a:pPr>
            <a:endParaRPr lang="tr-TR" sz="2200" b="1" spc="-400" dirty="0">
              <a:latin typeface="Arial"/>
              <a:cs typeface="Arial"/>
            </a:endParaRPr>
          </a:p>
          <a:p>
            <a:pPr marL="2413635">
              <a:lnSpc>
                <a:spcPct val="100000"/>
              </a:lnSpc>
              <a:spcBef>
                <a:spcPts val="95"/>
              </a:spcBef>
            </a:pPr>
            <a:endParaRPr lang="tr-TR" sz="2200" b="1" spc="-400" dirty="0" smtClean="0">
              <a:latin typeface="Arial"/>
              <a:cs typeface="Arial"/>
            </a:endParaRPr>
          </a:p>
          <a:p>
            <a:pPr marL="2413635">
              <a:lnSpc>
                <a:spcPct val="100000"/>
              </a:lnSpc>
              <a:spcBef>
                <a:spcPts val="95"/>
              </a:spcBef>
            </a:pPr>
            <a:endParaRPr sz="2200" b="1" dirty="0">
              <a:latin typeface="Arial"/>
              <a:cs typeface="Arial"/>
            </a:endParaRPr>
          </a:p>
          <a:p>
            <a:pPr>
              <a:lnSpc>
                <a:spcPct val="100000"/>
              </a:lnSpc>
              <a:spcBef>
                <a:spcPts val="25"/>
              </a:spcBef>
            </a:pPr>
            <a:endParaRPr sz="2200" b="1" dirty="0">
              <a:latin typeface="Arial"/>
              <a:cs typeface="Arial"/>
            </a:endParaRPr>
          </a:p>
          <a:p>
            <a:pPr marL="12700">
              <a:lnSpc>
                <a:spcPct val="100000"/>
              </a:lnSpc>
              <a:tabLst>
                <a:tab pos="298450" algn="l"/>
              </a:tabLst>
            </a:pPr>
            <a:endParaRPr lang="tr-TR" sz="2200" b="1" dirty="0" smtClean="0"/>
          </a:p>
          <a:p>
            <a:pPr marL="12700">
              <a:lnSpc>
                <a:spcPct val="100000"/>
              </a:lnSpc>
              <a:tabLst>
                <a:tab pos="298450" algn="l"/>
              </a:tabLst>
            </a:pPr>
            <a:endParaRPr lang="tr-TR" sz="2200" b="1" dirty="0" smtClean="0"/>
          </a:p>
          <a:p>
            <a:pPr marL="12700">
              <a:lnSpc>
                <a:spcPct val="100000"/>
              </a:lnSpc>
              <a:tabLst>
                <a:tab pos="298450" algn="l"/>
              </a:tabLst>
            </a:pPr>
            <a:endParaRPr lang="tr-TR" sz="2200" b="1" dirty="0">
              <a:latin typeface="Arial"/>
              <a:cs typeface="Arial"/>
            </a:endParaRPr>
          </a:p>
          <a:p>
            <a:pPr marL="12700">
              <a:lnSpc>
                <a:spcPct val="100000"/>
              </a:lnSpc>
              <a:tabLst>
                <a:tab pos="298450" algn="l"/>
              </a:tabLst>
            </a:pPr>
            <a:endParaRPr sz="2200" b="1" dirty="0">
              <a:latin typeface="Arial"/>
              <a:cs typeface="Arial"/>
            </a:endParaRPr>
          </a:p>
        </p:txBody>
      </p:sp>
      <p:sp>
        <p:nvSpPr>
          <p:cNvPr id="3" name="2 Dikdörtgen"/>
          <p:cNvSpPr/>
          <p:nvPr/>
        </p:nvSpPr>
        <p:spPr>
          <a:xfrm>
            <a:off x="701040" y="1645920"/>
            <a:ext cx="7955280" cy="3416320"/>
          </a:xfrm>
          <a:prstGeom prst="rect">
            <a:avLst/>
          </a:prstGeom>
        </p:spPr>
        <p:txBody>
          <a:bodyPr wrap="square">
            <a:spAutoFit/>
          </a:bodyPr>
          <a:lstStyle/>
          <a:p>
            <a:r>
              <a:rPr lang="tr-TR" sz="2400" dirty="0" smtClean="0"/>
              <a:t>Kentleşme süreçlerini etkileyen jeopolitik ve tarihsel avantajların yanı sıra diğer ekonomik dinamikler olan unsurların da belirleyici rolleri bulunmaktadır:</a:t>
            </a:r>
          </a:p>
          <a:p>
            <a:endParaRPr lang="tr-TR" sz="2400" dirty="0" smtClean="0"/>
          </a:p>
          <a:p>
            <a:pPr>
              <a:buFont typeface="Arial" pitchFamily="34" charset="0"/>
              <a:buChar char="•"/>
            </a:pPr>
            <a:r>
              <a:rPr lang="tr-TR" sz="2400" dirty="0" smtClean="0"/>
              <a:t> Coğrafi Çevre Faktörleri </a:t>
            </a:r>
          </a:p>
          <a:p>
            <a:pPr>
              <a:buFont typeface="Arial" pitchFamily="34" charset="0"/>
              <a:buChar char="•"/>
            </a:pPr>
            <a:r>
              <a:rPr lang="tr-TR" sz="2400" dirty="0" smtClean="0"/>
              <a:t> </a:t>
            </a:r>
            <a:r>
              <a:rPr lang="tr-TR" sz="2400" dirty="0" err="1" smtClean="0"/>
              <a:t>Sosyo</a:t>
            </a:r>
            <a:r>
              <a:rPr lang="tr-TR" sz="2400" dirty="0" smtClean="0"/>
              <a:t>-Kültürel Değişme</a:t>
            </a:r>
          </a:p>
          <a:p>
            <a:pPr>
              <a:buFont typeface="Arial" pitchFamily="34" charset="0"/>
              <a:buChar char="•"/>
            </a:pPr>
            <a:r>
              <a:rPr lang="tr-TR" sz="2400" dirty="0" smtClean="0"/>
              <a:t> Sermaye Birikimi </a:t>
            </a:r>
          </a:p>
          <a:p>
            <a:pPr>
              <a:buFont typeface="Arial" pitchFamily="34" charset="0"/>
              <a:buChar char="•"/>
            </a:pPr>
            <a:r>
              <a:rPr lang="tr-TR" sz="2400" dirty="0" smtClean="0"/>
              <a:t> Kentsel İşgücünün Yapısı</a:t>
            </a:r>
          </a:p>
          <a:p>
            <a:pPr>
              <a:buFont typeface="Arial" pitchFamily="34" charset="0"/>
              <a:buChar char="•"/>
            </a:pPr>
            <a:r>
              <a:rPr lang="tr-TR" sz="2400" dirty="0" smtClean="0"/>
              <a:t> Teknoloji Kullanım Oranları </a:t>
            </a:r>
          </a:p>
        </p:txBody>
      </p:sp>
    </p:spTree>
    <p:extLst>
      <p:ext uri="{BB962C8B-B14F-4D97-AF65-F5344CB8AC3E}">
        <p14:creationId xmlns:p14="http://schemas.microsoft.com/office/powerpoint/2010/main" xmlns="" val="377332622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Dikdörtgen"/>
          <p:cNvSpPr/>
          <p:nvPr/>
        </p:nvSpPr>
        <p:spPr>
          <a:xfrm>
            <a:off x="411480" y="1645920"/>
            <a:ext cx="8412480" cy="3477875"/>
          </a:xfrm>
          <a:prstGeom prst="rect">
            <a:avLst/>
          </a:prstGeom>
        </p:spPr>
        <p:txBody>
          <a:bodyPr wrap="square">
            <a:spAutoFit/>
          </a:bodyPr>
          <a:lstStyle/>
          <a:p>
            <a:pPr>
              <a:buFont typeface="Arial" pitchFamily="34" charset="0"/>
              <a:buChar char="•"/>
            </a:pPr>
            <a:r>
              <a:rPr lang="tr-TR" sz="2200" dirty="0" smtClean="0"/>
              <a:t> Kentleşme </a:t>
            </a:r>
            <a:r>
              <a:rPr lang="tr-TR" sz="2200" dirty="0" smtClean="0"/>
              <a:t>süreci özellikle II. Dünya Savaşı sonrası dünya genelinde hızlı bir şekilde artmış ve günümüzde de artmaya devam etmektedir. </a:t>
            </a:r>
            <a:r>
              <a:rPr lang="tr-TR" sz="2200" dirty="0" smtClean="0"/>
              <a:t>Öyle </a:t>
            </a:r>
            <a:r>
              <a:rPr lang="tr-TR" sz="2200" dirty="0" smtClean="0"/>
              <a:t>ki 2000 yılına gelindiğinde gelişmiş bloktaki kentleşme oranı %70’i aşarken, dünya genelinde kentli nüfusun oranı 2010 yılında toplam nüfusun yarısını aşacaktır. </a:t>
            </a:r>
            <a:endParaRPr lang="tr-TR" sz="2200" dirty="0" smtClean="0"/>
          </a:p>
          <a:p>
            <a:endParaRPr lang="tr-TR" sz="2200" dirty="0" smtClean="0"/>
          </a:p>
          <a:p>
            <a:pPr>
              <a:buFont typeface="Arial" pitchFamily="34" charset="0"/>
              <a:buChar char="•"/>
            </a:pPr>
            <a:r>
              <a:rPr lang="tr-TR" sz="2200" dirty="0" smtClean="0"/>
              <a:t> </a:t>
            </a:r>
            <a:r>
              <a:rPr lang="tr-TR" sz="2200" dirty="0" smtClean="0"/>
              <a:t>BM’nin yaptığı </a:t>
            </a:r>
            <a:r>
              <a:rPr lang="tr-TR" sz="2200" dirty="0" smtClean="0"/>
              <a:t>nüfus projeksiyonlarına bakıldığında merkez ve çevre ülkeler bazında kentleşme oranları açısından büyük farklılıklar görülse de çevre ülkelerde kentli nüfusun giderek yükselen bir artış oranı göstereceği </a:t>
            </a:r>
            <a:r>
              <a:rPr lang="tr-TR" sz="2200" dirty="0" smtClean="0"/>
              <a:t>öngörülmektedir.</a:t>
            </a:r>
          </a:p>
        </p:txBody>
      </p:sp>
    </p:spTree>
    <p:extLst>
      <p:ext uri="{BB962C8B-B14F-4D97-AF65-F5344CB8AC3E}">
        <p14:creationId xmlns:p14="http://schemas.microsoft.com/office/powerpoint/2010/main" xmlns="" val="180530869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426720" y="1676400"/>
            <a:ext cx="8412480" cy="3785949"/>
          </a:xfrm>
          <a:prstGeom prst="rect">
            <a:avLst/>
          </a:prstGeom>
        </p:spPr>
        <p:txBody>
          <a:bodyPr wrap="square">
            <a:spAutoFit/>
          </a:bodyPr>
          <a:lstStyle/>
          <a:p>
            <a:pPr>
              <a:buFont typeface="Arial" pitchFamily="34" charset="0"/>
              <a:buChar char="•"/>
            </a:pPr>
            <a:r>
              <a:rPr lang="tr-TR" sz="2200" dirty="0" smtClean="0"/>
              <a:t> Azgelişmiş </a:t>
            </a:r>
            <a:r>
              <a:rPr lang="tr-TR" sz="2200" dirty="0" smtClean="0"/>
              <a:t>ülkelerdeki veya çevre ülkelerdeki kentsel nüfusun artışı 1950’lerden bu yana gelişmiş bloktakilerin üzerinde seyretmektedir. </a:t>
            </a:r>
            <a:endParaRPr lang="tr-TR" sz="2200" dirty="0" smtClean="0"/>
          </a:p>
          <a:p>
            <a:pPr>
              <a:buFont typeface="Arial" pitchFamily="34" charset="0"/>
              <a:buChar char="•"/>
            </a:pPr>
            <a:endParaRPr lang="tr-TR" sz="2200" dirty="0" smtClean="0"/>
          </a:p>
          <a:p>
            <a:pPr>
              <a:buFont typeface="Arial" pitchFamily="34" charset="0"/>
              <a:buChar char="•"/>
            </a:pPr>
            <a:r>
              <a:rPr lang="tr-TR" sz="2200" dirty="0" smtClean="0"/>
              <a:t> Her </a:t>
            </a:r>
            <a:r>
              <a:rPr lang="tr-TR" sz="2200" dirty="0" smtClean="0"/>
              <a:t>ne kadar kentli nüfus oranı bakımından, çevre ülkeler gelişmiş ülkeleri yakalamamışsa da yüksek düzeydeki artış hızları aradaki farkın kısa bir sürede azalacağına işaret etmektedir. Bununla birlikte söz konusu fark çevre ülkelerin kendi arasında da gözlenmektedir. </a:t>
            </a:r>
            <a:endParaRPr lang="tr-TR" sz="2200" dirty="0" smtClean="0"/>
          </a:p>
          <a:p>
            <a:endParaRPr lang="tr-TR" sz="2200" dirty="0" smtClean="0"/>
          </a:p>
          <a:p>
            <a:pPr>
              <a:buFont typeface="Arial" pitchFamily="34" charset="0"/>
              <a:buChar char="•"/>
            </a:pPr>
            <a:r>
              <a:rPr lang="tr-TR" sz="2200" dirty="0" smtClean="0"/>
              <a:t> Örneğin, Afrika </a:t>
            </a:r>
            <a:r>
              <a:rPr lang="tr-TR" sz="2200" dirty="0" smtClean="0"/>
              <a:t>ülkelerindeki kentsel nüfus oranı çok yavaş artarken, Latin Amerika’nın ve Asya’nın bazı ülkelerinde bu oran hızlı bir şekilde artmaktadır. </a:t>
            </a:r>
            <a:endParaRPr lang="tr-TR" sz="2200" b="1" i="0" dirty="0">
              <a:effectLst/>
              <a:latin typeface="Arial" panose="020B0604020202020204" pitchFamily="34" charset="0"/>
            </a:endParaRPr>
          </a:p>
        </p:txBody>
      </p:sp>
    </p:spTree>
    <p:extLst>
      <p:ext uri="{BB962C8B-B14F-4D97-AF65-F5344CB8AC3E}">
        <p14:creationId xmlns:p14="http://schemas.microsoft.com/office/powerpoint/2010/main" xmlns="" val="161791737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Altbilgi Yer Tutucusu"/>
          <p:cNvSpPr>
            <a:spLocks noGrp="1"/>
          </p:cNvSpPr>
          <p:nvPr>
            <p:ph type="ftr" sz="quarter" idx="5"/>
          </p:nvPr>
        </p:nvSpPr>
        <p:spPr/>
        <p:txBody>
          <a:bodyPr/>
          <a:lstStyle/>
          <a:p>
            <a:endParaRPr lang="tr-TR"/>
          </a:p>
        </p:txBody>
      </p:sp>
      <p:sp>
        <p:nvSpPr>
          <p:cNvPr id="3" name="2 Dikdörtgen"/>
          <p:cNvSpPr/>
          <p:nvPr/>
        </p:nvSpPr>
        <p:spPr>
          <a:xfrm>
            <a:off x="487680" y="1524000"/>
            <a:ext cx="8260080" cy="3785652"/>
          </a:xfrm>
          <a:prstGeom prst="rect">
            <a:avLst/>
          </a:prstGeom>
        </p:spPr>
        <p:txBody>
          <a:bodyPr wrap="square">
            <a:spAutoFit/>
          </a:bodyPr>
          <a:lstStyle/>
          <a:p>
            <a:pPr>
              <a:buFont typeface="Arial" pitchFamily="34" charset="0"/>
              <a:buChar char="•"/>
            </a:pPr>
            <a:r>
              <a:rPr lang="tr-TR" sz="2400" dirty="0" smtClean="0"/>
              <a:t> Kentleşme </a:t>
            </a:r>
            <a:r>
              <a:rPr lang="tr-TR" sz="2400" dirty="0" smtClean="0"/>
              <a:t>sürecinde en ilginç yönlerden biri ise giderek artan büyük kent olgusudur. 20</a:t>
            </a:r>
            <a:r>
              <a:rPr lang="tr-TR" sz="2400" dirty="0" smtClean="0"/>
              <a:t>. yüzyılın </a:t>
            </a:r>
            <a:r>
              <a:rPr lang="tr-TR" sz="2400" dirty="0" smtClean="0"/>
              <a:t>başında 16 tane milyonluk kent bulunurken dünya nüfusunun sadece %7’si </a:t>
            </a:r>
            <a:r>
              <a:rPr lang="tr-TR" sz="2400" dirty="0" smtClean="0"/>
              <a:t>kentliydi.</a:t>
            </a:r>
          </a:p>
          <a:p>
            <a:endParaRPr lang="tr-TR" sz="2400" dirty="0" smtClean="0"/>
          </a:p>
          <a:p>
            <a:pPr>
              <a:buFont typeface="Arial" pitchFamily="34" charset="0"/>
              <a:buChar char="•"/>
            </a:pPr>
            <a:r>
              <a:rPr lang="tr-TR" sz="2400" dirty="0" smtClean="0"/>
              <a:t> 2007’ye </a:t>
            </a:r>
            <a:r>
              <a:rPr lang="tr-TR" sz="2400" dirty="0" smtClean="0"/>
              <a:t>gelindiğinde ise milyonluk kent sayısı 468’e </a:t>
            </a:r>
            <a:r>
              <a:rPr lang="tr-TR" sz="2400" dirty="0" smtClean="0"/>
              <a:t>ulaşmıştır. Sadece </a:t>
            </a:r>
            <a:r>
              <a:rPr lang="tr-TR" sz="2400" dirty="0" smtClean="0"/>
              <a:t>dünyanın ilk büyük 25 kentinin nüfusu, dünya kentsel nüfusunun yaklaşık %13’ünü </a:t>
            </a:r>
            <a:r>
              <a:rPr lang="tr-TR" sz="2400" dirty="0" smtClean="0"/>
              <a:t>oluşturmaktadır.</a:t>
            </a:r>
          </a:p>
          <a:p>
            <a:endParaRPr lang="tr-TR" sz="2400" dirty="0" smtClean="0"/>
          </a:p>
          <a:p>
            <a:pPr>
              <a:buFont typeface="Arial" pitchFamily="34" charset="0"/>
              <a:buChar char="•"/>
            </a:pPr>
            <a:r>
              <a:rPr lang="tr-TR" sz="2400" dirty="0" smtClean="0"/>
              <a:t> Büyük </a:t>
            </a:r>
            <a:r>
              <a:rPr lang="tr-TR" sz="2400" dirty="0" smtClean="0"/>
              <a:t>kent olgusunun tanımlanmasında artık milyonluk kent değil 10 milyonluk kentler kullanılır hale </a:t>
            </a:r>
            <a:r>
              <a:rPr lang="tr-TR" sz="2400" dirty="0" smtClean="0"/>
              <a:t>gelmektedir.</a:t>
            </a:r>
            <a:endParaRPr lang="tr-TR" sz="2400" dirty="0" smtClean="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Altbilgi Yer Tutucusu"/>
          <p:cNvSpPr>
            <a:spLocks noGrp="1"/>
          </p:cNvSpPr>
          <p:nvPr>
            <p:ph type="ftr" sz="quarter" idx="5"/>
          </p:nvPr>
        </p:nvSpPr>
        <p:spPr/>
        <p:txBody>
          <a:bodyPr/>
          <a:lstStyle/>
          <a:p>
            <a:endParaRPr lang="tr-TR"/>
          </a:p>
        </p:txBody>
      </p:sp>
      <p:sp>
        <p:nvSpPr>
          <p:cNvPr id="3" name="2 Dikdörtgen"/>
          <p:cNvSpPr/>
          <p:nvPr/>
        </p:nvSpPr>
        <p:spPr>
          <a:xfrm>
            <a:off x="335280" y="1386840"/>
            <a:ext cx="8351520" cy="4154984"/>
          </a:xfrm>
          <a:prstGeom prst="rect">
            <a:avLst/>
          </a:prstGeom>
        </p:spPr>
        <p:txBody>
          <a:bodyPr wrap="square">
            <a:spAutoFit/>
          </a:bodyPr>
          <a:lstStyle/>
          <a:p>
            <a:pPr>
              <a:buFont typeface="Arial" pitchFamily="34" charset="0"/>
              <a:buChar char="•"/>
            </a:pPr>
            <a:r>
              <a:rPr lang="tr-TR" sz="2400" dirty="0" smtClean="0"/>
              <a:t> İstatistikler </a:t>
            </a:r>
            <a:r>
              <a:rPr lang="tr-TR" sz="2400" dirty="0" smtClean="0"/>
              <a:t>kent ve kırsal nüfus arasındaki farklılaşmanın sürekli kent lehine döndüğünü, dolayısıyla insanın kaderini ve gelecekteki yaşam şeklini kentlerin özellikle de büyük kentlerin biçimlendireceğini göstermektedir. </a:t>
            </a:r>
            <a:endParaRPr lang="tr-TR" sz="2400" dirty="0" smtClean="0"/>
          </a:p>
          <a:p>
            <a:endParaRPr lang="tr-TR" sz="2400" dirty="0" smtClean="0"/>
          </a:p>
          <a:p>
            <a:pPr>
              <a:buFont typeface="Arial" pitchFamily="34" charset="0"/>
              <a:buChar char="•"/>
            </a:pPr>
            <a:r>
              <a:rPr lang="tr-TR" sz="2400" dirty="0" smtClean="0"/>
              <a:t> Günümüzdeki </a:t>
            </a:r>
            <a:r>
              <a:rPr lang="tr-TR" sz="2400" dirty="0" smtClean="0"/>
              <a:t>kentleşme, küçük ölçekli kent sayısının artışı şeklinde olmaktan çok, orta ve büyük ölçekli kent sayısının artışı şeklinde belirmektedir. </a:t>
            </a:r>
            <a:endParaRPr lang="tr-TR" sz="2400" dirty="0" smtClean="0"/>
          </a:p>
          <a:p>
            <a:pPr>
              <a:buFont typeface="Arial" pitchFamily="34" charset="0"/>
              <a:buChar char="•"/>
            </a:pPr>
            <a:endParaRPr lang="tr-TR" sz="2400" dirty="0" smtClean="0"/>
          </a:p>
          <a:p>
            <a:pPr>
              <a:buFont typeface="Arial" pitchFamily="34" charset="0"/>
              <a:buChar char="•"/>
            </a:pPr>
            <a:r>
              <a:rPr lang="tr-TR" sz="2400" dirty="0" smtClean="0"/>
              <a:t> Büyük kentlerin gelişimine bakıldığında yine merkez ve çevre ülkeler arasında farklılaşma olduğu dikkati çekmektedir. </a:t>
            </a:r>
            <a:endParaRPr lang="tr-TR" sz="2400" dirty="0" smtClean="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Altbilgi Yer Tutucusu"/>
          <p:cNvSpPr>
            <a:spLocks noGrp="1"/>
          </p:cNvSpPr>
          <p:nvPr>
            <p:ph type="ftr" sz="quarter" idx="5"/>
          </p:nvPr>
        </p:nvSpPr>
        <p:spPr/>
        <p:txBody>
          <a:bodyPr/>
          <a:lstStyle/>
          <a:p>
            <a:endParaRPr lang="tr-TR"/>
          </a:p>
        </p:txBody>
      </p:sp>
      <p:sp>
        <p:nvSpPr>
          <p:cNvPr id="3" name="2 Dikdörtgen"/>
          <p:cNvSpPr/>
          <p:nvPr/>
        </p:nvSpPr>
        <p:spPr>
          <a:xfrm>
            <a:off x="594360" y="1600200"/>
            <a:ext cx="8046720" cy="3477875"/>
          </a:xfrm>
          <a:prstGeom prst="rect">
            <a:avLst/>
          </a:prstGeom>
        </p:spPr>
        <p:txBody>
          <a:bodyPr wrap="square">
            <a:spAutoFit/>
          </a:bodyPr>
          <a:lstStyle/>
          <a:p>
            <a:pPr>
              <a:buFont typeface="Arial" pitchFamily="34" charset="0"/>
              <a:buChar char="•"/>
            </a:pPr>
            <a:r>
              <a:rPr lang="tr-TR" sz="2200" dirty="0" smtClean="0"/>
              <a:t> </a:t>
            </a:r>
            <a:r>
              <a:rPr lang="tr-TR" sz="2200" dirty="0" smtClean="0"/>
              <a:t>Dünyanın en büyük 30 kentine bakıldığında 1950 yılında ilk 30 büyük kentin 7’si az gelişmiş çevre ülkelerde yer alırken, 2005 yılında bu sayı 17’ye yükselmiştir. Buna Çin de dahil edildiğinde rakam 21’e çıkmaktadır. </a:t>
            </a:r>
            <a:endParaRPr lang="tr-TR" sz="2200" dirty="0" smtClean="0"/>
          </a:p>
          <a:p>
            <a:pPr>
              <a:buFont typeface="Arial" pitchFamily="34" charset="0"/>
              <a:buChar char="•"/>
            </a:pPr>
            <a:endParaRPr lang="tr-TR" sz="2200" dirty="0" smtClean="0"/>
          </a:p>
          <a:p>
            <a:pPr>
              <a:buFont typeface="Arial" pitchFamily="34" charset="0"/>
              <a:buChar char="•"/>
            </a:pPr>
            <a:r>
              <a:rPr lang="tr-TR" sz="2200" dirty="0" smtClean="0"/>
              <a:t> </a:t>
            </a:r>
            <a:r>
              <a:rPr lang="tr-TR" sz="2200" dirty="0" smtClean="0"/>
              <a:t>20. yüzyılda </a:t>
            </a:r>
            <a:r>
              <a:rPr lang="tr-TR" sz="2200" dirty="0" smtClean="0"/>
              <a:t>savaş sonrası restorasyon ekonomisiyle çevredeki yapısal dönüşümler, yaygınlaşan ulusal ekonomiler ve ithal ikameci politikalarla çevrede yükselen sanayi üretimi büyük kent olgusunu merkeze ait bir olgu olmaktan çıkarmış, evrensel bir olguya dönüştürmüştür. </a:t>
            </a:r>
            <a:endParaRPr lang="tr-TR" sz="2200" dirty="0" smtClean="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konomi">
  <a:themeElements>
    <a:clrScheme name="Gazete kağıdı">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is Klasik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zete kağıdı">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extLst>
    <a:ext uri="{05A4C25C-085E-4340-85A3-A5531E510DB2}">
      <thm15:themeFamily xmlns:thm15="http://schemas.microsoft.com/office/thememl/2012/main" xmlns="" name="ekonomi" id="{14396F44-94C0-4BF2-8333-266569A57D02}" vid="{03703BF9-DFA0-42C9-89F9-C03DE1C4A071}"/>
    </a:ext>
  </a:extLst>
</a:theme>
</file>

<file path=ppt/theme/theme2.xml><?xml version="1.0" encoding="utf-8"?>
<a:theme xmlns:a="http://schemas.openxmlformats.org/drawingml/2006/main" name="1_Rics">
  <a:themeElements>
    <a:clrScheme name="NewsPrint">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is Klasik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NewsPrint">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theme>
</file>

<file path=ppt/theme/theme3.xml><?xml version="1.0" encoding="utf-8"?>
<a:theme xmlns:a="http://schemas.openxmlformats.org/drawingml/2006/main" name="h.t.">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h.t." id="{413A7544-DC64-4FD9-B67F-E82A6B382656}" vid="{2993C0EF-C761-423D-BA24-A50FC7959470}"/>
    </a:ext>
  </a:extLst>
</a:theme>
</file>

<file path=ppt/theme/theme4.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ekonomi</Template>
  <TotalTime>12495</TotalTime>
  <Words>568</Words>
  <Application>Microsoft Office PowerPoint</Application>
  <PresentationFormat>Ekran Gösterisi (4:3)</PresentationFormat>
  <Paragraphs>53</Paragraphs>
  <Slides>10</Slides>
  <Notes>0</Notes>
  <HiddenSlides>0</HiddenSlides>
  <MMClips>0</MMClips>
  <ScaleCrop>false</ScaleCrop>
  <HeadingPairs>
    <vt:vector size="4" baseType="variant">
      <vt:variant>
        <vt:lpstr>Tema</vt:lpstr>
      </vt:variant>
      <vt:variant>
        <vt:i4>3</vt:i4>
      </vt:variant>
      <vt:variant>
        <vt:lpstr>Slayt Başlıkları</vt:lpstr>
      </vt:variant>
      <vt:variant>
        <vt:i4>10</vt:i4>
      </vt:variant>
    </vt:vector>
  </HeadingPairs>
  <TitlesOfParts>
    <vt:vector size="13" baseType="lpstr">
      <vt:lpstr>ekonomi</vt:lpstr>
      <vt:lpstr>1_Rics</vt:lpstr>
      <vt:lpstr>h.t.</vt:lpstr>
      <vt:lpstr>Slayt 1</vt:lpstr>
      <vt:lpstr>Slayt 2</vt:lpstr>
      <vt:lpstr>Slayt 3</vt:lpstr>
      <vt:lpstr>Slayt 4</vt:lpstr>
      <vt:lpstr>Slayt 5</vt:lpstr>
      <vt:lpstr>Slayt 6</vt:lpstr>
      <vt:lpstr>Slayt 7</vt:lpstr>
      <vt:lpstr>Slayt 8</vt:lpstr>
      <vt:lpstr>Slayt 9</vt:lpstr>
      <vt:lpstr>Slayt 10</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ANKARA ÜNİVERSİTESİ UYGULAMALI BİLİMLER FAKÜLTESİ GAYRİMENKUL GELİŞTİRME VE YÖNETİMİ BÖLÜMÜ</dc:title>
  <dc:creator>sibel</dc:creator>
  <cp:lastModifiedBy>Toshıba</cp:lastModifiedBy>
  <cp:revision>819</cp:revision>
  <cp:lastPrinted>2016-10-24T07:53:35Z</cp:lastPrinted>
  <dcterms:created xsi:type="dcterms:W3CDTF">2016-09-18T09:35:24Z</dcterms:created>
  <dcterms:modified xsi:type="dcterms:W3CDTF">2020-03-15T16:52:32Z</dcterms:modified>
</cp:coreProperties>
</file>