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392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78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09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36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82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11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65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224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31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406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7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DBAC8-0D57-4B36-AB4D-87E78D9F8D2E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B81F0-5EFC-4401-9837-8FF18D6188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227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gip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37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Mutfak alanlarının temizliği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Temizlik sırasında kullanılan tüm malzemeler yeteri miktarda kullanılmalıdır, ne çok az ne de fazla.</a:t>
            </a:r>
          </a:p>
          <a:p>
            <a:r>
              <a:rPr lang="tr-TR" dirty="0" smtClean="0"/>
              <a:t>Aksi halde etkin temizlikten söz edilemez.</a:t>
            </a:r>
          </a:p>
          <a:p>
            <a:r>
              <a:rPr lang="tr-TR" dirty="0" smtClean="0"/>
              <a:t>Temizlik malzemeleri hep bir arada yiyeceklerden uzak bir dolapta muhafaza edilmelidir.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9555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malzemelerin saklandığı yer güneş alamamalıdır.</a:t>
            </a:r>
          </a:p>
          <a:p>
            <a:r>
              <a:rPr lang="tr-TR" dirty="0" smtClean="0"/>
              <a:t>Serin ve kuru yerlerde saklanması önerilmektedir.</a:t>
            </a:r>
          </a:p>
          <a:p>
            <a:r>
              <a:rPr lang="tr-TR" dirty="0" smtClean="0"/>
              <a:t>İçlerinde temizleyici, deterjan ya da dezenfektan olduğunu belirleyici bir ambalajı olmalıdır, etiket de kullanılabilir.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7117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Kilitli dolaplar tercih edilebilir.</a:t>
            </a:r>
          </a:p>
          <a:p>
            <a:r>
              <a:rPr lang="tr-TR" dirty="0" smtClean="0"/>
              <a:t>Temizleyicilerin kapakları sıkıca kapatılmış olmalıdır.</a:t>
            </a:r>
          </a:p>
          <a:p>
            <a:r>
              <a:rPr lang="tr-TR" dirty="0" smtClean="0"/>
              <a:t>Temizlik işlemleri hakkında bilgi sahibi olmayan kişilere bu tür sorumluluklar verilmemelidir.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41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Mutfak zemin, döşeme, duvar ve tavan temizliğinin önemi kadar mutfakta kullanılan ekipmanların da temizliğinin yapılması ve sürekliliğinin sağlanması çok önemlidir.</a:t>
            </a:r>
          </a:p>
          <a:p>
            <a:r>
              <a:rPr lang="tr-TR" dirty="0" smtClean="0"/>
              <a:t>Ön hazırlık, pişirme, sunma, servis gibi aşamalarda kullanılan tüm araç gereçler uygun şekillerde temizlenmelidir.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3210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ekipmanlar sağlığa uygun olmalıdır.</a:t>
            </a:r>
          </a:p>
          <a:p>
            <a:r>
              <a:rPr lang="tr-TR" dirty="0" smtClean="0"/>
              <a:t>Kalıntı bırakmayan malzeme tercih edilmelidir.</a:t>
            </a:r>
          </a:p>
          <a:p>
            <a:r>
              <a:rPr lang="tr-TR" dirty="0" smtClean="0"/>
              <a:t>Tüm araç gereçler zamanında temizlenmelidir.</a:t>
            </a:r>
          </a:p>
          <a:p>
            <a:r>
              <a:rPr lang="tr-TR" dirty="0" smtClean="0"/>
              <a:t>Araç gereçler temizliği engellemeyecek şekilde uygun yerlere yerleştirilmelidir.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76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Çalışma tezgahları bulaşmayı önleyecek malzemeden yapılmalıdır.</a:t>
            </a:r>
          </a:p>
          <a:p>
            <a:r>
              <a:rPr lang="tr-TR" dirty="0" smtClean="0"/>
              <a:t>Tüm araç gereçlerin temizliği için bir temizlik programı hazırlanmalıdır.</a:t>
            </a:r>
          </a:p>
          <a:p>
            <a:r>
              <a:rPr lang="tr-TR" dirty="0" smtClean="0"/>
              <a:t>Araç gereçlerin üzerindeki talimatlara uygun bir şekilde uygun temizlik maddeleri ile temizlenmelidir.</a:t>
            </a:r>
          </a:p>
          <a:p>
            <a:r>
              <a:rPr lang="tr-TR" dirty="0" smtClean="0"/>
              <a:t>Aksi halde araç gerecin kullanım ömrü azalır. Bu da maliyetleri artırır.</a:t>
            </a:r>
          </a:p>
          <a:p>
            <a:r>
              <a:rPr lang="tr-TR" dirty="0" smtClean="0"/>
              <a:t>Bazı araç gereçlerin bakımını yetkili firma çalışanları yapabilir. </a:t>
            </a:r>
            <a:endParaRPr lang="tr-TR" dirty="0"/>
          </a:p>
          <a:p>
            <a:pPr lvl="0"/>
            <a:r>
              <a:rPr lang="tr-TR" dirty="0" smtClean="0"/>
              <a:t>Araç gereçler düzenli olarak temizlenmeli, üzerlerinde artık, kir barındırmamalıdır.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254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Karaali</a:t>
            </a:r>
            <a:r>
              <a:rPr lang="en-US" dirty="0" smtClean="0"/>
              <a:t>, A. (2003). Gıda </a:t>
            </a:r>
            <a:r>
              <a:rPr lang="en-US" dirty="0" err="1" smtClean="0"/>
              <a:t>İşletmelerinde</a:t>
            </a:r>
            <a:r>
              <a:rPr lang="en-US" dirty="0" smtClean="0"/>
              <a:t> HACCP </a:t>
            </a:r>
            <a:r>
              <a:rPr lang="en-US" dirty="0" err="1" smtClean="0"/>
              <a:t>Uygulamaları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Denetimi</a:t>
            </a:r>
            <a:r>
              <a:rPr lang="en-US" dirty="0" smtClean="0"/>
              <a:t>. Ankara: T. C.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r>
              <a:rPr lang="en-US" dirty="0" smtClean="0"/>
              <a:t> </a:t>
            </a:r>
            <a:r>
              <a:rPr lang="en-US" dirty="0" err="1" smtClean="0"/>
              <a:t>Yayını</a:t>
            </a:r>
            <a:endParaRPr lang="tr-TR" dirty="0" smtClean="0"/>
          </a:p>
          <a:p>
            <a:r>
              <a:rPr lang="en-US" dirty="0" err="1" smtClean="0"/>
              <a:t>Mahmutoğlu</a:t>
            </a:r>
            <a:r>
              <a:rPr lang="en-US" dirty="0" smtClean="0"/>
              <a:t>, T. (2010). Gıda </a:t>
            </a:r>
            <a:r>
              <a:rPr lang="en-US" dirty="0" err="1" smtClean="0"/>
              <a:t>Endüstrisinde</a:t>
            </a:r>
            <a:r>
              <a:rPr lang="en-US" dirty="0" smtClean="0"/>
              <a:t> </a:t>
            </a:r>
            <a:r>
              <a:rPr lang="en-US" dirty="0" err="1" smtClean="0"/>
              <a:t>Güvenli</a:t>
            </a:r>
            <a:r>
              <a:rPr lang="en-US" dirty="0" smtClean="0"/>
              <a:t> Gıda </a:t>
            </a:r>
            <a:r>
              <a:rPr lang="en-US" dirty="0" err="1" smtClean="0"/>
              <a:t>Üretmek</a:t>
            </a:r>
            <a:r>
              <a:rPr lang="en-US" dirty="0" smtClean="0"/>
              <a:t>. Ankara: ODTÜ </a:t>
            </a:r>
            <a:r>
              <a:rPr lang="en-US" dirty="0" err="1" smtClean="0"/>
              <a:t>Geliştirme</a:t>
            </a:r>
            <a:r>
              <a:rPr lang="en-US" dirty="0" smtClean="0"/>
              <a:t> </a:t>
            </a:r>
            <a:r>
              <a:rPr lang="en-US" dirty="0" err="1" smtClean="0"/>
              <a:t>Vakfı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tr-TR" dirty="0" smtClean="0"/>
          </a:p>
          <a:p>
            <a:r>
              <a:rPr lang="en-US" dirty="0" err="1" smtClean="0"/>
              <a:t>Topal</a:t>
            </a:r>
            <a:r>
              <a:rPr lang="en-US" dirty="0" smtClean="0"/>
              <a:t>, Ş. (1996). Gıda </a:t>
            </a:r>
            <a:r>
              <a:rPr lang="en-US" dirty="0" err="1" smtClean="0"/>
              <a:t>Güvenliği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 Ankara: </a:t>
            </a:r>
            <a:r>
              <a:rPr lang="en-US" dirty="0" err="1" smtClean="0"/>
              <a:t>Tübitak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tr-TR" dirty="0" smtClean="0"/>
          </a:p>
          <a:p>
            <a:r>
              <a:rPr lang="tr-TR" u="sng" dirty="0" smtClean="0">
                <a:hlinkClick r:id="rId2"/>
              </a:rPr>
              <a:t>www.isgip.gov.tr</a:t>
            </a:r>
            <a:r>
              <a:rPr lang="tr-TR" u="sng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403487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297</Words>
  <Application>Microsoft Office PowerPoint</Application>
  <PresentationFormat>Ekran Gösterisi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Mutfak alanlarının temizliği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7</cp:revision>
  <dcterms:created xsi:type="dcterms:W3CDTF">2020-04-25T13:50:51Z</dcterms:created>
  <dcterms:modified xsi:type="dcterms:W3CDTF">2020-04-25T14:08:03Z</dcterms:modified>
</cp:coreProperties>
</file>