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73" r:id="rId3"/>
    <p:sldId id="316" r:id="rId4"/>
    <p:sldId id="274" r:id="rId5"/>
    <p:sldId id="279" r:id="rId6"/>
    <p:sldId id="317" r:id="rId7"/>
    <p:sldId id="318" r:id="rId8"/>
    <p:sldId id="319" r:id="rId9"/>
    <p:sldId id="280" r:id="rId10"/>
    <p:sldId id="275" r:id="rId11"/>
    <p:sldId id="276" r:id="rId12"/>
    <p:sldId id="277" r:id="rId13"/>
    <p:sldId id="282" r:id="rId14"/>
    <p:sldId id="281" r:id="rId15"/>
    <p:sldId id="278" r:id="rId16"/>
    <p:sldId id="325" r:id="rId17"/>
    <p:sldId id="322" r:id="rId18"/>
    <p:sldId id="320" r:id="rId19"/>
    <p:sldId id="321" r:id="rId20"/>
    <p:sldId id="324" r:id="rId21"/>
    <p:sldId id="326" r:id="rId22"/>
    <p:sldId id="323" r:id="rId23"/>
    <p:sldId id="327" r:id="rId24"/>
    <p:sldId id="265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62"/>
  </p:normalViewPr>
  <p:slideViewPr>
    <p:cSldViewPr>
      <p:cViewPr varScale="1">
        <p:scale>
          <a:sx n="108" d="100"/>
          <a:sy n="108" d="100"/>
        </p:scale>
        <p:origin x="21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hyperlink" Target="http://www.google.com.tr/url?sa=i&amp;rct=j&amp;q=&amp;esrc=s&amp;frm=1&amp;source=images&amp;cd=&amp;cad=rja&amp;docid=jcZ0P6uToa3yxM&amp;tbnid=-9qYi14I7pLSyM:&amp;ved=0CAUQjRw&amp;url=http://www.agroatlas.ru/en/content/related/Lathyrus_aleuticus/&amp;ei=8tTWUYWnO5DLtAaxwoDYDA&amp;psig=AFQjCNF_uMX7BIWb8luoKOkmUnj9kg3x-g&amp;ust=1373120013725699" TargetMode="External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tr/url?sa=i&amp;rct=j&amp;q=&amp;esrc=s&amp;frm=1&amp;source=images&amp;cd=&amp;cad=rja&amp;docid=5iEmNop1252Q_M&amp;tbnid=n3Ngjme5CbGQ9M:&amp;ved=0CAUQjRw&amp;url=http://commons.wikimedia.org/wiki/File:Illustration_Vicia_sativa0.jpg&amp;ei=rtTWUb6qD43LsgbSioHoBQ&amp;bvm=bv.48705608,d.bGE&amp;psig=AFQjCNFTMrLolxbnrj-PahEU1y-jLM-yMw&amp;ust=1373119968727542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errebeekeeper.files.wordpress.com/2011/09/846a6c.jpg" TargetMode="External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www.google.com.tr/url?sa=i&amp;rct=j&amp;q=&amp;esrc=s&amp;frm=1&amp;source=images&amp;cd=&amp;cad=rja&amp;docid=KFLMM20PTK7EwM&amp;tbnid=U_2WkSj_i-BncM:&amp;ved=0CAUQjRw&amp;url=http://tcmdiscovery.com/Diagram-of-Herbs/sp/bitter_flavors-5.html&amp;ei=J9PWUfjdAcXsswa16oDICw&amp;bvm=bv.48705608,d.bGE&amp;psig=AFQjCNFt62F-T4X1sF7reG46wm9Z6nnCUA&amp;ust=1373119567631499" TargetMode="External"/><Relationship Id="rId5" Type="http://schemas.openxmlformats.org/officeDocument/2006/relationships/image" Target="../media/image4.jpeg"/><Relationship Id="rId6" Type="http://schemas.openxmlformats.org/officeDocument/2006/relationships/hyperlink" Target="http://www.google.com.tr/url?sa=i&amp;rct=j&amp;q=&amp;esrc=s&amp;frm=1&amp;source=images&amp;cd=&amp;cad=rja&amp;docid=Zza0O-ip67nRHM&amp;tbnid=ef5owm_BJ6pYVM:&amp;ved=0CAUQjRw&amp;url=http://chestofbooks.com/flora-plants/flowers/USA/Boston-Iris-Iris-Virginica-Linnaeus-Natural-Order-Iridaceae.html&amp;ei=gNLWUcjAHcndswaaroGICg&amp;bvm=bv.48705608,d.bGE&amp;psig=AFQjCNFyJ7z99iUiWlxd8KADfk4x2q0vOg&amp;ust=1373119465954418" TargetMode="External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tr/url?sa=i&amp;rct=j&amp;q=&amp;esrc=s&amp;frm=1&amp;source=images&amp;cd=&amp;cad=rja&amp;docid=vIHaY6yBk-BYgM&amp;tbnid=RD29jNxqqWONuM:&amp;ved=0CAUQjRw&amp;url=http://www.agroatlas.ru/en/content/related/Allium_maximowiczii/&amp;ei=q9LWUZ3MM8KDtAa40YC4BQ&amp;bvm=bv.48705608,d.bGE&amp;psig=AFQjCNHI1VgVRPBa1G1Q7ychjSjzCCt95A&amp;ust=137311952461685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www.google.com.tr/url?sa=i&amp;rct=j&amp;q=&amp;esrc=s&amp;frm=1&amp;source=images&amp;cd=&amp;cad=rja&amp;docid=bIUzRe2dWYPq3M&amp;tbnid=H7yWKBHFITu4aM:&amp;ved=0CAUQjRw&amp;url=http://www.phytoimages.siu.edu/imgs/pelserpb/r/Resedaceae_Reseda_lutea_15759.html&amp;ei=-dPWUYyZPMfFtQbm-YGoBA&amp;bvm=bv.48705608,d.bGE&amp;psig=AFQjCNG2wuTs8q3qpgOysUHp9f-L1huezQ&amp;ust=1373119855122920" TargetMode="External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tr/url?sa=i&amp;rct=j&amp;q=&amp;esrc=s&amp;frm=1&amp;source=images&amp;cd=&amp;cad=rja&amp;docid=V4umcBuyhZ1u1M&amp;tbnid=EsrimT0btEJ4CM:&amp;ved=0CAUQjRw&amp;url=http://www.gymnosperms.org/imgs/dws/r/Zamiaceae_Encephalartos_woodii_26065.html&amp;ei=ytPWUZmsKozKtAaLsoHoDA&amp;bvm=bv.48705608,d.bGE&amp;psig=AFQjCNEARuBJVbC9PRuaLDQeA6UpVOVqIg&amp;ust=13731197407725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Bitkilerde </a:t>
            </a:r>
            <a:r>
              <a:rPr lang="tr-TR" dirty="0" err="1" smtClean="0"/>
              <a:t>Kemotaksonomi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Doç.Dr</a:t>
            </a:r>
            <a:r>
              <a:rPr lang="tr-TR" dirty="0" smtClean="0"/>
              <a:t>. Ahmet Emre YAPRAK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Canavanin</a:t>
            </a:r>
            <a:endParaRPr lang="tr-T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09837" y="2810669"/>
            <a:ext cx="41243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Asidik NPAA </a:t>
            </a:r>
            <a:r>
              <a:rPr lang="tr-TR" dirty="0" err="1" smtClean="0"/>
              <a:t>lar</a:t>
            </a:r>
            <a:endParaRPr lang="tr-TR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76425" y="2920206"/>
            <a:ext cx="53911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1368152"/>
          </a:xfrm>
        </p:spPr>
        <p:txBody>
          <a:bodyPr>
            <a:normAutofit/>
          </a:bodyPr>
          <a:lstStyle/>
          <a:p>
            <a:r>
              <a:rPr lang="tr-TR" dirty="0"/>
              <a:t>Bunların familya içinde kullanışlı </a:t>
            </a:r>
            <a:r>
              <a:rPr lang="tr-TR" dirty="0" err="1"/>
              <a:t>taksonomik</a:t>
            </a:r>
            <a:r>
              <a:rPr lang="tr-TR" dirty="0"/>
              <a:t> </a:t>
            </a:r>
            <a:r>
              <a:rPr lang="tr-TR" dirty="0" err="1"/>
              <a:t>markerlar</a:t>
            </a:r>
            <a:r>
              <a:rPr lang="tr-TR" dirty="0"/>
              <a:t> oldukları gösterilmiştir; </a:t>
            </a:r>
            <a:r>
              <a:rPr lang="tr-TR" dirty="0" err="1"/>
              <a:t>latirin</a:t>
            </a:r>
            <a:r>
              <a:rPr lang="tr-TR" dirty="0"/>
              <a:t>, </a:t>
            </a:r>
            <a:r>
              <a:rPr lang="tr-TR" i="1" dirty="0" err="1"/>
              <a:t>Lathyrus</a:t>
            </a:r>
            <a:r>
              <a:rPr lang="tr-TR" dirty="0"/>
              <a:t> </a:t>
            </a:r>
            <a:r>
              <a:rPr lang="tr-TR" dirty="0" smtClean="0"/>
              <a:t>cinsini </a:t>
            </a:r>
            <a:r>
              <a:rPr lang="tr-TR" i="1" dirty="0" err="1"/>
              <a:t>Vicia</a:t>
            </a:r>
            <a:r>
              <a:rPr lang="tr-TR" dirty="0" err="1"/>
              <a:t>’dan</a:t>
            </a:r>
            <a:r>
              <a:rPr lang="tr-TR" dirty="0"/>
              <a:t> ayırt etmek için </a:t>
            </a:r>
            <a:r>
              <a:rPr lang="tr-TR" dirty="0" smtClean="0"/>
              <a:t>kullanılabilir</a:t>
            </a:r>
            <a:endParaRPr lang="tr-TR" dirty="0"/>
          </a:p>
          <a:p>
            <a:pPr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33796" name="Picture 4" descr="http://upload.wikimedia.org/wikipedia/commons/a/a0/Illustration_Vicia_sativa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989663"/>
            <a:ext cx="2376264" cy="3868337"/>
          </a:xfrm>
          <a:prstGeom prst="rect">
            <a:avLst/>
          </a:prstGeom>
          <a:noFill/>
        </p:spPr>
      </p:pic>
      <p:pic>
        <p:nvPicPr>
          <p:cNvPr id="33798" name="Picture 6" descr="http://www.agroatlas.ru/content/related/Lathyrus_aleuticus/Lathyrus_aleuticu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52328"/>
            <a:ext cx="3265841" cy="39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1728192"/>
          </a:xfrm>
        </p:spPr>
        <p:txBody>
          <a:bodyPr>
            <a:normAutofit fontScale="92500"/>
          </a:bodyPr>
          <a:lstStyle/>
          <a:p>
            <a:pPr algn="just"/>
            <a:r>
              <a:rPr lang="tr-TR" dirty="0" err="1" smtClean="0"/>
              <a:t>Albizin</a:t>
            </a:r>
            <a:r>
              <a:rPr lang="tr-TR" dirty="0" smtClean="0"/>
              <a:t> </a:t>
            </a:r>
            <a:r>
              <a:rPr lang="tr-TR" dirty="0" err="1" smtClean="0"/>
              <a:t>Mimosoideae’nin</a:t>
            </a:r>
            <a:r>
              <a:rPr lang="tr-TR" dirty="0" smtClean="0"/>
              <a:t> karakteristiği olarak kullanılabilir. </a:t>
            </a:r>
          </a:p>
          <a:p>
            <a:pPr algn="just"/>
            <a:r>
              <a:rPr lang="tr-TR" dirty="0" err="1" smtClean="0"/>
              <a:t>Papilionoideae’de</a:t>
            </a:r>
            <a:r>
              <a:rPr lang="tr-TR" dirty="0" smtClean="0"/>
              <a:t> </a:t>
            </a:r>
            <a:r>
              <a:rPr lang="tr-TR" dirty="0" err="1" smtClean="0"/>
              <a:t>kanavanin’in</a:t>
            </a:r>
            <a:r>
              <a:rPr lang="tr-TR" dirty="0" smtClean="0"/>
              <a:t> dağılımı çok geniş biçimde incelenmiş ve alt familya için </a:t>
            </a:r>
            <a:r>
              <a:rPr lang="tr-TR" dirty="0" err="1" smtClean="0"/>
              <a:t>filogenilerin</a:t>
            </a:r>
            <a:r>
              <a:rPr lang="tr-TR" dirty="0" smtClean="0"/>
              <a:t> derlenmesinde kullanılmıştır</a:t>
            </a:r>
            <a:endParaRPr lang="tr-TR" dirty="0"/>
          </a:p>
        </p:txBody>
      </p:sp>
      <p:pic>
        <p:nvPicPr>
          <p:cNvPr id="37890" name="Picture 2" descr="http://ferrebeekeeper.files.wordpress.com/2011/09/846a6c.jpg?w=490&amp;h=3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24944"/>
            <a:ext cx="4667250" cy="349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836713"/>
            <a:ext cx="8568952" cy="3024335"/>
          </a:xfrm>
        </p:spPr>
        <p:txBody>
          <a:bodyPr>
            <a:normAutofit/>
          </a:bodyPr>
          <a:lstStyle/>
          <a:p>
            <a:r>
              <a:rPr lang="tr-TR" dirty="0" smtClean="0"/>
              <a:t>Tohumlardaki konsantrasyonları kuru ağırlığın %8’ini aşabilir ve azot varlığının %50’sine kadarını oluşturabilir. </a:t>
            </a:r>
          </a:p>
          <a:p>
            <a:r>
              <a:rPr lang="tr-TR" dirty="0" err="1" smtClean="0"/>
              <a:t>POAA’ler</a:t>
            </a:r>
            <a:r>
              <a:rPr lang="tr-TR" dirty="0" smtClean="0"/>
              <a:t>, çoğu kez çimlenme esnasında yeniden harekete geçirildikleri için </a:t>
            </a:r>
            <a:r>
              <a:rPr lang="tr-TR" dirty="0" err="1" smtClean="0"/>
              <a:t>herbivorlar</a:t>
            </a:r>
            <a:r>
              <a:rPr lang="tr-TR" dirty="0" smtClean="0"/>
              <a:t> ve </a:t>
            </a:r>
            <a:r>
              <a:rPr lang="tr-TR" dirty="0" err="1" smtClean="0"/>
              <a:t>mikrobiyal</a:t>
            </a:r>
            <a:r>
              <a:rPr lang="tr-TR" dirty="0" smtClean="0"/>
              <a:t> patojenlere karşı savunma kimyasalları olarak üstlendikleri rollerinin yanı sıra, azot depolama bileşikleri olarak da iş görürler.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36866" name="Picture 2" descr="Fasulye Filiz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974926"/>
            <a:ext cx="4076700" cy="283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184576"/>
          </a:xfrm>
        </p:spPr>
        <p:txBody>
          <a:bodyPr>
            <a:normAutofit/>
          </a:bodyPr>
          <a:lstStyle/>
          <a:p>
            <a:pPr algn="just"/>
            <a:r>
              <a:rPr lang="tr-TR" dirty="0" err="1" smtClean="0"/>
              <a:t>POAA’ler</a:t>
            </a:r>
            <a:r>
              <a:rPr lang="tr-TR" dirty="0" smtClean="0"/>
              <a:t> çoğu kez </a:t>
            </a:r>
            <a:r>
              <a:rPr lang="tr-TR" dirty="0" err="1" smtClean="0"/>
              <a:t>antibesleyiciler</a:t>
            </a:r>
            <a:r>
              <a:rPr lang="tr-TR" dirty="0" smtClean="0"/>
              <a:t> ve </a:t>
            </a:r>
            <a:r>
              <a:rPr lang="tr-TR" dirty="0" err="1" smtClean="0"/>
              <a:t>antimetabolitler</a:t>
            </a:r>
            <a:r>
              <a:rPr lang="tr-TR" dirty="0" smtClean="0"/>
              <a:t> olarak önemli bir rol oynarlar. </a:t>
            </a:r>
          </a:p>
          <a:p>
            <a:pPr algn="just"/>
            <a:r>
              <a:rPr lang="tr-TR" dirty="0" smtClean="0"/>
              <a:t>Pek çok POAA, protein amino asitlerine benzer ve çoğu zaman onların yapısal </a:t>
            </a:r>
            <a:r>
              <a:rPr lang="tr-TR" dirty="0" err="1" smtClean="0"/>
              <a:t>analogları</a:t>
            </a:r>
            <a:r>
              <a:rPr lang="tr-TR" dirty="0" smtClean="0"/>
              <a:t> olarak düşünülebilir ve insanların, hayvanların, hatta mikroorganizmaların ve bitkilerin metabolizmasını engelleyebilirler. </a:t>
            </a:r>
          </a:p>
          <a:p>
            <a:pPr algn="just"/>
            <a:r>
              <a:rPr lang="tr-TR" dirty="0" smtClean="0"/>
              <a:t>Bu bileşikleri içeren bitkiler, hayvanlar tarafından tüketildiğinde, büyümelerinde gerileme meydana geldiği gibi, sindirim sistemi başta olmak üzere çeşitli vücut fonksiyonlarında da ciddi aksamalar ortaya çıkabilmektedir.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908720"/>
            <a:ext cx="4402832" cy="72008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Chris</a:t>
            </a:r>
            <a:r>
              <a:rPr lang="tr-TR" dirty="0" smtClean="0"/>
              <a:t> </a:t>
            </a:r>
            <a:r>
              <a:rPr lang="tr-TR" dirty="0" err="1" smtClean="0"/>
              <a:t>McCandless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497760" y="980728"/>
            <a:ext cx="3250704" cy="648072"/>
          </a:xfrm>
        </p:spPr>
        <p:txBody>
          <a:bodyPr/>
          <a:lstStyle/>
          <a:p>
            <a:r>
              <a:rPr lang="tr-TR" i="1" dirty="0" err="1" smtClean="0"/>
              <a:t>Lathyrus</a:t>
            </a:r>
            <a:r>
              <a:rPr lang="tr-TR" i="1" dirty="0" smtClean="0"/>
              <a:t> </a:t>
            </a:r>
            <a:r>
              <a:rPr lang="tr-TR" i="1" dirty="0" err="1" smtClean="0"/>
              <a:t>sativus</a:t>
            </a:r>
            <a:endParaRPr lang="tr-TR" dirty="0"/>
          </a:p>
        </p:txBody>
      </p:sp>
      <p:pic>
        <p:nvPicPr>
          <p:cNvPr id="1026" name="Picture 2" descr="C:\Users\Emre Yaprak\Desktop\Screen Shot 2014-01-17 at 11.36.37 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4565307" cy="4032448"/>
          </a:xfrm>
          <a:prstGeom prst="rect">
            <a:avLst/>
          </a:prstGeom>
          <a:noFill/>
        </p:spPr>
      </p:pic>
      <p:pic>
        <p:nvPicPr>
          <p:cNvPr id="1027" name="Picture 3" descr="C:\Users\Emre Yaprak\Desktop\Lathyrus_sativus_flowers_Bangladesh_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72816"/>
            <a:ext cx="2095500" cy="2695575"/>
          </a:xfrm>
          <a:prstGeom prst="rect">
            <a:avLst/>
          </a:prstGeom>
          <a:noFill/>
        </p:spPr>
      </p:pic>
      <p:pic>
        <p:nvPicPr>
          <p:cNvPr id="1028" name="Picture 4" descr="C:\Users\Emre Yaprak\Desktop\220px-Lathyrus_sativus_see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149080"/>
            <a:ext cx="2794000" cy="238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Mono-Para-</a:t>
            </a:r>
            <a:r>
              <a:rPr lang="tr-TR" dirty="0" err="1" smtClean="0"/>
              <a:t>Poli</a:t>
            </a:r>
            <a:r>
              <a:rPr lang="tr-TR" dirty="0" smtClean="0"/>
              <a:t> </a:t>
            </a:r>
            <a:r>
              <a:rPr lang="tr-TR" dirty="0" err="1" smtClean="0"/>
              <a:t>Filetik</a:t>
            </a:r>
            <a:endParaRPr lang="tr-TR" dirty="0"/>
          </a:p>
        </p:txBody>
      </p:sp>
      <p:pic>
        <p:nvPicPr>
          <p:cNvPr id="4" name="3 İçerik Yer Tutucusu" descr="taxonomic_grouping13048207859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258219"/>
            <a:ext cx="7620000" cy="37433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Polifiletik</a:t>
            </a:r>
            <a:endParaRPr lang="tr-TR" dirty="0"/>
          </a:p>
        </p:txBody>
      </p:sp>
      <p:pic>
        <p:nvPicPr>
          <p:cNvPr id="5" name="4 Resim" descr="500px-Polyphyletic-mammals-birds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988840"/>
            <a:ext cx="47625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Parafiletik</a:t>
            </a:r>
            <a:endParaRPr lang="tr-TR" dirty="0"/>
          </a:p>
        </p:txBody>
      </p:sp>
      <p:pic>
        <p:nvPicPr>
          <p:cNvPr id="4" name="3 İçerik Yer Tutucusu" descr="400px-Paraphyletic2_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853531"/>
            <a:ext cx="3810000" cy="25527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Protein </a:t>
            </a:r>
            <a:r>
              <a:rPr lang="en-US" b="1" dirty="0" err="1" smtClean="0"/>
              <a:t>Olmayan</a:t>
            </a:r>
            <a:r>
              <a:rPr lang="en-US" b="1" dirty="0" smtClean="0"/>
              <a:t> Amino </a:t>
            </a:r>
            <a:r>
              <a:rPr lang="en-US" b="1" dirty="0" err="1" smtClean="0"/>
              <a:t>Asitler</a:t>
            </a:r>
            <a:r>
              <a:rPr lang="en-US" b="1" dirty="0" smtClean="0"/>
              <a:t> (POAA)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tr-TR" sz="3000" dirty="0"/>
              <a:t>Tüm canlılardaki proteinler 20 yaygın aminoasitten oluşurlar ve bu aminoasitlere protein aminoasitleri denir. </a:t>
            </a:r>
            <a:endParaRPr lang="tr-TR" sz="3000" dirty="0" smtClean="0"/>
          </a:p>
          <a:p>
            <a:pPr algn="just"/>
            <a:r>
              <a:rPr lang="tr-TR" sz="3000" dirty="0" smtClean="0"/>
              <a:t>Bu </a:t>
            </a:r>
            <a:r>
              <a:rPr lang="tr-TR" sz="3000" dirty="0"/>
              <a:t>protein aminoasitler dışında bitkilerde çok sayıda farklı amino asitte bulunur bir kısmı </a:t>
            </a:r>
            <a:r>
              <a:rPr lang="tr-TR" sz="3000" dirty="0" err="1"/>
              <a:t>primer</a:t>
            </a:r>
            <a:r>
              <a:rPr lang="tr-TR" sz="3000" dirty="0"/>
              <a:t> metabolizmada ara bileşiklerken bir kısmı (yaklaşık 900 kadar) </a:t>
            </a:r>
            <a:r>
              <a:rPr lang="tr-TR" sz="3000" dirty="0" err="1"/>
              <a:t>primer</a:t>
            </a:r>
            <a:r>
              <a:rPr lang="tr-TR" sz="3000" dirty="0"/>
              <a:t> metabolizma ile ilgili değildir. </a:t>
            </a:r>
            <a:endParaRPr lang="tr-TR" sz="3000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Monofiletik</a:t>
            </a:r>
            <a:endParaRPr lang="tr-TR" dirty="0"/>
          </a:p>
        </p:txBody>
      </p:sp>
      <p:pic>
        <p:nvPicPr>
          <p:cNvPr id="4" name="3 İçerik Yer Tutucusu" descr="monoph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2650" y="3001169"/>
            <a:ext cx="4838700" cy="22574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İçerik Yer Tutucusu" descr="lineage f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88210"/>
            <a:ext cx="8229600" cy="388334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4 Resim" descr="SeedPla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988840"/>
            <a:ext cx="6096000" cy="405993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angiophylo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6289" y="1124745"/>
            <a:ext cx="4733662" cy="519985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6181"/>
            <a:ext cx="5040561" cy="667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Protein olmayan amino asitler çoğunlukla ekolojik fonksiyonları olan </a:t>
            </a:r>
            <a:r>
              <a:rPr lang="tr-TR" sz="3200" dirty="0" err="1" smtClean="0">
                <a:solidFill>
                  <a:srgbClr val="FF0000"/>
                </a:solidFill>
              </a:rPr>
              <a:t>sekonder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metabolitlerdir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 err="1" smtClean="0"/>
              <a:t>Allelopatik</a:t>
            </a:r>
            <a:r>
              <a:rPr lang="tr-TR" sz="3000" dirty="0" smtClean="0"/>
              <a:t> etki, </a:t>
            </a:r>
          </a:p>
          <a:p>
            <a:pPr algn="just"/>
            <a:r>
              <a:rPr lang="tr-TR" sz="3000" dirty="0" smtClean="0"/>
              <a:t>Patojenlerden korunma</a:t>
            </a:r>
          </a:p>
          <a:p>
            <a:pPr algn="just"/>
            <a:r>
              <a:rPr lang="tr-TR" sz="3000" dirty="0" err="1" smtClean="0"/>
              <a:t>Herbivorlardan</a:t>
            </a:r>
            <a:r>
              <a:rPr lang="tr-TR" sz="3000" dirty="0" smtClean="0"/>
              <a:t> korunma, </a:t>
            </a:r>
          </a:p>
          <a:p>
            <a:pPr algn="just"/>
            <a:r>
              <a:rPr lang="tr-TR" sz="3000" dirty="0" smtClean="0"/>
              <a:t>Tohumlarda azot kaynağı olmak </a:t>
            </a:r>
          </a:p>
          <a:p>
            <a:pPr algn="just"/>
            <a:r>
              <a:rPr lang="tr-TR" sz="3000" dirty="0" smtClean="0"/>
              <a:t>Ayrıca bazı bitkiler stres durumlarında bazı POAA </a:t>
            </a:r>
            <a:r>
              <a:rPr lang="tr-TR" sz="3000" dirty="0" err="1" smtClean="0"/>
              <a:t>ları</a:t>
            </a:r>
            <a:r>
              <a:rPr lang="tr-TR" sz="3000" dirty="0" smtClean="0"/>
              <a:t> üretirler fakat strese karşı etkileri henüz anlaşılamamıştır.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792088"/>
          </a:xfrm>
        </p:spPr>
        <p:txBody>
          <a:bodyPr>
            <a:normAutofit fontScale="92500" lnSpcReduction="20000"/>
          </a:bodyPr>
          <a:lstStyle/>
          <a:p>
            <a:r>
              <a:rPr lang="tr-TR" sz="2800" dirty="0" smtClean="0"/>
              <a:t>Protein olmayan amino asitler (POAA) özellikle </a:t>
            </a:r>
            <a:r>
              <a:rPr lang="tr-TR" sz="2800" dirty="0" err="1" smtClean="0"/>
              <a:t>Fabaceae</a:t>
            </a:r>
            <a:r>
              <a:rPr lang="tr-TR" sz="2800" dirty="0" smtClean="0"/>
              <a:t> tohumlarında</a:t>
            </a:r>
            <a:endParaRPr lang="tr-TR" sz="2800" dirty="0"/>
          </a:p>
        </p:txBody>
      </p:sp>
      <p:pic>
        <p:nvPicPr>
          <p:cNvPr id="14338" name="Picture 2" descr="fabace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567690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892696"/>
          </a:xfrm>
        </p:spPr>
        <p:txBody>
          <a:bodyPr/>
          <a:lstStyle/>
          <a:p>
            <a:r>
              <a:rPr lang="tr-TR" dirty="0" err="1" smtClean="0"/>
              <a:t>Alliaceae</a:t>
            </a:r>
            <a:r>
              <a:rPr lang="tr-TR" dirty="0" smtClean="0"/>
              <a:t>, </a:t>
            </a:r>
            <a:r>
              <a:rPr lang="tr-TR" dirty="0" err="1" smtClean="0"/>
              <a:t>Iridaceae</a:t>
            </a:r>
            <a:r>
              <a:rPr lang="tr-TR" dirty="0" smtClean="0"/>
              <a:t>, </a:t>
            </a:r>
            <a:r>
              <a:rPr lang="tr-TR" dirty="0" err="1" smtClean="0"/>
              <a:t>Liliaceae</a:t>
            </a:r>
            <a:r>
              <a:rPr lang="tr-TR" dirty="0" smtClean="0"/>
              <a:t> </a:t>
            </a:r>
            <a:r>
              <a:rPr lang="tr-TR" dirty="0" err="1" smtClean="0"/>
              <a:t>rizomlarında</a:t>
            </a:r>
            <a:r>
              <a:rPr lang="tr-TR" dirty="0" smtClean="0"/>
              <a:t> bol miktarda bulunur. </a:t>
            </a:r>
            <a:endParaRPr lang="tr-TR" dirty="0"/>
          </a:p>
        </p:txBody>
      </p:sp>
      <p:pic>
        <p:nvPicPr>
          <p:cNvPr id="35844" name="Picture 4" descr="http://www.agroatlas.ru/content/related/Allium_maximowiczii/Allium_maximowiczi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49488"/>
            <a:ext cx="3456384" cy="4608512"/>
          </a:xfrm>
          <a:prstGeom prst="rect">
            <a:avLst/>
          </a:prstGeom>
          <a:noFill/>
        </p:spPr>
      </p:pic>
      <p:pic>
        <p:nvPicPr>
          <p:cNvPr id="35846" name="Picture 6" descr="http://tcmdiscovery.com/Diagram-of-Herbs/UploadPic/2009-5/2009518244113859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8155" y="2276872"/>
            <a:ext cx="3435845" cy="4581128"/>
          </a:xfrm>
          <a:prstGeom prst="rect">
            <a:avLst/>
          </a:prstGeom>
          <a:noFill/>
        </p:spPr>
      </p:pic>
      <p:pic>
        <p:nvPicPr>
          <p:cNvPr id="35842" name="Picture 2" descr="http://chestofbooks.com/flora-plants/flowers/USA/images/Iris-Virginic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2177480"/>
            <a:ext cx="281667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Cucurbitaceae</a:t>
            </a:r>
            <a:endParaRPr lang="tr-TR" dirty="0"/>
          </a:p>
        </p:txBody>
      </p:sp>
      <p:pic>
        <p:nvPicPr>
          <p:cNvPr id="4" name="3 İçerik Yer Tutucusu" descr="Ecballium_elaterium_Frui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2022" y="1935163"/>
            <a:ext cx="4719955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Euphorbiaceae</a:t>
            </a:r>
            <a:endParaRPr lang="tr-TR" dirty="0"/>
          </a:p>
        </p:txBody>
      </p:sp>
      <p:pic>
        <p:nvPicPr>
          <p:cNvPr id="4" name="3 İçerik Yer Tutucusu" descr="Euphorbia_atropurpurea_(Euphorbiaceae)_flowers_and_leav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Sapindaceae</a:t>
            </a:r>
            <a:endParaRPr lang="tr-TR" dirty="0"/>
          </a:p>
        </p:txBody>
      </p:sp>
      <p:pic>
        <p:nvPicPr>
          <p:cNvPr id="4" name="3 İçerik Yer Tutucusu" descr="sapindacea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18217" y="1935163"/>
            <a:ext cx="3107566" cy="43894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1180728"/>
          </a:xfrm>
        </p:spPr>
        <p:txBody>
          <a:bodyPr/>
          <a:lstStyle/>
          <a:p>
            <a:r>
              <a:rPr lang="tr-TR" dirty="0" err="1" smtClean="0"/>
              <a:t>Resedaceae</a:t>
            </a:r>
            <a:r>
              <a:rPr lang="tr-TR" dirty="0" smtClean="0"/>
              <a:t> ve </a:t>
            </a:r>
            <a:r>
              <a:rPr lang="tr-TR" dirty="0" err="1" smtClean="0"/>
              <a:t>Cycadaceae</a:t>
            </a:r>
            <a:r>
              <a:rPr lang="tr-TR" dirty="0" smtClean="0"/>
              <a:t> familyalarında da </a:t>
            </a:r>
            <a:r>
              <a:rPr lang="tr-TR" dirty="0" err="1" smtClean="0"/>
              <a:t>POAA’ler</a:t>
            </a:r>
            <a:r>
              <a:rPr lang="tr-TR" dirty="0" smtClean="0"/>
              <a:t> bulunur</a:t>
            </a:r>
            <a:endParaRPr lang="tr-TR" dirty="0"/>
          </a:p>
        </p:txBody>
      </p:sp>
      <p:pic>
        <p:nvPicPr>
          <p:cNvPr id="34820" name="Picture 4" descr="http://www.gymnosperms.org/users/dws/10_23_06_1/Encephalartos_woodi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624" y="2544580"/>
            <a:ext cx="3384376" cy="4313420"/>
          </a:xfrm>
          <a:prstGeom prst="rect">
            <a:avLst/>
          </a:prstGeom>
          <a:noFill/>
        </p:spPr>
      </p:pic>
      <p:pic>
        <p:nvPicPr>
          <p:cNvPr id="34822" name="Picture 6" descr="http://www.phytoimages.siu.edu/users/pelserpb/5_12_09/8May2009/ResedaLute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564904"/>
            <a:ext cx="5438187" cy="407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255</TotalTime>
  <Words>290</Words>
  <Application>Microsoft Macintosh PowerPoint</Application>
  <PresentationFormat>Ekran Gösterisi (4:3)</PresentationFormat>
  <Paragraphs>33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Calibri</vt:lpstr>
      <vt:lpstr>Constantia</vt:lpstr>
      <vt:lpstr>Wingdings 2</vt:lpstr>
      <vt:lpstr>Akış</vt:lpstr>
      <vt:lpstr>Bitkilerde Kemotaksonomi</vt:lpstr>
      <vt:lpstr>Protein Olmayan Amino Asitler (POAA)</vt:lpstr>
      <vt:lpstr>Protein olmayan amino asitler çoğunlukla ekolojik fonksiyonları olan sekonder metabolitlerdir</vt:lpstr>
      <vt:lpstr>PowerPoint Sunusu</vt:lpstr>
      <vt:lpstr>PowerPoint Sunusu</vt:lpstr>
      <vt:lpstr>Cucurbitaceae</vt:lpstr>
      <vt:lpstr>Euphorbiaceae</vt:lpstr>
      <vt:lpstr>Sapindaceae</vt:lpstr>
      <vt:lpstr>PowerPoint Sunusu</vt:lpstr>
      <vt:lpstr>Canavanin</vt:lpstr>
      <vt:lpstr>Asidik NPAA lar</vt:lpstr>
      <vt:lpstr>PowerPoint Sunusu</vt:lpstr>
      <vt:lpstr>PowerPoint Sunusu</vt:lpstr>
      <vt:lpstr>PowerPoint Sunusu</vt:lpstr>
      <vt:lpstr>PowerPoint Sunusu</vt:lpstr>
      <vt:lpstr>    Chris McCandless</vt:lpstr>
      <vt:lpstr>Mono-Para-Poli Filetik</vt:lpstr>
      <vt:lpstr>Polifiletik</vt:lpstr>
      <vt:lpstr>Parafiletik</vt:lpstr>
      <vt:lpstr>Monofiletik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Emre Yaprak</dc:creator>
  <cp:lastModifiedBy>Microsoft Office Kullanıcısı</cp:lastModifiedBy>
  <cp:revision>43</cp:revision>
  <dcterms:created xsi:type="dcterms:W3CDTF">2013-07-05T11:59:58Z</dcterms:created>
  <dcterms:modified xsi:type="dcterms:W3CDTF">2017-08-14T10:32:32Z</dcterms:modified>
</cp:coreProperties>
</file>