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5" r:id="rId1"/>
  </p:sldMasterIdLst>
  <p:notesMasterIdLst>
    <p:notesMasterId r:id="rId17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306" r:id="rId16"/>
  </p:sldIdLst>
  <p:sldSz cx="9144000" cy="6858000" type="screen4x3"/>
  <p:notesSz cx="6858000" cy="9144000"/>
  <p:embeddedFontLst>
    <p:embeddedFont>
      <p:font typeface="Tahoma" panose="020B0604030504040204" pitchFamily="34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120f95698_0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120f95698_0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1">
  <p:cSld name="BLANK_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3000"/>
              <a:buFont typeface="Arial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Arial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Arial"/>
              <a:buChar char="■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■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■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■"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1pPr>
            <a:lvl2pPr marL="0" marR="0" lvl="1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2pPr>
            <a:lvl3pPr marL="0" marR="0" lvl="2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3pPr>
            <a:lvl4pPr marL="0" marR="0" lvl="3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4pPr>
            <a:lvl5pPr marL="0" marR="0" lvl="4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5pPr>
            <a:lvl6pPr marL="0" marR="0" lvl="5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6pPr>
            <a:lvl7pPr marL="0" marR="0" lvl="6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7pPr>
            <a:lvl8pPr marL="0" marR="0" lvl="7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8pPr>
            <a:lvl9pPr marL="0" marR="0" lvl="8" indent="0" algn="r" rtl="0">
              <a:buNone/>
              <a:defRPr sz="1400" b="0" i="0" u="none" strike="noStrike" cap="none">
                <a:solidFill>
                  <a:schemeClr val="lt2"/>
                </a:solidFill>
              </a:defRPr>
            </a:lvl9pPr>
          </a:lstStyle>
          <a:p>
            <a:pPr marL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</a:endParaRPr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>
              <a:solidFill>
                <a:srgbClr val="000000"/>
              </a:solidFill>
            </a:endParaRPr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>
              <a:solidFill>
                <a:srgbClr val="000000"/>
              </a:solidFill>
            </a:endParaRPr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ight-gradient"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 sz="30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ctrTitle"/>
          </p:nvPr>
        </p:nvSpPr>
        <p:spPr>
          <a:xfrm>
            <a:off x="971550" y="1341437"/>
            <a:ext cx="7772400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>
                <a:solidFill>
                  <a:schemeClr val="accent2"/>
                </a:solidFill>
              </a:rPr>
              <a:t>Traksiyon</a:t>
            </a:r>
            <a:endParaRPr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403350" y="3429000"/>
            <a:ext cx="6400800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>
                <a:solidFill>
                  <a:schemeClr val="accent1"/>
                </a:solidFill>
              </a:rPr>
              <a:t>Uzm. Fzt. Kağan Yücel</a:t>
            </a:r>
            <a:endParaRPr sz="3200" b="1">
              <a:solidFill>
                <a:schemeClr val="accent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>
                <a:solidFill>
                  <a:schemeClr val="accent1"/>
                </a:solidFill>
              </a:rPr>
              <a:t>Ufuk Üni. SHMYO Öğrt. Grv.</a:t>
            </a:r>
            <a:endParaRPr sz="32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3200" b="1" i="0" u="none" strike="noStrike" cap="none">
                <a:solidFill>
                  <a:schemeClr val="accent2"/>
                </a:solidFill>
                <a:latin typeface="Tahoma"/>
                <a:ea typeface="Tahoma"/>
                <a:cs typeface="Tahoma"/>
                <a:sym typeface="Tahoma"/>
              </a:rPr>
              <a:t>TEDAVİNİN ETKİLERİ VE ETKİ MEKANiZMASI</a:t>
            </a:r>
            <a:endParaRPr sz="18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3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Traksiyon terapötik etkinliğini hareket segmentinin çeşitli kısımları üzerinde gösterir. Bu etkileri şunlardır: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31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hlink"/>
                </a:solidFill>
              </a:rPr>
              <a:t>1.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 İntervertebral segment genişler.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 Nachemson</a:t>
            </a:r>
            <a:r>
              <a:rPr lang="en-US" sz="1800"/>
              <a:t> 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sırtüstü pozisyonda uygulanan 30kglık traksiyonun</a:t>
            </a:r>
            <a:r>
              <a:rPr lang="en-US" sz="1800"/>
              <a:t> 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L3 seviyesinde intradiskal basıncı %25 düşürdüğünü göstermiştir.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İntradiskal basıncın azalmasıyla intervertebral aralık genişler, böylece diskin yer değiştirmiş kısımları orijinal yerlerine gelebilir.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hlink"/>
                </a:solidFill>
              </a:rPr>
              <a:t>2.</a:t>
            </a:r>
            <a:r>
              <a:rPr lang="en-US" sz="2400" b="0" i="0" u="none" strike="noStrike" cap="none">
                <a:solidFill>
                  <a:schemeClr val="dk1"/>
                </a:solidFill>
              </a:rPr>
              <a:t> İntervertebral foramina genişler.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	Böylece sinir kökü üzerindeki direkt bası kalkar. Kan kapaksız paravertebral venöz pleksusu terkeder;ödem geriler.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3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</a:t>
            </a:r>
            <a:r>
              <a:rPr lang="en-US" sz="3200" b="0" i="0" u="none" strike="noStrike" cap="none">
                <a:solidFill>
                  <a:schemeClr val="hlink"/>
                </a:solidFill>
              </a:rPr>
              <a:t>3.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 Anterior ve posterior longitudinal ligamanlar ve paravertebral kaslar gerilir.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Kaslar gevşer ve nöral elemanlar ile kan damarları üzerindeki bası azalır.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Posterior longitudinal ligaman gerginliği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disk herniasyonunu azaltır.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3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</a:t>
            </a:r>
            <a:r>
              <a:rPr lang="en-US" sz="3200" b="0" i="0" u="none" strike="noStrike" cap="none">
                <a:solidFill>
                  <a:schemeClr val="hlink"/>
                </a:solidFill>
              </a:rPr>
              <a:t>4.</a:t>
            </a:r>
            <a:r>
              <a:rPr lang="en-US" sz="3200" b="0" i="0" u="none" strike="noStrike" cap="none">
                <a:solidFill>
                  <a:schemeClr val="dk1"/>
                </a:solidFill>
              </a:rPr>
              <a:t> İntervertebral eklemleri normal pozisyonuna getirir.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Apofizyel eklemleri ayırır ve böylece anormal faset pozisyonunu düzeltir.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3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hlink"/>
                </a:solidFill>
              </a:rPr>
              <a:t>	5.</a:t>
            </a:r>
            <a:r>
              <a:rPr lang="en-US" sz="2800" b="0" i="0" u="none" strike="noStrike" cap="none">
                <a:solidFill>
                  <a:schemeClr val="dk1"/>
                </a:solidFill>
              </a:rPr>
              <a:t> Disk volümünü arttırır. Yeterli bir traksiyonla negatif intradiskal basınç oluşur.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Ekstradiskal ve intradiskal aralıklar arasındaki basın ç farkı disk yönünde sıvı akımını hızlandırır.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Negatif basıncın emme kuvveti ile nükleer materyalin epidural aralıktan intervertebral aralığa geç mesi sağlanabilir.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59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  <p:sp>
        <p:nvSpPr>
          <p:cNvPr id="339" name="Google Shape;339;p5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1. Manuel Lomber Traksiyon</a:t>
            </a:r>
            <a:endParaRPr sz="1800" b="0" i="0" u="none" strike="noStrike" cap="none">
              <a:solidFill>
                <a:schemeClr val="accent6"/>
              </a:solidFill>
            </a:endParaRPr>
          </a:p>
        </p:txBody>
      </p:sp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Mekanik lumbal traksiyon uygulamasından önce kullanılan bir spinal manipülasyon tipidir.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Hastaya manuel traksiyon uygulanabilmesi, için ya yan yatar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pozisyonda olur ya da supin pozisyonda olur.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  <p:sp>
        <p:nvSpPr>
          <p:cNvPr id="118" name="Google Shape;118;p22"/>
          <p:cNvSpPr txBox="1"/>
          <p:nvPr/>
        </p:nvSpPr>
        <p:spPr>
          <a:xfrm>
            <a:off x="1139525" y="248225"/>
            <a:ext cx="7033500" cy="6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accent2"/>
                </a:solidFill>
              </a:rPr>
              <a:t>Lumbal Traksiyon</a:t>
            </a:r>
            <a:endParaRPr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</a:rPr>
              <a:t>2. Mekanik Lomber traksiyon:</a:t>
            </a:r>
            <a:endParaRPr sz="1800" b="0" i="0" u="none" strike="noStrike" cap="none">
              <a:solidFill>
                <a:schemeClr val="accent6"/>
              </a:solidFill>
            </a:endParaRPr>
          </a:p>
        </p:txBody>
      </p:sp>
      <p:sp>
        <p:nvSpPr>
          <p:cNvPr id="124" name="Google Shape;124;p2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Bir masa ve  çekme sistemi vardır.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</a:rPr>
              <a:t>	a. İntermittan mekanik lomber traksiyon: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1" i="1" u="none" strike="noStrike" cap="none">
                <a:solidFill>
                  <a:schemeClr val="dk1"/>
                </a:solidFill>
              </a:rPr>
              <a:t>	Geleneksel intermittan mekanik lumbal traksiyon: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Her bir traksiyon  ekmesi arasında istirahat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periyodları (5-15sn) sağlayan motorize  çekme sistemi kullanılır. Tedavi süresi 20-30 dakikadır.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1" i="1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	Vertebral aksiyal dekompresyon (VAX-D) terapötik masası:</a:t>
            </a:r>
            <a:endParaRPr sz="18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Tahoma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intermittan mekanik lomber traksiyon sağlayan, tamamen otomatik bir sistem kullanan, yeni geliştirilmiş bir split masasıdır.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Tahoma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Hasta masa üzerinde prone pozisyonda yatar.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Tahoma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Minimal anterior-posterior basınç larla, doğal anatomik spinal kolon ç izgileri boyunca lateral pelvik bölgelere distraksiyon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kuvvetleri uygulanır.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Tahoma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Tedavinin her bir seansı 30-45 dakika süren, 2-3 haftadan uzun süre günde bir veya iki kez uygulanan 10-20 dekompresyon-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relaksiyon sikluslarından ibarettir.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5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	b. Devamlı (statik) mekanik lomber traksiyon: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10-30 dakika boyunca sabit bir ağırlık (intermittan lomber traksiyondan az sürekli lomber traksiyondan fazla) 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İntermittan traksiyon kadar iyi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tolere edilemez.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6"/>
          <p:cNvSpPr txBox="1">
            <a:spLocks noGrp="1"/>
          </p:cNvSpPr>
          <p:nvPr>
            <p:ph type="body" idx="1"/>
          </p:nvPr>
        </p:nvSpPr>
        <p:spPr>
          <a:xfrm>
            <a:off x="635924" y="2017700"/>
            <a:ext cx="8319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c. Sürekli mekanik lomber traksiyon: </a:t>
            </a:r>
            <a:endParaRPr sz="1800" b="0" i="0" u="none" strike="noStrike" cap="none">
              <a:solidFill>
                <a:schemeClr val="accent6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Birkaç saat boyunca (20-40 saate kadar olabilir) hafif ağırlıklar 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Char char="■"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Lumbal vertebraların distraksiyonunda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</a:rPr>
              <a:t>	etkili değildir.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8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3. Su içinde traksiyon (hidrolik)</a:t>
            </a:r>
            <a:endParaRPr sz="18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Su içinde yapılan traksiyonda, hasta tedavi havuzunda hiç bir yere bağlı olmadan serbest çe hareket edebilmektedir.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Hastanın beline ya da bileklerine 5-20kg arası değişen ağırlık bağlanır.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Halka şeklinde su üstünde yüzebilen bir yastık göğüs  çevresinden ge çirilir ve hasta su içinde vertikal olarak asılı kalır.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Su içi traksiyon hastaların ilk bir iki günlük alışma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dönemi geçtikten sonra 20 dakikalık seanslar halinde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	uygulanır.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Arial"/>
              <a:buChar char="■"/>
            </a:pPr>
            <a:r>
              <a:rPr lang="en-US" sz="2000" b="0" i="0" u="none" strike="noStrike" cap="none">
                <a:solidFill>
                  <a:schemeClr val="dk1"/>
                </a:solidFill>
              </a:rPr>
              <a:t>Traksiyondan sonra hastanın yatağında yarım saat dinlenmesi ön koşuldur.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2400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4</a:t>
            </a:r>
            <a:r>
              <a:rPr lang="en-US" sz="24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. Yer çekimi yardımlı traksiyon ve inversiyon</a:t>
            </a:r>
            <a:br>
              <a:rPr lang="en-US" sz="24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lang="en-US" sz="24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traksiyonu</a:t>
            </a:r>
            <a:r>
              <a:rPr lang="en-US" sz="2800" b="1" i="0" u="none" strike="noStrike" cap="none">
                <a:solidFill>
                  <a:schemeClr val="accent6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18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En yeni tekniklerdendir ve biç ok durumda uygulanabilir.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Bu traksiyon tipinde, hastaya distraksiyonu kolaylaştıracak bir şekilde pozisyon verilir.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Tedavi süresi genellikle 10-30 dakikadır.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Arial"/>
              <a:buChar char="■"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Traksiyon aleti yerç ekimi hedef dokunun traksiyonuna yardımcı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</a:rPr>
              <a:t>	olabilecek şekilde yerleştirilir. 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İnversiyon traksiyonunda hasta ayak bileklerinden veya alt ekstremitedeki başka bir bölgeden tutularak baş aşağı pozisyona getirilir.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Traksiyon kuvveti yer çekimidir.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Ancak hipertansiyon, kanama sorunları ve glokom gibi kontrendikasyonları mevcuttur. 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Arial"/>
              <a:buChar char="■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Tolerans noktasına kadar inversiyon terapisi yapılan bel ağrılı hastalarda başağrısı, görme bulanıklığı,  peteşi ve kas iskelet sistemi sorunları gibi tedaviyle ilgili yeni şikayetler gelişebilir.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</a:endParaRPr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Ekran Gösterisi (4:3)</PresentationFormat>
  <Paragraphs>64</Paragraphs>
  <Slides>15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8" baseType="lpstr">
      <vt:lpstr>Arial</vt:lpstr>
      <vt:lpstr>Tahoma</vt:lpstr>
      <vt:lpstr>Light Gradient</vt:lpstr>
      <vt:lpstr>Traksiyon</vt:lpstr>
      <vt:lpstr>1. Manuel Lomber Traksiyon</vt:lpstr>
      <vt:lpstr>2. Mekanik Lomber traksiyon:</vt:lpstr>
      <vt:lpstr>PowerPoint Sunusu</vt:lpstr>
      <vt:lpstr>PowerPoint Sunusu</vt:lpstr>
      <vt:lpstr>PowerPoint Sunusu</vt:lpstr>
      <vt:lpstr>3. Su içinde traksiyon (hidrolik)</vt:lpstr>
      <vt:lpstr>4. Yer çekimi yardımlı traksiyon ve inversiyon traksiyonu </vt:lpstr>
      <vt:lpstr>PowerPoint Sunusu</vt:lpstr>
      <vt:lpstr>TEDAVİNİN ETKİLERİ VE ETKİ MEKANiZMASI</vt:lpstr>
      <vt:lpstr>PowerPoint Sunusu</vt:lpstr>
      <vt:lpstr>PowerPoint Sunusu</vt:lpstr>
      <vt:lpstr>PowerPoint Sunusu</vt:lpstr>
      <vt:lpstr>PowerPoint Sunusu</vt:lpstr>
      <vt:lpstr>teşekkür ederim...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Traksiyon</dc:title>
  <cp:lastModifiedBy>user5</cp:lastModifiedBy>
  <cp:revision>1</cp:revision>
  <dcterms:modified xsi:type="dcterms:W3CDTF">2019-04-17T08:43:04Z</dcterms:modified>
</cp:coreProperties>
</file>