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59" r:id="rId4"/>
    <p:sldId id="268" r:id="rId5"/>
    <p:sldId id="267" r:id="rId6"/>
    <p:sldId id="261" r:id="rId7"/>
    <p:sldId id="262" r:id="rId8"/>
    <p:sldId id="263" r:id="rId9"/>
    <p:sldId id="264" r:id="rId10"/>
    <p:sldId id="265" r:id="rId11"/>
    <p:sldId id="266"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60"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81498502-B36D-4027-8FC4-6A3A5BFAEE5A}">
          <p14:sldIdLst>
            <p14:sldId id="257"/>
            <p14:sldId id="258"/>
            <p14:sldId id="259"/>
            <p14:sldId id="268"/>
            <p14:sldId id="267"/>
            <p14:sldId id="261"/>
            <p14:sldId id="262"/>
            <p14:sldId id="263"/>
            <p14:sldId id="264"/>
            <p14:sldId id="265"/>
            <p14:sldId id="266"/>
            <p14:sldId id="269"/>
            <p14:sldId id="270"/>
            <p14:sldId id="271"/>
            <p14:sldId id="272"/>
            <p14:sldId id="273"/>
            <p14:sldId id="274"/>
            <p14:sldId id="275"/>
            <p14:sldId id="276"/>
            <p14:sldId id="277"/>
            <p14:sldId id="278"/>
            <p14:sldId id="279"/>
            <p14:sldId id="280"/>
            <p14:sldId id="281"/>
            <p14:sldId id="282"/>
            <p14:sldId id="260"/>
          </p14:sldIdLst>
        </p14:section>
        <p14:section name="Başlıksız Bölüm" id="{3E2AC260-89AB-4067-B934-C0E46C5C4BE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7561"/>
    <a:srgbClr val="8F8F8F"/>
    <a:srgbClr val="969696"/>
    <a:srgbClr val="8E6852"/>
    <a:srgbClr val="9DCCC3"/>
    <a:srgbClr val="679393"/>
    <a:srgbClr val="629B8D"/>
    <a:srgbClr val="3D9CB8"/>
    <a:srgbClr val="825844"/>
    <a:srgbClr val="CCA6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44" autoAdjust="0"/>
    <p:restoredTop sz="94660"/>
  </p:normalViewPr>
  <p:slideViewPr>
    <p:cSldViewPr>
      <p:cViewPr varScale="1">
        <p:scale>
          <a:sx n="86" d="100"/>
          <a:sy n="86" d="100"/>
        </p:scale>
        <p:origin x="196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F94B33-190E-4C81-B70F-DA8896215D25}" type="datetimeFigureOut">
              <a:rPr lang="en-GB" smtClean="0"/>
              <a:pPr/>
              <a:t>13/05/2019</a:t>
            </a:fld>
            <a:endParaRPr lang="en-GB"/>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330E2E-C465-4EB7-8B6A-B92E1B7DFA42}" type="slidenum">
              <a:rPr lang="en-GB" smtClean="0"/>
              <a:pPr/>
              <a:t>‹#›</a:t>
            </a:fld>
            <a:endParaRPr lang="en-GB"/>
          </a:p>
        </p:txBody>
      </p:sp>
    </p:spTree>
    <p:extLst>
      <p:ext uri="{BB962C8B-B14F-4D97-AF65-F5344CB8AC3E}">
        <p14:creationId xmlns:p14="http://schemas.microsoft.com/office/powerpoint/2010/main" val="1679200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a:p>
        </p:txBody>
      </p:sp>
      <p:sp>
        <p:nvSpPr>
          <p:cNvPr id="4" name="Slayt Numarası Yer Tutucusu 3"/>
          <p:cNvSpPr>
            <a:spLocks noGrp="1"/>
          </p:cNvSpPr>
          <p:nvPr>
            <p:ph type="sldNum" sz="quarter" idx="10"/>
          </p:nvPr>
        </p:nvSpPr>
        <p:spPr/>
        <p:txBody>
          <a:bodyPr/>
          <a:lstStyle/>
          <a:p>
            <a:fld id="{D2330E2E-C465-4EB7-8B6A-B92E1B7DFA42}" type="slidenum">
              <a:rPr lang="en-GB" smtClean="0"/>
              <a:pPr/>
              <a:t>1</a:t>
            </a:fld>
            <a:endParaRPr lang="en-GB"/>
          </a:p>
        </p:txBody>
      </p:sp>
    </p:spTree>
    <p:extLst>
      <p:ext uri="{BB962C8B-B14F-4D97-AF65-F5344CB8AC3E}">
        <p14:creationId xmlns:p14="http://schemas.microsoft.com/office/powerpoint/2010/main" val="197108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a:p>
        </p:txBody>
      </p:sp>
      <p:sp>
        <p:nvSpPr>
          <p:cNvPr id="4" name="Slayt Numarası Yer Tutucusu 3"/>
          <p:cNvSpPr>
            <a:spLocks noGrp="1"/>
          </p:cNvSpPr>
          <p:nvPr>
            <p:ph type="sldNum" sz="quarter" idx="10"/>
          </p:nvPr>
        </p:nvSpPr>
        <p:spPr/>
        <p:txBody>
          <a:bodyPr/>
          <a:lstStyle/>
          <a:p>
            <a:fld id="{D2330E2E-C465-4EB7-8B6A-B92E1B7DFA42}" type="slidenum">
              <a:rPr lang="en-GB" smtClean="0"/>
              <a:pPr/>
              <a:t>2</a:t>
            </a:fld>
            <a:endParaRPr lang="en-GB"/>
          </a:p>
        </p:txBody>
      </p:sp>
    </p:spTree>
    <p:extLst>
      <p:ext uri="{BB962C8B-B14F-4D97-AF65-F5344CB8AC3E}">
        <p14:creationId xmlns:p14="http://schemas.microsoft.com/office/powerpoint/2010/main" val="197108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a:p>
        </p:txBody>
      </p:sp>
      <p:sp>
        <p:nvSpPr>
          <p:cNvPr id="4" name="Slayt Numarası Yer Tutucusu 3"/>
          <p:cNvSpPr>
            <a:spLocks noGrp="1"/>
          </p:cNvSpPr>
          <p:nvPr>
            <p:ph type="sldNum" sz="quarter" idx="10"/>
          </p:nvPr>
        </p:nvSpPr>
        <p:spPr/>
        <p:txBody>
          <a:bodyPr/>
          <a:lstStyle/>
          <a:p>
            <a:fld id="{D2330E2E-C465-4EB7-8B6A-B92E1B7DFA42}" type="slidenum">
              <a:rPr lang="en-GB" smtClean="0"/>
              <a:pPr/>
              <a:t>3</a:t>
            </a:fld>
            <a:endParaRPr lang="en-GB"/>
          </a:p>
        </p:txBody>
      </p:sp>
    </p:spTree>
    <p:extLst>
      <p:ext uri="{BB962C8B-B14F-4D97-AF65-F5344CB8AC3E}">
        <p14:creationId xmlns:p14="http://schemas.microsoft.com/office/powerpoint/2010/main" val="197108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a:p>
        </p:txBody>
      </p:sp>
      <p:sp>
        <p:nvSpPr>
          <p:cNvPr id="4" name="Slayt Numarası Yer Tutucusu 3"/>
          <p:cNvSpPr>
            <a:spLocks noGrp="1"/>
          </p:cNvSpPr>
          <p:nvPr>
            <p:ph type="sldNum" sz="quarter" idx="10"/>
          </p:nvPr>
        </p:nvSpPr>
        <p:spPr/>
        <p:txBody>
          <a:bodyPr/>
          <a:lstStyle/>
          <a:p>
            <a:fld id="{D2330E2E-C465-4EB7-8B6A-B92E1B7DFA42}" type="slidenum">
              <a:rPr lang="en-GB" smtClean="0"/>
              <a:pPr/>
              <a:t>6</a:t>
            </a:fld>
            <a:endParaRPr lang="en-GB"/>
          </a:p>
        </p:txBody>
      </p:sp>
    </p:spTree>
    <p:extLst>
      <p:ext uri="{BB962C8B-B14F-4D97-AF65-F5344CB8AC3E}">
        <p14:creationId xmlns:p14="http://schemas.microsoft.com/office/powerpoint/2010/main" val="197108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a:p>
        </p:txBody>
      </p:sp>
      <p:sp>
        <p:nvSpPr>
          <p:cNvPr id="4" name="Slayt Numarası Yer Tutucusu 3"/>
          <p:cNvSpPr>
            <a:spLocks noGrp="1"/>
          </p:cNvSpPr>
          <p:nvPr>
            <p:ph type="sldNum" sz="quarter" idx="10"/>
          </p:nvPr>
        </p:nvSpPr>
        <p:spPr/>
        <p:txBody>
          <a:bodyPr/>
          <a:lstStyle/>
          <a:p>
            <a:fld id="{D2330E2E-C465-4EB7-8B6A-B92E1B7DFA42}" type="slidenum">
              <a:rPr lang="en-GB" smtClean="0"/>
              <a:pPr/>
              <a:t>7</a:t>
            </a:fld>
            <a:endParaRPr lang="en-GB"/>
          </a:p>
        </p:txBody>
      </p:sp>
    </p:spTree>
    <p:extLst>
      <p:ext uri="{BB962C8B-B14F-4D97-AF65-F5344CB8AC3E}">
        <p14:creationId xmlns:p14="http://schemas.microsoft.com/office/powerpoint/2010/main" val="197108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a:p>
        </p:txBody>
      </p:sp>
      <p:sp>
        <p:nvSpPr>
          <p:cNvPr id="4" name="Slayt Numarası Yer Tutucusu 3"/>
          <p:cNvSpPr>
            <a:spLocks noGrp="1"/>
          </p:cNvSpPr>
          <p:nvPr>
            <p:ph type="sldNum" sz="quarter" idx="10"/>
          </p:nvPr>
        </p:nvSpPr>
        <p:spPr/>
        <p:txBody>
          <a:bodyPr/>
          <a:lstStyle/>
          <a:p>
            <a:fld id="{D2330E2E-C465-4EB7-8B6A-B92E1B7DFA42}" type="slidenum">
              <a:rPr lang="en-GB" smtClean="0"/>
              <a:pPr/>
              <a:t>8</a:t>
            </a:fld>
            <a:endParaRPr lang="en-GB"/>
          </a:p>
        </p:txBody>
      </p:sp>
    </p:spTree>
    <p:extLst>
      <p:ext uri="{BB962C8B-B14F-4D97-AF65-F5344CB8AC3E}">
        <p14:creationId xmlns:p14="http://schemas.microsoft.com/office/powerpoint/2010/main" val="197108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a:p>
        </p:txBody>
      </p:sp>
      <p:sp>
        <p:nvSpPr>
          <p:cNvPr id="4" name="Slayt Numarası Yer Tutucusu 3"/>
          <p:cNvSpPr>
            <a:spLocks noGrp="1"/>
          </p:cNvSpPr>
          <p:nvPr>
            <p:ph type="sldNum" sz="quarter" idx="10"/>
          </p:nvPr>
        </p:nvSpPr>
        <p:spPr/>
        <p:txBody>
          <a:bodyPr/>
          <a:lstStyle/>
          <a:p>
            <a:fld id="{D2330E2E-C465-4EB7-8B6A-B92E1B7DFA42}" type="slidenum">
              <a:rPr lang="en-GB" smtClean="0"/>
              <a:pPr/>
              <a:t>9</a:t>
            </a:fld>
            <a:endParaRPr lang="en-GB"/>
          </a:p>
        </p:txBody>
      </p:sp>
    </p:spTree>
    <p:extLst>
      <p:ext uri="{BB962C8B-B14F-4D97-AF65-F5344CB8AC3E}">
        <p14:creationId xmlns:p14="http://schemas.microsoft.com/office/powerpoint/2010/main" val="197108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13.05.2019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13.05.2019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13.05.2019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13.05.2019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13.05.2019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13.05.2019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13.05.2019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13.05.2019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13.05.2019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13.05.2019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13.05.2019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13.05.2019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etin kutusu 1"/>
          <p:cNvSpPr txBox="1"/>
          <p:nvPr/>
        </p:nvSpPr>
        <p:spPr>
          <a:xfrm>
            <a:off x="876349" y="764704"/>
            <a:ext cx="7308539" cy="584775"/>
          </a:xfrm>
          <a:prstGeom prst="rect">
            <a:avLst/>
          </a:prstGeom>
          <a:noFill/>
        </p:spPr>
        <p:txBody>
          <a:bodyPr wrap="none" rtlCol="0">
            <a:spAutoFit/>
          </a:bodyPr>
          <a:lstStyle/>
          <a:p>
            <a:pPr algn="ctr"/>
            <a:r>
              <a:rPr lang="tr-TR" sz="3200" spc="5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rPr>
              <a:t>STUART HALL VE KÜLTÜREL ÇALIŞMALAR</a:t>
            </a:r>
          </a:p>
        </p:txBody>
      </p:sp>
      <p:pic>
        <p:nvPicPr>
          <p:cNvPr id="2050" name="Picture 2" descr="http://static.guim.co.uk/sys-images/Guardian/Pix/pictures/2014/2/10/1392035261309/Stuart-Hall-007.jpg"/>
          <p:cNvPicPr>
            <a:picLocks noChangeAspect="1" noChangeArrowheads="1"/>
          </p:cNvPicPr>
          <p:nvPr/>
        </p:nvPicPr>
        <p:blipFill>
          <a:blip r:embed="rId3" cstate="print"/>
          <a:srcRect/>
          <a:stretch>
            <a:fillRect/>
          </a:stretch>
        </p:blipFill>
        <p:spPr bwMode="auto">
          <a:xfrm>
            <a:off x="1259632" y="1700808"/>
            <a:ext cx="6312701" cy="3787621"/>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art200cuestacollege.files.wordpress.com/2012/03/womens-liberation-1960s.jpg"/>
          <p:cNvPicPr>
            <a:picLocks noChangeAspect="1" noChangeArrowheads="1"/>
          </p:cNvPicPr>
          <p:nvPr/>
        </p:nvPicPr>
        <p:blipFill>
          <a:blip r:embed="rId2" cstate="print"/>
          <a:srcRect/>
          <a:stretch>
            <a:fillRect/>
          </a:stretch>
        </p:blipFill>
        <p:spPr bwMode="auto">
          <a:xfrm>
            <a:off x="467544" y="332656"/>
            <a:ext cx="4429125" cy="3000376"/>
          </a:xfrm>
          <a:prstGeom prst="rect">
            <a:avLst/>
          </a:prstGeom>
          <a:ln>
            <a:noFill/>
          </a:ln>
          <a:effectLst>
            <a:outerShdw blurRad="190500" algn="tl" rotWithShape="0">
              <a:srgbClr val="000000">
                <a:alpha val="70000"/>
              </a:srgbClr>
            </a:outerShdw>
          </a:effectLst>
        </p:spPr>
      </p:pic>
      <p:pic>
        <p:nvPicPr>
          <p:cNvPr id="29702" name="Picture 6" descr="http://www.magazine.utoronto.ca/new/wp-content/uploads/2009/06/lgbtq_protest_480.jpg"/>
          <p:cNvPicPr>
            <a:picLocks noChangeAspect="1" noChangeArrowheads="1"/>
          </p:cNvPicPr>
          <p:nvPr/>
        </p:nvPicPr>
        <p:blipFill>
          <a:blip r:embed="rId3" cstate="print"/>
          <a:srcRect/>
          <a:stretch>
            <a:fillRect/>
          </a:stretch>
        </p:blipFill>
        <p:spPr bwMode="auto">
          <a:xfrm>
            <a:off x="395536" y="3429000"/>
            <a:ext cx="4464496" cy="3248026"/>
          </a:xfrm>
          <a:prstGeom prst="rect">
            <a:avLst/>
          </a:prstGeom>
          <a:ln>
            <a:noFill/>
          </a:ln>
          <a:effectLst>
            <a:outerShdw blurRad="190500" algn="tl" rotWithShape="0">
              <a:srgbClr val="000000">
                <a:alpha val="70000"/>
              </a:srgbClr>
            </a:outerShdw>
          </a:effectLst>
        </p:spPr>
      </p:pic>
      <p:pic>
        <p:nvPicPr>
          <p:cNvPr id="29704" name="Picture 8" descr="http://www.anarchic.es/wp-content/uploads/2012/05/Los-Beatles-en-1969-un-a%C3%B1o-antes-de-su-separaci%C3%B3n.jpg"/>
          <p:cNvPicPr>
            <a:picLocks noChangeAspect="1" noChangeArrowheads="1"/>
          </p:cNvPicPr>
          <p:nvPr/>
        </p:nvPicPr>
        <p:blipFill>
          <a:blip r:embed="rId4" cstate="print"/>
          <a:srcRect/>
          <a:stretch>
            <a:fillRect/>
          </a:stretch>
        </p:blipFill>
        <p:spPr bwMode="auto">
          <a:xfrm>
            <a:off x="5436096" y="320414"/>
            <a:ext cx="2808312" cy="2892562"/>
          </a:xfrm>
          <a:prstGeom prst="rect">
            <a:avLst/>
          </a:prstGeom>
          <a:ln>
            <a:noFill/>
          </a:ln>
          <a:effectLst>
            <a:outerShdw blurRad="190500" algn="tl" rotWithShape="0">
              <a:srgbClr val="000000">
                <a:alpha val="70000"/>
              </a:srgbClr>
            </a:outerShdw>
          </a:effectLst>
        </p:spPr>
      </p:pic>
      <p:pic>
        <p:nvPicPr>
          <p:cNvPr id="29706" name="Picture 10" descr="http://www.note-i.de/blog/uploads/Christof/sexpistols.jpg"/>
          <p:cNvPicPr>
            <a:picLocks noChangeAspect="1" noChangeArrowheads="1"/>
          </p:cNvPicPr>
          <p:nvPr/>
        </p:nvPicPr>
        <p:blipFill>
          <a:blip r:embed="rId5" cstate="print"/>
          <a:srcRect/>
          <a:stretch>
            <a:fillRect/>
          </a:stretch>
        </p:blipFill>
        <p:spPr bwMode="auto">
          <a:xfrm>
            <a:off x="5724128" y="3356992"/>
            <a:ext cx="2166284" cy="328498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Stuart Hall"/>
          <p:cNvPicPr>
            <a:picLocks noChangeAspect="1" noChangeArrowheads="1"/>
          </p:cNvPicPr>
          <p:nvPr/>
        </p:nvPicPr>
        <p:blipFill>
          <a:blip r:embed="rId2" cstate="print"/>
          <a:srcRect/>
          <a:stretch>
            <a:fillRect/>
          </a:stretch>
        </p:blipFill>
        <p:spPr bwMode="auto">
          <a:xfrm>
            <a:off x="5220072" y="2348880"/>
            <a:ext cx="3528392" cy="2117035"/>
          </a:xfrm>
          <a:prstGeom prst="rect">
            <a:avLst/>
          </a:prstGeom>
          <a:ln>
            <a:noFill/>
          </a:ln>
          <a:effectLst>
            <a:outerShdw blurRad="190500" algn="tl" rotWithShape="0">
              <a:srgbClr val="000000">
                <a:alpha val="70000"/>
              </a:srgbClr>
            </a:outerShdw>
          </a:effectLst>
        </p:spPr>
      </p:pic>
      <p:sp>
        <p:nvSpPr>
          <p:cNvPr id="6" name="5 Metin kutusu"/>
          <p:cNvSpPr txBox="1"/>
          <p:nvPr/>
        </p:nvSpPr>
        <p:spPr>
          <a:xfrm>
            <a:off x="395536" y="1052736"/>
            <a:ext cx="4824536" cy="5201424"/>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tr-TR" sz="2400" spc="150" smtClean="0">
                <a:ln w="11430"/>
                <a:solidFill>
                  <a:srgbClr val="F8F8F8"/>
                </a:solidFill>
                <a:effectLst>
                  <a:outerShdw blurRad="25400" algn="tl" rotWithShape="0">
                    <a:srgbClr val="000000">
                      <a:alpha val="43000"/>
                    </a:srgbClr>
                  </a:outerShdw>
                </a:effectLst>
              </a:rPr>
              <a:t>Etkiler </a:t>
            </a:r>
            <a:r>
              <a:rPr lang="tr-TR" sz="2200" spc="150" smtClean="0">
                <a:ln w="11430"/>
                <a:solidFill>
                  <a:srgbClr val="F8F8F8"/>
                </a:solidFill>
                <a:effectLst>
                  <a:outerShdw blurRad="25400" algn="tl" rotWithShape="0">
                    <a:srgbClr val="000000">
                      <a:alpha val="43000"/>
                    </a:srgbClr>
                  </a:outerShdw>
                </a:effectLst>
              </a:rPr>
              <a:t>Okulu’na</a:t>
            </a:r>
            <a:r>
              <a:rPr lang="tr-TR" sz="2400" spc="150" smtClean="0">
                <a:ln w="11430"/>
                <a:solidFill>
                  <a:srgbClr val="F8F8F8"/>
                </a:solidFill>
                <a:effectLst>
                  <a:outerShdw blurRad="25400" algn="tl" rotWithShape="0">
                    <a:srgbClr val="000000">
                      <a:alpha val="43000"/>
                    </a:srgbClr>
                  </a:outerShdw>
                </a:effectLst>
              </a:rPr>
              <a:t> karşı Yapısalcılık</a:t>
            </a:r>
          </a:p>
          <a:p>
            <a:endParaRPr lang="tr-TR" sz="2400" spc="150" smtClean="0">
              <a:ln w="11430"/>
              <a:solidFill>
                <a:srgbClr val="F8F8F8"/>
              </a:solidFill>
              <a:effectLst>
                <a:outerShdw blurRad="25400" algn="tl" rotWithShape="0">
                  <a:srgbClr val="000000">
                    <a:alpha val="43000"/>
                  </a:srgbClr>
                </a:outerShdw>
              </a:effectLst>
            </a:endParaRPr>
          </a:p>
          <a:p>
            <a:r>
              <a:rPr lang="tr-TR" sz="2000" spc="150" smtClean="0">
                <a:ln w="11430"/>
                <a:solidFill>
                  <a:srgbClr val="F8F8F8"/>
                </a:solidFill>
                <a:effectLst>
                  <a:outerShdw blurRad="25400" algn="tl" rotWithShape="0">
                    <a:srgbClr val="000000">
                      <a:alpha val="43000"/>
                    </a:srgbClr>
                  </a:outerShdw>
                </a:effectLst>
              </a:rPr>
              <a:t>Bu tarz araştırmanın amacı kitle iletişim araçlarının insan davranışları üzerindeki ölçülebilir etkisini ortaya koymak, vardığı sonuç ise medyanın görece zararsız olduğu idi.</a:t>
            </a:r>
          </a:p>
          <a:p>
            <a:endParaRPr lang="tr-TR" sz="2000" spc="150" smtClean="0">
              <a:ln w="11430"/>
              <a:solidFill>
                <a:srgbClr val="F8F8F8"/>
              </a:solidFill>
              <a:effectLst>
                <a:outerShdw blurRad="25400" algn="tl" rotWithShape="0">
                  <a:srgbClr val="000000">
                    <a:alpha val="43000"/>
                  </a:srgbClr>
                </a:outerShdw>
              </a:effectLst>
            </a:endParaRPr>
          </a:p>
          <a:p>
            <a:r>
              <a:rPr lang="tr-TR" sz="2000" spc="150" smtClean="0">
                <a:ln w="11430"/>
                <a:solidFill>
                  <a:srgbClr val="F8F8F8"/>
                </a:solidFill>
                <a:effectLst>
                  <a:outerShdw blurRad="25400" algn="tl" rotWithShape="0">
                    <a:srgbClr val="000000">
                      <a:alpha val="43000"/>
                    </a:srgbClr>
                  </a:outerShdw>
                </a:effectLst>
              </a:rPr>
              <a:t>Oysa ideoloji ve iktidar kavramları üzerine düşünmeden ve gerçekliğin inşası sorununa odaklanmadan medyanın toplumsal gücünü açıklanamaz.</a:t>
            </a:r>
          </a:p>
          <a:p>
            <a:endParaRPr lang="tr-TR" sz="2000" spc="150" smtClean="0">
              <a:ln w="11430"/>
              <a:solidFill>
                <a:srgbClr val="F8F8F8"/>
              </a:solidFill>
              <a:effectLst>
                <a:outerShdw blurRad="25400" algn="tl" rotWithShape="0">
                  <a:srgbClr val="000000">
                    <a:alpha val="43000"/>
                  </a:srgbClr>
                </a:outerShdw>
              </a:effectLst>
            </a:endParaRPr>
          </a:p>
          <a:p>
            <a:endParaRPr lang="tr-TR" sz="2000" spc="150" smtClean="0">
              <a:ln w="11430"/>
              <a:solidFill>
                <a:srgbClr val="F8F8F8"/>
              </a:solidFill>
              <a:effectLst>
                <a:outerShdw blurRad="25400" algn="tl" rotWithShape="0">
                  <a:srgbClr val="000000">
                    <a:alpha val="43000"/>
                  </a:srgbClr>
                </a:outerShdw>
              </a:effectLst>
            </a:endParaRPr>
          </a:p>
          <a:p>
            <a:endParaRPr lang="tr-TR" sz="2400" spc="150">
              <a:ln w="11430"/>
              <a:solidFill>
                <a:srgbClr val="F8F8F8"/>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independent.co.uk/incoming/article9119577.ece/alternates/w620/obithall.jpg"/>
          <p:cNvPicPr>
            <a:picLocks noChangeAspect="1" noChangeArrowheads="1"/>
          </p:cNvPicPr>
          <p:nvPr/>
        </p:nvPicPr>
        <p:blipFill>
          <a:blip r:embed="rId2" cstate="print"/>
          <a:srcRect/>
          <a:stretch>
            <a:fillRect/>
          </a:stretch>
        </p:blipFill>
        <p:spPr bwMode="auto">
          <a:xfrm>
            <a:off x="6012160" y="1916832"/>
            <a:ext cx="2376264" cy="3169629"/>
          </a:xfrm>
          <a:prstGeom prst="rect">
            <a:avLst/>
          </a:prstGeom>
          <a:ln>
            <a:noFill/>
          </a:ln>
          <a:effectLst>
            <a:outerShdw blurRad="190500" algn="tl" rotWithShape="0">
              <a:srgbClr val="000000">
                <a:alpha val="70000"/>
              </a:srgbClr>
            </a:outerShdw>
          </a:effectLst>
        </p:spPr>
      </p:pic>
      <p:sp>
        <p:nvSpPr>
          <p:cNvPr id="5" name="4 Dikdörtgen"/>
          <p:cNvSpPr/>
          <p:nvPr/>
        </p:nvSpPr>
        <p:spPr>
          <a:xfrm>
            <a:off x="360040" y="696753"/>
            <a:ext cx="5364088" cy="532453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endParaRPr lang="tr-TR" sz="2000" b="1" spc="150" smtClean="0">
              <a:ln w="11430"/>
              <a:solidFill>
                <a:schemeClr val="bg1"/>
              </a:solidFill>
              <a:effectLst>
                <a:outerShdw blurRad="25400" algn="tl" rotWithShape="0">
                  <a:srgbClr val="000000">
                    <a:alpha val="43000"/>
                  </a:srgbClr>
                </a:outerShdw>
              </a:effectLst>
            </a:endParaRPr>
          </a:p>
          <a:p>
            <a:r>
              <a:rPr lang="en-GB" sz="2000" b="1" spc="150" smtClean="0">
                <a:ln w="11430"/>
                <a:solidFill>
                  <a:schemeClr val="bg1"/>
                </a:solidFill>
                <a:effectLst>
                  <a:outerShdw blurRad="25400" algn="tl" rotWithShape="0">
                    <a:srgbClr val="000000">
                      <a:alpha val="43000"/>
                    </a:srgbClr>
                  </a:outerShdw>
                </a:effectLst>
              </a:rPr>
              <a:t>Hall’a göre kitle iletişim araçları çağdaş kapitalizmin başlıca ideolojik kurumud</a:t>
            </a:r>
            <a:r>
              <a:rPr lang="tr-TR" sz="2000" b="1" spc="150" smtClean="0">
                <a:ln w="11430"/>
                <a:solidFill>
                  <a:schemeClr val="bg1"/>
                </a:solidFill>
                <a:effectLst>
                  <a:outerShdw blurRad="25400" algn="tl" rotWithShape="0">
                    <a:srgbClr val="000000">
                      <a:alpha val="43000"/>
                    </a:srgbClr>
                  </a:outerShdw>
                </a:effectLst>
              </a:rPr>
              <a:t>ur</a:t>
            </a:r>
            <a:r>
              <a:rPr lang="en-GB" sz="2000" b="1" spc="150" smtClean="0">
                <a:ln w="11430"/>
                <a:solidFill>
                  <a:schemeClr val="bg1"/>
                </a:solidFill>
                <a:effectLst>
                  <a:outerShdw blurRad="25400" algn="tl" rotWithShape="0">
                    <a:srgbClr val="000000">
                      <a:alpha val="43000"/>
                    </a:srgbClr>
                  </a:outerShdw>
                </a:effectLst>
              </a:rPr>
              <a:t>. </a:t>
            </a:r>
            <a:endParaRPr lang="tr-TR" sz="2000" b="1" spc="150" smtClean="0">
              <a:ln w="11430"/>
              <a:solidFill>
                <a:schemeClr val="bg1"/>
              </a:solidFill>
              <a:effectLst>
                <a:outerShdw blurRad="25400" algn="tl" rotWithShape="0">
                  <a:srgbClr val="000000">
                    <a:alpha val="43000"/>
                  </a:srgbClr>
                </a:outerShdw>
              </a:effectLst>
            </a:endParaRPr>
          </a:p>
          <a:p>
            <a:endParaRPr lang="tr-TR" sz="2000" b="1" spc="150" smtClean="0">
              <a:ln w="11430"/>
              <a:solidFill>
                <a:schemeClr val="bg1"/>
              </a:solidFill>
              <a:effectLst>
                <a:outerShdw blurRad="25400" algn="tl" rotWithShape="0">
                  <a:srgbClr val="000000">
                    <a:alpha val="43000"/>
                  </a:srgbClr>
                </a:outerShdw>
              </a:effectLst>
            </a:endParaRPr>
          </a:p>
          <a:p>
            <a:r>
              <a:rPr lang="en-GB" sz="2000" b="1" spc="150" smtClean="0">
                <a:ln w="11430"/>
                <a:solidFill>
                  <a:schemeClr val="bg1"/>
                </a:solidFill>
                <a:effectLst>
                  <a:outerShdw blurRad="25400" algn="tl" rotWithShape="0">
                    <a:srgbClr val="000000">
                      <a:alpha val="43000"/>
                    </a:srgbClr>
                  </a:outerShdw>
                </a:effectLst>
              </a:rPr>
              <a:t>Toplumu birarada tutan hegemonik kodların üretimi aracılığıyla işler. Bu kodların seçildiği kaynak sınırsız değil, egemen ideolojinin repertuarından seçilip biraraya getirilir. </a:t>
            </a:r>
            <a:endParaRPr lang="tr-TR" sz="2000" b="1" spc="150" smtClean="0">
              <a:ln w="11430"/>
              <a:solidFill>
                <a:schemeClr val="bg1"/>
              </a:solidFill>
              <a:effectLst>
                <a:outerShdw blurRad="25400" algn="tl" rotWithShape="0">
                  <a:srgbClr val="000000">
                    <a:alpha val="43000"/>
                  </a:srgbClr>
                </a:outerShdw>
              </a:effectLst>
            </a:endParaRPr>
          </a:p>
          <a:p>
            <a:endParaRPr lang="tr-TR" sz="2000" b="1" spc="150" smtClean="0">
              <a:ln w="11430"/>
              <a:solidFill>
                <a:schemeClr val="bg1"/>
              </a:solidFill>
              <a:effectLst>
                <a:outerShdw blurRad="25400" algn="tl" rotWithShape="0">
                  <a:srgbClr val="000000">
                    <a:alpha val="43000"/>
                  </a:srgbClr>
                </a:outerShdw>
              </a:effectLst>
            </a:endParaRPr>
          </a:p>
          <a:p>
            <a:r>
              <a:rPr lang="en-GB" sz="2000" b="1" spc="150" smtClean="0">
                <a:ln w="11430"/>
                <a:solidFill>
                  <a:schemeClr val="bg1"/>
                </a:solidFill>
                <a:effectLst>
                  <a:outerShdw blurRad="25400" algn="tl" rotWithShape="0">
                    <a:srgbClr val="000000">
                      <a:alpha val="43000"/>
                    </a:srgbClr>
                  </a:outerShdw>
                </a:effectLst>
              </a:rPr>
              <a:t>Yani medya egemen ideolojinin kodlarını yeniden üreten bir sistemdir.</a:t>
            </a:r>
            <a:endParaRPr lang="tr-TR" sz="2000" b="1" spc="150" smtClean="0">
              <a:ln w="11430"/>
              <a:solidFill>
                <a:schemeClr val="bg1"/>
              </a:solidFill>
              <a:effectLst>
                <a:outerShdw blurRad="25400" algn="tl" rotWithShape="0">
                  <a:srgbClr val="000000">
                    <a:alpha val="43000"/>
                  </a:srgbClr>
                </a:outerShdw>
              </a:effectLst>
            </a:endParaRPr>
          </a:p>
          <a:p>
            <a:endParaRPr lang="tr-TR" sz="2000" b="1" spc="150" smtClean="0">
              <a:ln w="11430"/>
              <a:solidFill>
                <a:schemeClr val="bg1"/>
              </a:solidFill>
              <a:effectLst>
                <a:outerShdw blurRad="25400" algn="tl" rotWithShape="0">
                  <a:srgbClr val="000000">
                    <a:alpha val="43000"/>
                  </a:srgbClr>
                </a:outerShdw>
              </a:effectLst>
            </a:endParaRPr>
          </a:p>
          <a:p>
            <a:r>
              <a:rPr lang="tr-TR" sz="2000" b="1" spc="150" smtClean="0">
                <a:ln w="11430"/>
                <a:solidFill>
                  <a:schemeClr val="bg1"/>
                </a:solidFill>
                <a:effectLst>
                  <a:outerShdw blurRad="25400" algn="tl" rotWithShape="0">
                    <a:srgbClr val="000000">
                      <a:alpha val="43000"/>
                    </a:srgbClr>
                  </a:outerShdw>
                </a:effectLst>
              </a:rPr>
              <a:t>Gerçeklik deneyimi dil aracılığıyla inşa edilir ve dil gerçeği yansıtırmış gibi görünürken aslında ideolojik bir anlam üretir.</a:t>
            </a:r>
            <a:endParaRPr lang="tr-TR" sz="2000" b="1" spc="150">
              <a:ln w="11430"/>
              <a:solidFill>
                <a:schemeClr val="bg1"/>
              </a:solidFill>
              <a:effectLst>
                <a:outerShdw blurRad="25400" algn="tl" rotWithShape="0">
                  <a:srgbClr val="000000">
                    <a:alpha val="43000"/>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descr="C:\Users\OGUZHAN TAS\Desktop\Screenshot 2015-05-18 14.15.22.png"/>
          <p:cNvPicPr>
            <a:picLocks noChangeAspect="1" noChangeArrowheads="1"/>
          </p:cNvPicPr>
          <p:nvPr/>
        </p:nvPicPr>
        <p:blipFill>
          <a:blip r:embed="rId2" cstate="print"/>
          <a:srcRect/>
          <a:stretch>
            <a:fillRect/>
          </a:stretch>
        </p:blipFill>
        <p:spPr bwMode="auto">
          <a:xfrm>
            <a:off x="1835696" y="332656"/>
            <a:ext cx="5328592" cy="6149471"/>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467544" y="1260043"/>
            <a:ext cx="5472608" cy="440120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en-GB" sz="2000" b="1" spc="150" smtClean="0">
                <a:ln w="11430"/>
                <a:solidFill>
                  <a:srgbClr val="F8F8F8"/>
                </a:solidFill>
                <a:effectLst>
                  <a:outerShdw blurRad="25400" algn="tl" rotWithShape="0">
                    <a:srgbClr val="000000">
                      <a:alpha val="43000"/>
                    </a:srgbClr>
                  </a:outerShdw>
                </a:effectLst>
              </a:rPr>
              <a:t>Öznenin kimliğinin kaynağı konusunda yanılıyor olması gibi medya da esasen gerçekliği inşa ederken onu yansıtıyormuş gibi görünür. </a:t>
            </a:r>
            <a:endParaRPr lang="tr-TR" sz="2000" b="1" spc="150" smtClean="0">
              <a:ln w="11430"/>
              <a:solidFill>
                <a:srgbClr val="F8F8F8"/>
              </a:solidFill>
              <a:effectLst>
                <a:outerShdw blurRad="25400" algn="tl" rotWithShape="0">
                  <a:srgbClr val="000000">
                    <a:alpha val="43000"/>
                  </a:srgbClr>
                </a:outerShdw>
              </a:effectLst>
            </a:endParaRPr>
          </a:p>
          <a:p>
            <a:endParaRPr lang="tr-TR" sz="2000" b="1" spc="150" smtClean="0">
              <a:ln w="11430"/>
              <a:solidFill>
                <a:srgbClr val="F8F8F8"/>
              </a:solidFill>
              <a:effectLst>
                <a:outerShdw blurRad="25400" algn="tl" rotWithShape="0">
                  <a:srgbClr val="000000">
                    <a:alpha val="43000"/>
                  </a:srgbClr>
                </a:outerShdw>
              </a:effectLst>
            </a:endParaRPr>
          </a:p>
          <a:p>
            <a:r>
              <a:rPr lang="tr-TR" sz="2000" b="1" spc="150" smtClean="0">
                <a:ln w="11430"/>
                <a:solidFill>
                  <a:srgbClr val="F8F8F8"/>
                </a:solidFill>
                <a:effectLst>
                  <a:outerShdw blurRad="25400" algn="tl" rotWithShape="0">
                    <a:srgbClr val="000000">
                      <a:alpha val="43000"/>
                    </a:srgbClr>
                  </a:outerShdw>
                </a:effectLst>
              </a:rPr>
              <a:t>M</a:t>
            </a:r>
            <a:r>
              <a:rPr lang="en-GB" sz="2000" b="1" spc="150" smtClean="0">
                <a:ln w="11430"/>
                <a:solidFill>
                  <a:srgbClr val="F8F8F8"/>
                </a:solidFill>
                <a:effectLst>
                  <a:outerShdw blurRad="25400" algn="tl" rotWithShape="0">
                    <a:srgbClr val="000000">
                      <a:alpha val="43000"/>
                    </a:srgbClr>
                  </a:outerShdw>
                </a:effectLst>
              </a:rPr>
              <a:t>edya mevcut egemenlik ilişkilerini pekiştiren ideolojik bir işlev görür ve böylece bireyleri toplumsal yapıya bağlar, sınıflı toplumun yeniden üretimini sağlar. </a:t>
            </a:r>
            <a:endParaRPr lang="tr-TR" sz="2000" b="1" spc="150" smtClean="0">
              <a:ln w="11430"/>
              <a:solidFill>
                <a:srgbClr val="F8F8F8"/>
              </a:solidFill>
              <a:effectLst>
                <a:outerShdw blurRad="25400" algn="tl" rotWithShape="0">
                  <a:srgbClr val="000000">
                    <a:alpha val="43000"/>
                  </a:srgbClr>
                </a:outerShdw>
              </a:effectLst>
            </a:endParaRPr>
          </a:p>
          <a:p>
            <a:endParaRPr lang="tr-TR" sz="2000" b="1" spc="150" smtClean="0">
              <a:ln w="11430"/>
              <a:solidFill>
                <a:srgbClr val="F8F8F8"/>
              </a:solidFill>
              <a:effectLst>
                <a:outerShdw blurRad="25400" algn="tl" rotWithShape="0">
                  <a:srgbClr val="000000">
                    <a:alpha val="43000"/>
                  </a:srgbClr>
                </a:outerShdw>
              </a:effectLst>
            </a:endParaRPr>
          </a:p>
          <a:p>
            <a:r>
              <a:rPr lang="en-GB" sz="2000" b="1" spc="150" smtClean="0">
                <a:ln w="11430"/>
                <a:solidFill>
                  <a:srgbClr val="F8F8F8"/>
                </a:solidFill>
                <a:effectLst>
                  <a:outerShdw blurRad="25400" algn="tl" rotWithShape="0">
                    <a:srgbClr val="000000">
                      <a:alpha val="43000"/>
                    </a:srgbClr>
                  </a:outerShdw>
                </a:effectLst>
              </a:rPr>
              <a:t>İdeoloji doğrudan bu tür somut pratikler ve ritüellerde cisimleşir ve onlar üzerinden bireyleri öznelere dönüştürerek varlığını sürdürür.</a:t>
            </a:r>
            <a:endParaRPr lang="tr-TR" sz="2000" b="1" spc="150">
              <a:ln w="11430"/>
              <a:solidFill>
                <a:srgbClr val="F8F8F8"/>
              </a:solidFill>
              <a:effectLst>
                <a:outerShdw blurRad="25400" algn="tl" rotWithShape="0">
                  <a:srgbClr val="000000">
                    <a:alpha val="43000"/>
                  </a:srgbClr>
                </a:outerShdw>
              </a:effectLst>
            </a:endParaRPr>
          </a:p>
        </p:txBody>
      </p:sp>
      <p:pic>
        <p:nvPicPr>
          <p:cNvPr id="5" name="Picture 2" descr="http://www.independent.co.uk/incoming/article9119577.ece/alternates/w620/obithall.jpg"/>
          <p:cNvPicPr>
            <a:picLocks noChangeAspect="1" noChangeArrowheads="1"/>
          </p:cNvPicPr>
          <p:nvPr/>
        </p:nvPicPr>
        <p:blipFill>
          <a:blip r:embed="rId2" cstate="print"/>
          <a:srcRect/>
          <a:stretch>
            <a:fillRect/>
          </a:stretch>
        </p:blipFill>
        <p:spPr bwMode="auto">
          <a:xfrm>
            <a:off x="6084168" y="1916832"/>
            <a:ext cx="2376264" cy="3169629"/>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factmag-images.s3.amazonaws.com/wp-content/uploads/2013/04/80413598_thatcher_397121b.jpg"/>
          <p:cNvPicPr>
            <a:picLocks noChangeAspect="1" noChangeArrowheads="1"/>
          </p:cNvPicPr>
          <p:nvPr/>
        </p:nvPicPr>
        <p:blipFill>
          <a:blip r:embed="rId2" cstate="print"/>
          <a:srcRect/>
          <a:stretch>
            <a:fillRect/>
          </a:stretch>
        </p:blipFill>
        <p:spPr bwMode="auto">
          <a:xfrm>
            <a:off x="1691680" y="332656"/>
            <a:ext cx="5472608" cy="3203673"/>
          </a:xfrm>
          <a:prstGeom prst="rect">
            <a:avLst/>
          </a:prstGeom>
          <a:noFill/>
        </p:spPr>
      </p:pic>
      <p:pic>
        <p:nvPicPr>
          <p:cNvPr id="35844" name="Picture 4" descr="http://images.forbes.com/media/2010/07/21/0721_fc-ronald-reagan_400x400.jpg"/>
          <p:cNvPicPr>
            <a:picLocks noChangeAspect="1" noChangeArrowheads="1"/>
          </p:cNvPicPr>
          <p:nvPr/>
        </p:nvPicPr>
        <p:blipFill>
          <a:blip r:embed="rId3" cstate="print"/>
          <a:srcRect/>
          <a:stretch>
            <a:fillRect/>
          </a:stretch>
        </p:blipFill>
        <p:spPr bwMode="auto">
          <a:xfrm>
            <a:off x="1331640" y="3861048"/>
            <a:ext cx="2808312" cy="2664296"/>
          </a:xfrm>
          <a:prstGeom prst="rect">
            <a:avLst/>
          </a:prstGeom>
          <a:noFill/>
        </p:spPr>
      </p:pic>
      <p:pic>
        <p:nvPicPr>
          <p:cNvPr id="35846" name="Picture 6" descr="http://bilkentgazete.wpengine.netdna-cdn.com/wp-content/uploads/2014/06/158057_turgut-ozal.jpg"/>
          <p:cNvPicPr>
            <a:picLocks noChangeAspect="1" noChangeArrowheads="1"/>
          </p:cNvPicPr>
          <p:nvPr/>
        </p:nvPicPr>
        <p:blipFill>
          <a:blip r:embed="rId4" cstate="print"/>
          <a:srcRect/>
          <a:stretch>
            <a:fillRect/>
          </a:stretch>
        </p:blipFill>
        <p:spPr bwMode="auto">
          <a:xfrm>
            <a:off x="4572000" y="3861048"/>
            <a:ext cx="3168352" cy="259228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independent.co.uk/incoming/article9119577.ece/alternates/w620/obithall.jpg"/>
          <p:cNvPicPr>
            <a:picLocks noChangeAspect="1" noChangeArrowheads="1"/>
          </p:cNvPicPr>
          <p:nvPr/>
        </p:nvPicPr>
        <p:blipFill>
          <a:blip r:embed="rId2" cstate="print"/>
          <a:srcRect/>
          <a:stretch>
            <a:fillRect/>
          </a:stretch>
        </p:blipFill>
        <p:spPr bwMode="auto">
          <a:xfrm>
            <a:off x="6084168" y="1916832"/>
            <a:ext cx="2376264" cy="3169629"/>
          </a:xfrm>
          <a:prstGeom prst="rect">
            <a:avLst/>
          </a:prstGeom>
          <a:ln>
            <a:noFill/>
          </a:ln>
          <a:effectLst>
            <a:outerShdw blurRad="190500" algn="tl" rotWithShape="0">
              <a:srgbClr val="000000">
                <a:alpha val="70000"/>
              </a:srgbClr>
            </a:outerShdw>
          </a:effectLst>
        </p:spPr>
      </p:pic>
      <p:sp>
        <p:nvSpPr>
          <p:cNvPr id="6" name="5 Dikdörtgen"/>
          <p:cNvSpPr/>
          <p:nvPr/>
        </p:nvSpPr>
        <p:spPr>
          <a:xfrm>
            <a:off x="395536" y="2636912"/>
            <a:ext cx="5472608" cy="144655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en-GB" sz="2200" b="1" spc="150" smtClean="0">
                <a:ln w="11430"/>
                <a:solidFill>
                  <a:schemeClr val="bg1"/>
                </a:solidFill>
                <a:effectLst>
                  <a:outerShdw blurRad="25400" algn="tl" rotWithShape="0">
                    <a:srgbClr val="000000">
                      <a:alpha val="43000"/>
                    </a:srgbClr>
                  </a:outerShdw>
                </a:effectLst>
              </a:rPr>
              <a:t>Hall’un Thatcherizm analiz</a:t>
            </a:r>
            <a:r>
              <a:rPr lang="tr-TR" sz="2200" b="1" spc="150" smtClean="0">
                <a:ln w="11430"/>
                <a:solidFill>
                  <a:schemeClr val="bg1"/>
                </a:solidFill>
                <a:effectLst>
                  <a:outerShdw blurRad="25400" algn="tl" rotWithShape="0">
                    <a:srgbClr val="000000">
                      <a:alpha val="43000"/>
                    </a:srgbClr>
                  </a:outerShdw>
                </a:effectLst>
              </a:rPr>
              <a:t>i</a:t>
            </a:r>
            <a:r>
              <a:rPr lang="en-GB" sz="2200" b="1" spc="150" smtClean="0">
                <a:ln w="11430"/>
                <a:solidFill>
                  <a:schemeClr val="bg1"/>
                </a:solidFill>
                <a:effectLst>
                  <a:outerShdw blurRad="25400" algn="tl" rotWithShape="0">
                    <a:srgbClr val="000000">
                      <a:alpha val="43000"/>
                    </a:srgbClr>
                  </a:outerShdw>
                </a:effectLst>
              </a:rPr>
              <a:t>, popüler basın, televizyon röportajları ve sağ kanat düşünce kuruluşlarının kullandığı söylemsel stratejileri analiz eder. </a:t>
            </a:r>
            <a:endParaRPr lang="tr-TR" sz="2200" b="1" spc="150">
              <a:ln w="11430"/>
              <a:solidFill>
                <a:schemeClr val="bg1"/>
              </a:solidFill>
              <a:effectLst>
                <a:outerShdw blurRad="25400" algn="tl" rotWithShape="0">
                  <a:srgbClr val="000000">
                    <a:alpha val="43000"/>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plainhoney.com/wp-content/uploads/2013/07/Margaret-Thatcher-and-Ron-0101.jpg"/>
          <p:cNvPicPr>
            <a:picLocks noChangeAspect="1" noChangeArrowheads="1"/>
          </p:cNvPicPr>
          <p:nvPr/>
        </p:nvPicPr>
        <p:blipFill>
          <a:blip r:embed="rId2" cstate="print"/>
          <a:srcRect/>
          <a:stretch>
            <a:fillRect/>
          </a:stretch>
        </p:blipFill>
        <p:spPr bwMode="auto">
          <a:xfrm>
            <a:off x="5124060" y="2348880"/>
            <a:ext cx="3720413" cy="2232248"/>
          </a:xfrm>
          <a:prstGeom prst="rect">
            <a:avLst/>
          </a:prstGeom>
          <a:noFill/>
        </p:spPr>
      </p:pic>
      <p:sp>
        <p:nvSpPr>
          <p:cNvPr id="5" name="4 Dikdörtgen"/>
          <p:cNvSpPr/>
          <p:nvPr/>
        </p:nvSpPr>
        <p:spPr>
          <a:xfrm>
            <a:off x="467544" y="764704"/>
            <a:ext cx="4680520" cy="550920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en-GB" sz="2200" b="1" spc="150" smtClean="0">
                <a:ln w="11430"/>
                <a:solidFill>
                  <a:srgbClr val="F8F8F8"/>
                </a:solidFill>
                <a:effectLst>
                  <a:outerShdw blurRad="25400" algn="tl" rotWithShape="0">
                    <a:srgbClr val="000000">
                      <a:alpha val="43000"/>
                    </a:srgbClr>
                  </a:outerShdw>
                </a:effectLst>
              </a:rPr>
              <a:t>Yeni Sağ, sermaye ile emek arasında savaş sonrası dönemde kurulan uzlaşmanın bozulmasıyla ortaya çıkmıştır. </a:t>
            </a:r>
            <a:endParaRPr lang="tr-TR" sz="2200" b="1" spc="150" smtClean="0">
              <a:ln w="11430"/>
              <a:solidFill>
                <a:srgbClr val="F8F8F8"/>
              </a:solidFill>
              <a:effectLst>
                <a:outerShdw blurRad="25400" algn="tl" rotWithShape="0">
                  <a:srgbClr val="000000">
                    <a:alpha val="43000"/>
                  </a:srgbClr>
                </a:outerShdw>
              </a:effectLst>
            </a:endParaRPr>
          </a:p>
          <a:p>
            <a:endParaRPr lang="tr-TR" sz="2200" b="1" spc="150" smtClean="0">
              <a:ln w="11430"/>
              <a:solidFill>
                <a:srgbClr val="F8F8F8"/>
              </a:solidFill>
              <a:effectLst>
                <a:outerShdw blurRad="25400" algn="tl" rotWithShape="0">
                  <a:srgbClr val="000000">
                    <a:alpha val="43000"/>
                  </a:srgbClr>
                </a:outerShdw>
              </a:effectLst>
            </a:endParaRPr>
          </a:p>
          <a:p>
            <a:r>
              <a:rPr lang="en-GB" sz="2200" b="1" spc="150" smtClean="0">
                <a:ln w="11430"/>
                <a:solidFill>
                  <a:srgbClr val="F8F8F8"/>
                </a:solidFill>
                <a:effectLst>
                  <a:outerShdw blurRad="25400" algn="tl" rotWithShape="0">
                    <a:srgbClr val="000000">
                      <a:alpha val="43000"/>
                    </a:srgbClr>
                  </a:outerShdw>
                </a:effectLst>
              </a:rPr>
              <a:t>Yeni Sağ ideoloji, yalnızca devletin alanında</a:t>
            </a:r>
            <a:r>
              <a:rPr lang="tr-TR" sz="2200" b="1" spc="150" smtClean="0">
                <a:ln w="11430"/>
                <a:solidFill>
                  <a:srgbClr val="F8F8F8"/>
                </a:solidFill>
                <a:effectLst>
                  <a:outerShdw blurRad="25400" algn="tl" rotWithShape="0">
                    <a:srgbClr val="000000">
                      <a:alpha val="43000"/>
                    </a:srgbClr>
                  </a:outerShdw>
                </a:effectLst>
              </a:rPr>
              <a:t> değil,</a:t>
            </a:r>
            <a:r>
              <a:rPr lang="en-GB" sz="2200" b="1" spc="150" smtClean="0">
                <a:ln w="11430"/>
                <a:solidFill>
                  <a:srgbClr val="F8F8F8"/>
                </a:solidFill>
                <a:effectLst>
                  <a:outerShdw blurRad="25400" algn="tl" rotWithShape="0">
                    <a:srgbClr val="000000">
                      <a:alpha val="43000"/>
                    </a:srgbClr>
                  </a:outerShdw>
                </a:effectLst>
              </a:rPr>
              <a:t> sivil toplum üzerinde de denetim kurma yönünde bir strateji izlemiş, bu yolla yeni siyasal anlayışı ve onun politikalarına halkın rızasını tesis etmeye çalışmıştır. </a:t>
            </a:r>
            <a:endParaRPr lang="tr-TR" sz="2200" b="1" spc="150" smtClean="0">
              <a:ln w="11430"/>
              <a:solidFill>
                <a:srgbClr val="F8F8F8"/>
              </a:solidFill>
              <a:effectLst>
                <a:outerShdw blurRad="25400" algn="tl" rotWithShape="0">
                  <a:srgbClr val="000000">
                    <a:alpha val="43000"/>
                  </a:srgbClr>
                </a:outerShdw>
              </a:effectLst>
            </a:endParaRPr>
          </a:p>
          <a:p>
            <a:endParaRPr lang="tr-TR" sz="2200" b="1" spc="150" smtClean="0">
              <a:ln w="11430"/>
              <a:solidFill>
                <a:srgbClr val="F8F8F8"/>
              </a:solidFill>
              <a:effectLst>
                <a:outerShdw blurRad="25400" algn="tl" rotWithShape="0">
                  <a:srgbClr val="000000">
                    <a:alpha val="43000"/>
                  </a:srgbClr>
                </a:outerShdw>
              </a:effectLst>
            </a:endParaRPr>
          </a:p>
          <a:p>
            <a:r>
              <a:rPr lang="en-GB" sz="2200" b="1" spc="150" smtClean="0">
                <a:ln w="11430"/>
                <a:solidFill>
                  <a:srgbClr val="F8F8F8"/>
                </a:solidFill>
                <a:effectLst>
                  <a:outerShdw blurRad="25400" algn="tl" rotWithShape="0">
                    <a:srgbClr val="000000">
                      <a:alpha val="43000"/>
                    </a:srgbClr>
                  </a:outerShdw>
                </a:effectLst>
              </a:rPr>
              <a:t>Hall bu stratejiyi “otoriter popülizm” olarak adlandırır. </a:t>
            </a:r>
            <a:endParaRPr lang="tr-TR" sz="2200" b="1" spc="150">
              <a:ln w="11430"/>
              <a:solidFill>
                <a:srgbClr val="F8F8F8"/>
              </a:solidFill>
              <a:effectLst>
                <a:outerShdw blurRad="25400" algn="tl" rotWithShape="0">
                  <a:srgbClr val="000000">
                    <a:alpha val="43000"/>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i.guim.co.uk/static/w-620/h--/q-95/sys-images/Guardian/About/General/2014/2/21/1393010305221/Stuart-Hall-cultural-theo-010.jpg"/>
          <p:cNvPicPr>
            <a:picLocks noChangeAspect="1" noChangeArrowheads="1"/>
          </p:cNvPicPr>
          <p:nvPr/>
        </p:nvPicPr>
        <p:blipFill>
          <a:blip r:embed="rId2" cstate="print"/>
          <a:srcRect/>
          <a:stretch>
            <a:fillRect/>
          </a:stretch>
        </p:blipFill>
        <p:spPr bwMode="auto">
          <a:xfrm>
            <a:off x="5004048" y="2406486"/>
            <a:ext cx="3744416" cy="2246650"/>
          </a:xfrm>
          <a:prstGeom prst="rect">
            <a:avLst/>
          </a:prstGeom>
          <a:noFill/>
        </p:spPr>
      </p:pic>
      <p:sp>
        <p:nvSpPr>
          <p:cNvPr id="5" name="4 Dikdörtgen"/>
          <p:cNvSpPr/>
          <p:nvPr/>
        </p:nvSpPr>
        <p:spPr>
          <a:xfrm>
            <a:off x="395536" y="932522"/>
            <a:ext cx="4572000" cy="5016758"/>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r>
              <a:rPr lang="en-GB" sz="2000" b="1" spc="150" smtClean="0">
                <a:ln w="11430"/>
                <a:solidFill>
                  <a:srgbClr val="F8F8F8"/>
                </a:solidFill>
                <a:effectLst>
                  <a:outerShdw blurRad="25400" algn="tl" rotWithShape="0">
                    <a:srgbClr val="000000">
                      <a:alpha val="43000"/>
                    </a:srgbClr>
                  </a:outerShdw>
                </a:effectLst>
              </a:rPr>
              <a:t>Hall’a göre genel bir kapitalist devlet teorisi olamayacağı için teorisyenler özgül bir ulusal krizin simgesel olarak işlediğini saptamaya çalışmalıdır. </a:t>
            </a:r>
            <a:endParaRPr lang="tr-TR" sz="2000" b="1" spc="150" smtClean="0">
              <a:ln w="11430"/>
              <a:solidFill>
                <a:srgbClr val="F8F8F8"/>
              </a:solidFill>
              <a:effectLst>
                <a:outerShdw blurRad="25400" algn="tl" rotWithShape="0">
                  <a:srgbClr val="000000">
                    <a:alpha val="43000"/>
                  </a:srgbClr>
                </a:outerShdw>
              </a:effectLst>
            </a:endParaRPr>
          </a:p>
          <a:p>
            <a:endParaRPr lang="tr-TR" sz="2000" b="1" spc="150" smtClean="0">
              <a:ln w="11430"/>
              <a:solidFill>
                <a:srgbClr val="F8F8F8"/>
              </a:solidFill>
              <a:effectLst>
                <a:outerShdw blurRad="25400" algn="tl" rotWithShape="0">
                  <a:srgbClr val="000000">
                    <a:alpha val="43000"/>
                  </a:srgbClr>
                </a:outerShdw>
              </a:effectLst>
            </a:endParaRPr>
          </a:p>
          <a:p>
            <a:r>
              <a:rPr lang="en-GB" sz="2000" b="1" spc="150" smtClean="0">
                <a:ln w="11430"/>
                <a:solidFill>
                  <a:srgbClr val="F8F8F8"/>
                </a:solidFill>
                <a:effectLst>
                  <a:outerShdw blurRad="25400" algn="tl" rotWithShape="0">
                    <a:srgbClr val="000000">
                      <a:alpha val="43000"/>
                    </a:srgbClr>
                  </a:outerShdw>
                </a:effectLst>
              </a:rPr>
              <a:t>Hall yöneten sınıfların yapısal egemenliğinin doğrudan belli fikirlerin de egemenliğini sağladığı argümanına karşıdır</a:t>
            </a:r>
            <a:r>
              <a:rPr lang="tr-TR" sz="2000" b="1" spc="150" smtClean="0">
                <a:ln w="11430"/>
                <a:solidFill>
                  <a:srgbClr val="F8F8F8"/>
                </a:solidFill>
                <a:effectLst>
                  <a:outerShdw blurRad="25400" algn="tl" rotWithShape="0">
                    <a:srgbClr val="000000">
                      <a:alpha val="43000"/>
                    </a:srgbClr>
                  </a:outerShdw>
                </a:effectLst>
              </a:rPr>
              <a:t>.</a:t>
            </a:r>
          </a:p>
          <a:p>
            <a:endParaRPr lang="tr-TR" sz="2000" b="1" spc="150" smtClean="0">
              <a:ln w="11430"/>
              <a:solidFill>
                <a:srgbClr val="F8F8F8"/>
              </a:solidFill>
              <a:effectLst>
                <a:outerShdw blurRad="25400" algn="tl" rotWithShape="0">
                  <a:srgbClr val="000000">
                    <a:alpha val="43000"/>
                  </a:srgbClr>
                </a:outerShdw>
              </a:effectLst>
            </a:endParaRPr>
          </a:p>
          <a:p>
            <a:r>
              <a:rPr lang="tr-TR" sz="2000" b="1" spc="150" smtClean="0">
                <a:ln w="11430"/>
                <a:solidFill>
                  <a:srgbClr val="F8F8F8"/>
                </a:solidFill>
                <a:effectLst>
                  <a:outerShdw blurRad="25400" algn="tl" rotWithShape="0">
                    <a:srgbClr val="000000">
                      <a:alpha val="43000"/>
                    </a:srgbClr>
                  </a:outerShdw>
                </a:effectLst>
              </a:rPr>
              <a:t>Thatcherizm’in dehası ideolojik alanın “ortak duyu” üzerinden yürütülen bir savaşla oluşturulduğunu fark edebilmesinde yatmaktadır. </a:t>
            </a:r>
            <a:endParaRPr lang="tr-TR" sz="2000" b="1" spc="150">
              <a:ln w="11430"/>
              <a:solidFill>
                <a:srgbClr val="F8F8F8"/>
              </a:solidFill>
              <a:effectLst>
                <a:outerShdw blurRad="25400" algn="tl" rotWithShape="0">
                  <a:srgbClr val="000000">
                    <a:alpha val="43000"/>
                  </a:srgbClr>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323528" y="692696"/>
            <a:ext cx="5400600" cy="532453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en-GB" sz="2000" b="1" spc="150" smtClean="0">
                <a:ln w="11430"/>
                <a:solidFill>
                  <a:srgbClr val="F8F8F8"/>
                </a:solidFill>
                <a:effectLst>
                  <a:outerShdw blurRad="25400" algn="tl" rotWithShape="0">
                    <a:srgbClr val="000000">
                      <a:alpha val="43000"/>
                    </a:srgbClr>
                  </a:outerShdw>
                </a:effectLst>
              </a:rPr>
              <a:t>Anlam, şeylerin nasıl olduklarına değil nasıl ifade edildiklerine bağlıdır</a:t>
            </a:r>
            <a:r>
              <a:rPr lang="tr-TR" sz="2000" b="1" spc="150" smtClean="0">
                <a:ln w="11430"/>
                <a:solidFill>
                  <a:srgbClr val="F8F8F8"/>
                </a:solidFill>
                <a:effectLst>
                  <a:outerShdw blurRad="25400" algn="tl" rotWithShape="0">
                    <a:srgbClr val="000000">
                      <a:alpha val="43000"/>
                    </a:srgbClr>
                  </a:outerShdw>
                </a:effectLst>
              </a:rPr>
              <a:t>.</a:t>
            </a:r>
          </a:p>
          <a:p>
            <a:endParaRPr lang="tr-TR" sz="2000" b="1" spc="150" smtClean="0">
              <a:ln w="11430"/>
              <a:solidFill>
                <a:srgbClr val="F8F8F8"/>
              </a:solidFill>
              <a:effectLst>
                <a:outerShdw blurRad="25400" algn="tl" rotWithShape="0">
                  <a:srgbClr val="000000">
                    <a:alpha val="43000"/>
                  </a:srgbClr>
                </a:outerShdw>
              </a:effectLst>
            </a:endParaRPr>
          </a:p>
          <a:p>
            <a:r>
              <a:rPr lang="tr-TR" sz="2000" b="1" spc="150" smtClean="0">
                <a:ln w="11430"/>
                <a:solidFill>
                  <a:srgbClr val="F8F8F8"/>
                </a:solidFill>
                <a:effectLst>
                  <a:outerShdw blurRad="25400" algn="tl" rotWithShape="0">
                    <a:srgbClr val="000000">
                      <a:alpha val="43000"/>
                    </a:srgbClr>
                  </a:outerShdw>
                </a:effectLst>
              </a:rPr>
              <a:t>“Demokrasi”, “özgürlük” ve “bireycilik” kapitalist Batı toplumlarında  öznelararası kabul gören önemli göstergelerdendir. Bu göstergeler, zorunlu bir Sağ ya da Sol “aidiyet” taşımadıkları için farklı siyasal söylemlere eklemlenebilirler.</a:t>
            </a:r>
          </a:p>
          <a:p>
            <a:endParaRPr lang="tr-TR" sz="2000" b="1" spc="150" smtClean="0">
              <a:ln w="11430"/>
              <a:solidFill>
                <a:srgbClr val="F8F8F8"/>
              </a:solidFill>
              <a:effectLst>
                <a:outerShdw blurRad="25400" algn="tl" rotWithShape="0">
                  <a:srgbClr val="000000">
                    <a:alpha val="43000"/>
                  </a:srgbClr>
                </a:outerShdw>
              </a:effectLst>
            </a:endParaRPr>
          </a:p>
          <a:p>
            <a:r>
              <a:rPr lang="tr-TR" sz="2000" b="1" spc="150" smtClean="0">
                <a:ln w="11430"/>
                <a:solidFill>
                  <a:srgbClr val="F8F8F8"/>
                </a:solidFill>
                <a:effectLst>
                  <a:outerShdw blurRad="25400" algn="tl" rotWithShape="0">
                    <a:srgbClr val="000000">
                      <a:alpha val="43000"/>
                    </a:srgbClr>
                  </a:outerShdw>
                </a:effectLst>
              </a:rPr>
              <a:t>Örneğin ”demokrasi” tarihaşırı bir anlam taşımadığına göre, anlamı söylemsel bir formasyon içindeki konumundan kaynaklanır. Bunun sonucu olarak da kitle iletişim araçları en doğru şekilde, sürekli akış halindeki bir güç alanı olarak tanımlanabilirler.</a:t>
            </a:r>
            <a:endParaRPr lang="tr-TR" sz="2000" b="1" spc="150">
              <a:ln w="11430"/>
              <a:solidFill>
                <a:srgbClr val="F8F8F8"/>
              </a:solidFill>
              <a:effectLst>
                <a:outerShdw blurRad="25400" algn="tl" rotWithShape="0">
                  <a:srgbClr val="000000">
                    <a:alpha val="43000"/>
                  </a:srgbClr>
                </a:outerShdw>
              </a:effectLst>
            </a:endParaRPr>
          </a:p>
        </p:txBody>
      </p:sp>
      <p:pic>
        <p:nvPicPr>
          <p:cNvPr id="7" name="Picture 2" descr="http://www.independent.co.uk/incoming/article9119577.ece/alternates/w620/obithall.jpg"/>
          <p:cNvPicPr>
            <a:picLocks noChangeAspect="1" noChangeArrowheads="1"/>
          </p:cNvPicPr>
          <p:nvPr/>
        </p:nvPicPr>
        <p:blipFill>
          <a:blip r:embed="rId2" cstate="print"/>
          <a:srcRect/>
          <a:stretch>
            <a:fillRect/>
          </a:stretch>
        </p:blipFill>
        <p:spPr bwMode="auto">
          <a:xfrm>
            <a:off x="6084168" y="1916832"/>
            <a:ext cx="2376264" cy="3169629"/>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http://static.guim.co.uk/sys-images/Guardian/Pix/pictures/2014/2/10/1392035261309/Stuart-Hall-007.jpg"/>
          <p:cNvPicPr>
            <a:picLocks noChangeAspect="1" noChangeArrowheads="1"/>
          </p:cNvPicPr>
          <p:nvPr/>
        </p:nvPicPr>
        <p:blipFill>
          <a:blip r:embed="rId3" cstate="print"/>
          <a:srcRect/>
          <a:stretch>
            <a:fillRect/>
          </a:stretch>
        </p:blipFill>
        <p:spPr bwMode="auto">
          <a:xfrm>
            <a:off x="4620006" y="2132856"/>
            <a:ext cx="4200466" cy="2520280"/>
          </a:xfrm>
          <a:prstGeom prst="rect">
            <a:avLst/>
          </a:prstGeom>
          <a:ln>
            <a:noFill/>
          </a:ln>
          <a:effectLst>
            <a:outerShdw blurRad="190500" algn="tl" rotWithShape="0">
              <a:srgbClr val="000000">
                <a:alpha val="70000"/>
              </a:srgbClr>
            </a:outerShdw>
          </a:effectLst>
        </p:spPr>
      </p:pic>
      <p:sp>
        <p:nvSpPr>
          <p:cNvPr id="5" name="Metin kutusu 1"/>
          <p:cNvSpPr txBox="1"/>
          <p:nvPr/>
        </p:nvSpPr>
        <p:spPr>
          <a:xfrm>
            <a:off x="611560" y="1383734"/>
            <a:ext cx="3744416" cy="4493538"/>
          </a:xfrm>
          <a:prstGeom prst="rect">
            <a:avLst/>
          </a:prstGeom>
          <a:noFill/>
        </p:spPr>
        <p:txBody>
          <a:bodyPr wrap="square" rtlCol="0">
            <a:spAutoFit/>
          </a:bodyPr>
          <a:lstStyle/>
          <a:p>
            <a:pPr algn="ctr"/>
            <a:r>
              <a:rPr lang="tr-TR" sz="22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University</a:t>
            </a:r>
            <a:r>
              <a:rPr lang="tr-TR" sz="2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of Birmingham</a:t>
            </a:r>
          </a:p>
          <a:p>
            <a:pPr algn="ctr"/>
            <a:endParaRPr lang="tr-TR" sz="2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algn="ctr"/>
            <a:r>
              <a:rPr lang="en-US" sz="2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The Centre for Contemporary </a:t>
            </a:r>
            <a:endParaRPr lang="tr-TR" sz="2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algn="ctr"/>
            <a:r>
              <a:rPr lang="en-US" sz="2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Cultural Studies (CCCS)</a:t>
            </a:r>
            <a:endParaRPr lang="tr-TR" sz="2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algn="ctr"/>
            <a:endParaRPr lang="tr-TR" sz="2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algn="ctr"/>
            <a:r>
              <a:rPr lang="tr-TR" sz="22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founded</a:t>
            </a:r>
            <a:r>
              <a:rPr lang="tr-TR" sz="2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tr-TR" sz="22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by</a:t>
            </a:r>
            <a:r>
              <a:rPr lang="tr-TR" sz="2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Richard </a:t>
            </a:r>
            <a:r>
              <a:rPr lang="tr-TR" sz="22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Hoggart</a:t>
            </a:r>
            <a:r>
              <a:rPr lang="tr-TR" sz="2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in 1964</a:t>
            </a:r>
          </a:p>
          <a:p>
            <a:pPr algn="ctr"/>
            <a:endParaRPr lang="tr-TR" sz="2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algn="ctr"/>
            <a:r>
              <a:rPr lang="tr-TR" sz="22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directed</a:t>
            </a:r>
            <a:r>
              <a:rPr lang="tr-TR" sz="2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tr-TR" sz="22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by</a:t>
            </a:r>
            <a:r>
              <a:rPr lang="tr-TR" sz="2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tr-TR" sz="22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Stuart</a:t>
            </a:r>
            <a:r>
              <a:rPr lang="tr-TR" sz="2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tr-TR" sz="22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Hall</a:t>
            </a:r>
            <a:r>
              <a:rPr lang="tr-TR" sz="2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p>
          <a:p>
            <a:pPr algn="ctr"/>
            <a:r>
              <a:rPr lang="tr-TR" sz="22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between</a:t>
            </a:r>
            <a:r>
              <a:rPr lang="tr-TR" sz="2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1968-1979</a:t>
            </a:r>
          </a:p>
          <a:p>
            <a:pPr algn="ctr"/>
            <a:endParaRPr lang="tr-TR" sz="2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algn="ctr"/>
            <a:endParaRPr lang="tr-TR" sz="2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Metin kutusu 1"/>
          <p:cNvSpPr txBox="1"/>
          <p:nvPr/>
        </p:nvSpPr>
        <p:spPr>
          <a:xfrm>
            <a:off x="5929184" y="4653136"/>
            <a:ext cx="1786066" cy="461665"/>
          </a:xfrm>
          <a:prstGeom prst="rect">
            <a:avLst/>
          </a:prstGeom>
          <a:noFill/>
        </p:spPr>
        <p:txBody>
          <a:bodyPr wrap="none" rtlCol="0">
            <a:spAutoFit/>
          </a:bodyPr>
          <a:lstStyle/>
          <a:p>
            <a:pPr algn="ctr"/>
            <a:r>
              <a:rPr lang="tr-TR" sz="24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(1932-2014)</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323528" y="692696"/>
            <a:ext cx="5400600" cy="5940088"/>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tr-TR" sz="2000" b="1" spc="150" smtClean="0">
                <a:ln w="11430"/>
                <a:solidFill>
                  <a:srgbClr val="F8F8F8"/>
                </a:solidFill>
                <a:effectLst>
                  <a:outerShdw blurRad="25400" algn="tl" rotWithShape="0">
                    <a:srgbClr val="000000">
                      <a:alpha val="43000"/>
                    </a:srgbClr>
                  </a:outerShdw>
                </a:effectLst>
              </a:rPr>
              <a:t>Siyasal hareketlere düşen görev, günümüzde demokrasi gibi anahtar sözcüklerin hegemonik olarak nasıl tanımlandığını ele almak ve oydaşma zemininin yerini değiştirerek onlara yeni anlamlar kazandırmaktır. </a:t>
            </a:r>
          </a:p>
          <a:p>
            <a:endParaRPr lang="tr-TR" sz="2000" b="1" spc="150" smtClean="0">
              <a:ln w="11430"/>
              <a:solidFill>
                <a:srgbClr val="F8F8F8"/>
              </a:solidFill>
              <a:effectLst>
                <a:outerShdw blurRad="25400" algn="tl" rotWithShape="0">
                  <a:srgbClr val="000000">
                    <a:alpha val="43000"/>
                  </a:srgbClr>
                </a:outerShdw>
              </a:effectLst>
            </a:endParaRPr>
          </a:p>
          <a:p>
            <a:r>
              <a:rPr lang="tr-TR" sz="2000" b="1" spc="150" smtClean="0">
                <a:ln w="11430"/>
                <a:solidFill>
                  <a:srgbClr val="F8F8F8"/>
                </a:solidFill>
                <a:effectLst>
                  <a:outerShdw blurRad="25400" algn="tl" rotWithShape="0">
                    <a:srgbClr val="000000">
                      <a:alpha val="43000"/>
                    </a:srgbClr>
                  </a:outerShdw>
                </a:effectLst>
              </a:rPr>
              <a:t>İngiltere’de 1980’ler boyunca tablodi basına Yeni Sağ tarafından saptanan bir gündem egemen olmuş, Thatcherizm bu şekilde devlet alanı dışındaki ideolojik alanı işgal etmiştir.</a:t>
            </a:r>
          </a:p>
          <a:p>
            <a:endParaRPr lang="tr-TR" sz="2000" b="1" spc="150" smtClean="0">
              <a:ln w="11430"/>
              <a:solidFill>
                <a:srgbClr val="F8F8F8"/>
              </a:solidFill>
              <a:effectLst>
                <a:outerShdw blurRad="25400" algn="tl" rotWithShape="0">
                  <a:srgbClr val="000000">
                    <a:alpha val="43000"/>
                  </a:srgbClr>
                </a:outerShdw>
              </a:effectLst>
            </a:endParaRPr>
          </a:p>
          <a:p>
            <a:r>
              <a:rPr lang="en-GB" sz="2000" b="1" smtClean="0">
                <a:solidFill>
                  <a:schemeClr val="bg1"/>
                </a:solidFill>
              </a:rPr>
              <a:t>Hall’a göre Thatcherizm, çok sayıda ideolojik bakış açısını tutarlı bir popüler söylem şeklinde eklemlemeyi başarabilmiş</a:t>
            </a:r>
            <a:r>
              <a:rPr lang="tr-TR" sz="2000" b="1" smtClean="0">
                <a:solidFill>
                  <a:schemeClr val="bg1"/>
                </a:solidFill>
              </a:rPr>
              <a:t> ve böylece </a:t>
            </a:r>
            <a:r>
              <a:rPr lang="en-GB" sz="2000" b="1" smtClean="0">
                <a:solidFill>
                  <a:schemeClr val="bg1"/>
                </a:solidFill>
              </a:rPr>
              <a:t>1980’ler boyunca siyasete egemen olabilmişti. </a:t>
            </a:r>
            <a:endParaRPr lang="tr-TR" sz="2000" b="1" smtClean="0">
              <a:solidFill>
                <a:schemeClr val="bg1"/>
              </a:solidFill>
            </a:endParaRPr>
          </a:p>
          <a:p>
            <a:endParaRPr lang="tr-TR" sz="2000" b="1" spc="150" smtClean="0">
              <a:ln w="11430"/>
              <a:solidFill>
                <a:srgbClr val="F8F8F8"/>
              </a:solidFill>
              <a:effectLst>
                <a:outerShdw blurRad="25400" algn="tl" rotWithShape="0">
                  <a:srgbClr val="000000">
                    <a:alpha val="43000"/>
                  </a:srgbClr>
                </a:outerShdw>
              </a:effectLst>
            </a:endParaRPr>
          </a:p>
          <a:p>
            <a:endParaRPr lang="tr-TR" sz="2000" b="1" spc="150" smtClean="0">
              <a:ln w="11430"/>
              <a:solidFill>
                <a:srgbClr val="F8F8F8"/>
              </a:solidFill>
              <a:effectLst>
                <a:outerShdw blurRad="25400" algn="tl" rotWithShape="0">
                  <a:srgbClr val="000000">
                    <a:alpha val="43000"/>
                  </a:srgbClr>
                </a:outerShdw>
              </a:effectLst>
            </a:endParaRPr>
          </a:p>
        </p:txBody>
      </p:sp>
      <p:pic>
        <p:nvPicPr>
          <p:cNvPr id="43010" name="Picture 2" descr="stuart_hall.jpg (195×199)"/>
          <p:cNvPicPr>
            <a:picLocks noChangeAspect="1" noChangeArrowheads="1"/>
          </p:cNvPicPr>
          <p:nvPr/>
        </p:nvPicPr>
        <p:blipFill>
          <a:blip r:embed="rId2" cstate="print"/>
          <a:srcRect/>
          <a:stretch>
            <a:fillRect/>
          </a:stretch>
        </p:blipFill>
        <p:spPr bwMode="auto">
          <a:xfrm>
            <a:off x="6084168" y="1916832"/>
            <a:ext cx="2751862" cy="280831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539552" y="476672"/>
            <a:ext cx="3046283" cy="461665"/>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tr-TR" sz="2400" b="1" spc="150" smtClean="0">
                <a:ln w="11430"/>
                <a:solidFill>
                  <a:srgbClr val="F8F8F8"/>
                </a:solidFill>
                <a:effectLst>
                  <a:outerShdw blurRad="25400" algn="tl" rotWithShape="0">
                    <a:srgbClr val="000000">
                      <a:alpha val="43000"/>
                    </a:srgbClr>
                  </a:outerShdw>
                </a:effectLst>
              </a:rPr>
              <a:t>Encoding- Decoding</a:t>
            </a:r>
            <a:endParaRPr lang="tr-TR" sz="2400" b="1" spc="150">
              <a:ln w="11430"/>
              <a:solidFill>
                <a:srgbClr val="F8F8F8"/>
              </a:solidFill>
              <a:effectLst>
                <a:outerShdw blurRad="25400" algn="tl" rotWithShape="0">
                  <a:srgbClr val="000000">
                    <a:alpha val="43000"/>
                  </a:srgbClr>
                </a:outerShdw>
              </a:effectLst>
            </a:endParaRPr>
          </a:p>
        </p:txBody>
      </p:sp>
      <p:pic>
        <p:nvPicPr>
          <p:cNvPr id="41986" name="Picture 2" descr="http://newlearningonline.com/_uploads/ferdinand_de_saussure.jpg"/>
          <p:cNvPicPr>
            <a:picLocks noChangeAspect="1" noChangeArrowheads="1"/>
          </p:cNvPicPr>
          <p:nvPr/>
        </p:nvPicPr>
        <p:blipFill>
          <a:blip r:embed="rId2" cstate="print"/>
          <a:srcRect/>
          <a:stretch>
            <a:fillRect/>
          </a:stretch>
        </p:blipFill>
        <p:spPr bwMode="auto">
          <a:xfrm>
            <a:off x="5436096" y="1196752"/>
            <a:ext cx="3240360" cy="4752176"/>
          </a:xfrm>
          <a:prstGeom prst="rect">
            <a:avLst/>
          </a:prstGeom>
          <a:noFill/>
        </p:spPr>
      </p:pic>
      <p:sp>
        <p:nvSpPr>
          <p:cNvPr id="6" name="5 Dikdörtgen"/>
          <p:cNvSpPr/>
          <p:nvPr/>
        </p:nvSpPr>
        <p:spPr>
          <a:xfrm>
            <a:off x="395536" y="1653768"/>
            <a:ext cx="4572000" cy="1631216"/>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r>
              <a:rPr lang="en-GB" sz="2000" b="1" spc="150" smtClean="0">
                <a:ln w="11430"/>
                <a:solidFill>
                  <a:srgbClr val="F8F8F8"/>
                </a:solidFill>
                <a:effectLst>
                  <a:outerShdw blurRad="25400" algn="tl" rotWithShape="0">
                    <a:srgbClr val="000000">
                      <a:alpha val="43000"/>
                    </a:srgbClr>
                  </a:outerShdw>
                </a:effectLst>
              </a:rPr>
              <a:t>Hall medya iletilerinin ideolojinin oluşumundaki belirleyici rolünü kavramsallaştırırken Saussure’ün dilsel göstergelerin keyfi doğası üzerine yazdıklarından faydalanır. </a:t>
            </a:r>
            <a:endParaRPr lang="tr-TR" sz="2000" b="1" spc="150">
              <a:ln w="11430"/>
              <a:solidFill>
                <a:srgbClr val="F8F8F8"/>
              </a:solidFill>
              <a:effectLst>
                <a:outerShdw blurRad="25400" algn="tl" rotWithShape="0">
                  <a:srgbClr val="000000">
                    <a:alpha val="43000"/>
                  </a:srgbClr>
                </a:outerShdw>
              </a:effectLst>
            </a:endParaRPr>
          </a:p>
        </p:txBody>
      </p:sp>
      <p:sp>
        <p:nvSpPr>
          <p:cNvPr id="7" name="6 Dikdörtgen"/>
          <p:cNvSpPr/>
          <p:nvPr/>
        </p:nvSpPr>
        <p:spPr>
          <a:xfrm>
            <a:off x="395536" y="3573016"/>
            <a:ext cx="4572000" cy="1631216"/>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r>
              <a:rPr lang="en-GB" sz="2000" b="1" spc="150" smtClean="0">
                <a:ln w="11430"/>
                <a:solidFill>
                  <a:srgbClr val="F8F8F8"/>
                </a:solidFill>
                <a:effectLst>
                  <a:outerShdw blurRad="25400" algn="tl" rotWithShape="0">
                    <a:srgbClr val="000000">
                      <a:alpha val="43000"/>
                    </a:srgbClr>
                  </a:outerShdw>
                </a:effectLst>
              </a:rPr>
              <a:t>Anlamın</a:t>
            </a:r>
            <a:r>
              <a:rPr lang="tr-TR" sz="2000" b="1" spc="150" smtClean="0">
                <a:ln w="11430"/>
                <a:solidFill>
                  <a:srgbClr val="F8F8F8"/>
                </a:solidFill>
                <a:effectLst>
                  <a:outerShdw blurRad="25400" algn="tl" rotWithShape="0">
                    <a:srgbClr val="000000">
                      <a:alpha val="43000"/>
                    </a:srgbClr>
                  </a:outerShdw>
                </a:effectLst>
              </a:rPr>
              <a:t> </a:t>
            </a:r>
            <a:r>
              <a:rPr lang="en-GB" sz="2000" b="1" spc="150" smtClean="0">
                <a:ln w="11430"/>
                <a:solidFill>
                  <a:srgbClr val="F8F8F8"/>
                </a:solidFill>
                <a:effectLst>
                  <a:outerShdw blurRad="25400" algn="tl" rotWithShape="0">
                    <a:srgbClr val="000000">
                      <a:alpha val="43000"/>
                    </a:srgbClr>
                  </a:outerShdw>
                </a:effectLst>
              </a:rPr>
              <a:t>istikrarsız yapısı onun farklı anlamlandırma çerçeveleri içinde farklı kavramları çağıracak bir mücadelenin konusu olmasının nedenidir</a:t>
            </a:r>
            <a:r>
              <a:rPr lang="tr-TR" sz="2000" b="1" spc="150" smtClean="0">
                <a:ln w="11430"/>
                <a:solidFill>
                  <a:srgbClr val="F8F8F8"/>
                </a:solidFill>
                <a:effectLst>
                  <a:outerShdw blurRad="25400" algn="tl" rotWithShape="0">
                    <a:srgbClr val="000000">
                      <a:alpha val="43000"/>
                    </a:srgbClr>
                  </a:outerShdw>
                </a:effectLst>
              </a:rPr>
              <a:t>. </a:t>
            </a:r>
            <a:endParaRPr lang="tr-TR" sz="2000" b="1" spc="150">
              <a:ln w="11430"/>
              <a:solidFill>
                <a:srgbClr val="F8F8F8"/>
              </a:solidFill>
              <a:effectLst>
                <a:outerShdw blurRad="25400" algn="tl" rotWithShape="0">
                  <a:srgbClr val="000000">
                    <a:alpha val="43000"/>
                  </a:srgbClr>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stuart_hall.jpg (195×199)"/>
          <p:cNvPicPr>
            <a:picLocks noChangeAspect="1" noChangeArrowheads="1"/>
          </p:cNvPicPr>
          <p:nvPr/>
        </p:nvPicPr>
        <p:blipFill>
          <a:blip r:embed="rId2" cstate="print"/>
          <a:srcRect/>
          <a:stretch>
            <a:fillRect/>
          </a:stretch>
        </p:blipFill>
        <p:spPr bwMode="auto">
          <a:xfrm>
            <a:off x="5652120" y="1556792"/>
            <a:ext cx="3034104" cy="3096344"/>
          </a:xfrm>
          <a:prstGeom prst="rect">
            <a:avLst/>
          </a:prstGeom>
          <a:noFill/>
        </p:spPr>
      </p:pic>
      <p:sp>
        <p:nvSpPr>
          <p:cNvPr id="5" name="4 Dikdörtgen"/>
          <p:cNvSpPr/>
          <p:nvPr/>
        </p:nvSpPr>
        <p:spPr>
          <a:xfrm>
            <a:off x="467544" y="1607309"/>
            <a:ext cx="4752528" cy="347787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en-GB" sz="2000" b="1" spc="150" smtClean="0">
                <a:ln w="11430"/>
                <a:solidFill>
                  <a:schemeClr val="bg1"/>
                </a:solidFill>
                <a:effectLst>
                  <a:outerShdw blurRad="25400" algn="tl" rotWithShape="0">
                    <a:srgbClr val="000000">
                      <a:alpha val="43000"/>
                    </a:srgbClr>
                  </a:outerShdw>
                </a:effectLst>
              </a:rPr>
              <a:t>Hall, söylemlerin iletinin nasıl yorumlanacağını çerçeveleyen egemen anlamları olduğunu söyler. İdeolojik anlam, metnin sonsuz sayıda okumaya imkan vermediği gerçeğine dayanır. Ne var ki ideolojik bakımdan en sıkı metinde bile mutlak bir anlamsal kapanma söz konusu olamaz. Anlamlandırma doğası gereği farklı okumalara ve anlamlandırmalara açıktır. </a:t>
            </a:r>
            <a:endParaRPr lang="tr-TR" sz="2000" b="1" spc="150">
              <a:ln w="11430"/>
              <a:solidFill>
                <a:schemeClr val="bg1"/>
              </a:solidFill>
              <a:effectLst>
                <a:outerShdw blurRad="25400" algn="tl" rotWithShape="0">
                  <a:srgbClr val="000000">
                    <a:alpha val="43000"/>
                  </a:srgbClr>
                </a:outerShdw>
              </a:effectLst>
            </a:endParaRPr>
          </a:p>
        </p:txBody>
      </p:sp>
      <p:sp>
        <p:nvSpPr>
          <p:cNvPr id="6" name="5 Dikdörtgen"/>
          <p:cNvSpPr/>
          <p:nvPr/>
        </p:nvSpPr>
        <p:spPr>
          <a:xfrm>
            <a:off x="467544" y="622429"/>
            <a:ext cx="7272808" cy="76944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en-GB" sz="2200" b="1" spc="150" smtClean="0">
                <a:ln w="11430"/>
                <a:solidFill>
                  <a:srgbClr val="F8F8F8"/>
                </a:solidFill>
                <a:effectLst>
                  <a:outerShdw blurRad="25400" algn="tl" rotWithShape="0">
                    <a:srgbClr val="000000">
                      <a:alpha val="43000"/>
                    </a:srgbClr>
                  </a:outerShdw>
                </a:effectLst>
              </a:rPr>
              <a:t>“Encoding and Decoding in the Television Discourse” </a:t>
            </a:r>
            <a:r>
              <a:rPr lang="tr-TR" sz="2200" b="1" spc="150" smtClean="0">
                <a:ln w="11430"/>
                <a:solidFill>
                  <a:srgbClr val="F8F8F8"/>
                </a:solidFill>
                <a:effectLst>
                  <a:outerShdw blurRad="25400" algn="tl" rotWithShape="0">
                    <a:srgbClr val="000000">
                      <a:alpha val="43000"/>
                    </a:srgbClr>
                  </a:outerShdw>
                </a:effectLst>
              </a:rPr>
              <a:t> (1973)</a:t>
            </a:r>
            <a:endParaRPr lang="tr-TR" sz="2200" b="1" spc="150">
              <a:ln w="11430"/>
              <a:solidFill>
                <a:srgbClr val="F8F8F8"/>
              </a:solidFill>
              <a:effectLst>
                <a:outerShdw blurRad="25400" algn="tl" rotWithShape="0">
                  <a:srgbClr val="000000">
                    <a:alpha val="43000"/>
                  </a:srgbClr>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s://blackindiefilm.files.wordpress.com/2014/03/image004.gif"/>
          <p:cNvPicPr>
            <a:picLocks noChangeAspect="1" noChangeArrowheads="1"/>
          </p:cNvPicPr>
          <p:nvPr/>
        </p:nvPicPr>
        <p:blipFill>
          <a:blip r:embed="rId2" cstate="print"/>
          <a:srcRect/>
          <a:stretch>
            <a:fillRect/>
          </a:stretch>
        </p:blipFill>
        <p:spPr bwMode="auto">
          <a:xfrm>
            <a:off x="611560" y="404664"/>
            <a:ext cx="7920880" cy="602548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03040" y="1096283"/>
            <a:ext cx="8640960" cy="470898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en-GB" sz="2000" b="1" spc="150" smtClean="0">
                <a:ln w="11430"/>
                <a:solidFill>
                  <a:srgbClr val="F8F8F8"/>
                </a:solidFill>
                <a:effectLst>
                  <a:outerShdw blurRad="25400" algn="tl" rotWithShape="0">
                    <a:srgbClr val="000000">
                      <a:alpha val="43000"/>
                    </a:srgbClr>
                  </a:outerShdw>
                </a:effectLst>
              </a:rPr>
              <a:t>Simgesel olarak kodlanmış metin üç temel şekilde okunabilir: </a:t>
            </a:r>
            <a:endParaRPr lang="tr-TR" sz="2000" b="1" spc="150" smtClean="0">
              <a:ln w="11430"/>
              <a:solidFill>
                <a:srgbClr val="F8F8F8"/>
              </a:solidFill>
              <a:effectLst>
                <a:outerShdw blurRad="25400" algn="tl" rotWithShape="0">
                  <a:srgbClr val="000000">
                    <a:alpha val="43000"/>
                  </a:srgbClr>
                </a:outerShdw>
              </a:effectLst>
            </a:endParaRPr>
          </a:p>
          <a:p>
            <a:endParaRPr lang="tr-TR" sz="2000" b="1" spc="150" smtClean="0">
              <a:ln w="11430"/>
              <a:solidFill>
                <a:srgbClr val="F8F8F8"/>
              </a:solidFill>
              <a:effectLst>
                <a:outerShdw blurRad="25400" algn="tl" rotWithShape="0">
                  <a:srgbClr val="000000">
                    <a:alpha val="43000"/>
                  </a:srgbClr>
                </a:outerShdw>
              </a:effectLst>
            </a:endParaRPr>
          </a:p>
          <a:p>
            <a:pPr marL="457200" indent="-457200">
              <a:buAutoNum type="arabicParenBoth"/>
            </a:pPr>
            <a:r>
              <a:rPr lang="en-GB" sz="2000" b="1" spc="150" smtClean="0">
                <a:ln w="11430"/>
                <a:solidFill>
                  <a:srgbClr val="F8F8F8"/>
                </a:solidFill>
                <a:effectLst>
                  <a:outerShdw blurRad="25400" algn="tl" rotWithShape="0">
                    <a:srgbClr val="000000">
                      <a:alpha val="43000"/>
                    </a:srgbClr>
                  </a:outerShdw>
                </a:effectLst>
              </a:rPr>
              <a:t>Egemen/hegemonik konum (dominant/hegemonic): Bu konumdan yapılan bir okuma, metni iletinin sunduğu amaçlanılan anlam açısından yorumlar. </a:t>
            </a:r>
            <a:r>
              <a:rPr lang="tr-TR" sz="2000" b="1" spc="150" smtClean="0">
                <a:ln w="11430"/>
                <a:solidFill>
                  <a:srgbClr val="F8F8F8"/>
                </a:solidFill>
                <a:effectLst>
                  <a:outerShdw blurRad="25400" algn="tl" rotWithShape="0">
                    <a:srgbClr val="000000">
                      <a:alpha val="43000"/>
                    </a:srgbClr>
                  </a:outerShdw>
                </a:effectLst>
              </a:rPr>
              <a:t>K</a:t>
            </a:r>
            <a:r>
              <a:rPr lang="en-GB" sz="2000" b="1" spc="150" smtClean="0">
                <a:ln w="11430"/>
                <a:solidFill>
                  <a:srgbClr val="F8F8F8"/>
                </a:solidFill>
                <a:effectLst>
                  <a:outerShdw blurRad="25400" algn="tl" rotWithShape="0">
                    <a:srgbClr val="000000">
                      <a:alpha val="43000"/>
                    </a:srgbClr>
                  </a:outerShdw>
                </a:effectLst>
              </a:rPr>
              <a:t>odlama ve kodaçımı pratikleri arasında bir örtüşme vardır. </a:t>
            </a:r>
            <a:endParaRPr lang="tr-TR" sz="2000" b="1" spc="150" smtClean="0">
              <a:ln w="11430"/>
              <a:solidFill>
                <a:srgbClr val="F8F8F8"/>
              </a:solidFill>
              <a:effectLst>
                <a:outerShdw blurRad="25400" algn="tl" rotWithShape="0">
                  <a:srgbClr val="000000">
                    <a:alpha val="43000"/>
                  </a:srgbClr>
                </a:outerShdw>
              </a:effectLst>
            </a:endParaRPr>
          </a:p>
          <a:p>
            <a:pPr marL="457200" indent="-457200">
              <a:buAutoNum type="arabicParenBoth"/>
            </a:pPr>
            <a:endParaRPr lang="tr-TR" sz="2000" b="1" spc="150" smtClean="0">
              <a:ln w="11430"/>
              <a:solidFill>
                <a:srgbClr val="F8F8F8"/>
              </a:solidFill>
              <a:effectLst>
                <a:outerShdw blurRad="25400" algn="tl" rotWithShape="0">
                  <a:srgbClr val="000000">
                    <a:alpha val="43000"/>
                  </a:srgbClr>
                </a:outerShdw>
              </a:effectLst>
            </a:endParaRPr>
          </a:p>
          <a:p>
            <a:pPr marL="457200" indent="-457200">
              <a:buAutoNum type="arabicParenBoth"/>
            </a:pPr>
            <a:r>
              <a:rPr lang="en-GB" sz="2000" b="1" spc="150" smtClean="0">
                <a:ln w="11430"/>
                <a:solidFill>
                  <a:srgbClr val="F8F8F8"/>
                </a:solidFill>
                <a:effectLst>
                  <a:outerShdw blurRad="25400" algn="tl" rotWithShape="0">
                    <a:srgbClr val="000000">
                      <a:alpha val="43000"/>
                    </a:srgbClr>
                  </a:outerShdw>
                </a:effectLst>
              </a:rPr>
              <a:t>Bir medya metni müzakereli (negotiated) bir konumdan okunabilir. Burada yorumlayıcı, metni tam hegemonik bir konumdan okumaz, temel anlamsal çerçeveyi kabul etse de, iletiyi amaçlanan anlamla çelişecek bir şekilde yorumlar. </a:t>
            </a:r>
            <a:endParaRPr lang="tr-TR" sz="2000" b="1" spc="150" smtClean="0">
              <a:ln w="11430"/>
              <a:solidFill>
                <a:srgbClr val="F8F8F8"/>
              </a:solidFill>
              <a:effectLst>
                <a:outerShdw blurRad="25400" algn="tl" rotWithShape="0">
                  <a:srgbClr val="000000">
                    <a:alpha val="43000"/>
                  </a:srgbClr>
                </a:outerShdw>
              </a:effectLst>
            </a:endParaRPr>
          </a:p>
          <a:p>
            <a:pPr marL="457200" indent="-457200">
              <a:buAutoNum type="arabicParenBoth"/>
            </a:pPr>
            <a:endParaRPr lang="tr-TR" sz="2000" b="1" spc="150" smtClean="0">
              <a:ln w="11430"/>
              <a:solidFill>
                <a:srgbClr val="F8F8F8"/>
              </a:solidFill>
              <a:effectLst>
                <a:outerShdw blurRad="25400" algn="tl" rotWithShape="0">
                  <a:srgbClr val="000000">
                    <a:alpha val="43000"/>
                  </a:srgbClr>
                </a:outerShdw>
              </a:effectLst>
            </a:endParaRPr>
          </a:p>
          <a:p>
            <a:pPr marL="457200" indent="-457200">
              <a:buAutoNum type="arabicParenBoth"/>
            </a:pPr>
            <a:r>
              <a:rPr lang="en-GB" sz="2000" b="1" spc="150" smtClean="0">
                <a:ln w="11430"/>
                <a:solidFill>
                  <a:srgbClr val="F8F8F8"/>
                </a:solidFill>
                <a:effectLst>
                  <a:outerShdw blurRad="25400" algn="tl" rotWithShape="0">
                    <a:srgbClr val="000000">
                      <a:alpha val="43000"/>
                    </a:srgbClr>
                  </a:outerShdw>
                </a:effectLst>
              </a:rPr>
              <a:t>Metin muhalif (oppositional) bir konumdan okunabilir. Metnin sunduğu perspektife pek fazla taviz vermeyip onun söylediği şeye karşı çıkılır. </a:t>
            </a:r>
            <a:endParaRPr lang="tr-TR" sz="2000" b="1" spc="150">
              <a:ln w="11430"/>
              <a:solidFill>
                <a:srgbClr val="F8F8F8"/>
              </a:solidFill>
              <a:effectLst>
                <a:outerShdw blurRad="25400" algn="tl" rotWithShape="0">
                  <a:srgbClr val="000000">
                    <a:alpha val="43000"/>
                  </a:srgbClr>
                </a:out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tuart_hall.jpg (195×199)"/>
          <p:cNvPicPr>
            <a:picLocks noChangeAspect="1" noChangeArrowheads="1"/>
          </p:cNvPicPr>
          <p:nvPr/>
        </p:nvPicPr>
        <p:blipFill>
          <a:blip r:embed="rId2" cstate="print"/>
          <a:srcRect/>
          <a:stretch>
            <a:fillRect/>
          </a:stretch>
        </p:blipFill>
        <p:spPr bwMode="auto">
          <a:xfrm>
            <a:off x="6012160" y="2060848"/>
            <a:ext cx="2602056" cy="2655433"/>
          </a:xfrm>
          <a:prstGeom prst="rect">
            <a:avLst/>
          </a:prstGeom>
          <a:noFill/>
        </p:spPr>
      </p:pic>
      <p:sp>
        <p:nvSpPr>
          <p:cNvPr id="5" name="4 Dikdörtgen"/>
          <p:cNvSpPr/>
          <p:nvPr/>
        </p:nvSpPr>
        <p:spPr>
          <a:xfrm>
            <a:off x="395536" y="476672"/>
            <a:ext cx="5544616" cy="5940088"/>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en-GB" sz="2000" b="1" spc="150" smtClean="0">
                <a:ln w="11430"/>
                <a:solidFill>
                  <a:srgbClr val="F8F8F8"/>
                </a:solidFill>
                <a:effectLst>
                  <a:outerShdw blurRad="25400" algn="tl" rotWithShape="0">
                    <a:srgbClr val="000000">
                      <a:alpha val="43000"/>
                    </a:srgbClr>
                  </a:outerShdw>
                </a:effectLst>
              </a:rPr>
              <a:t>Hall modern medya kültürünü incelerken iletinin söylemsel inşası ile izleyicinin yorumlayıcı kavrayışı arasındaki uyuma yoğunlaşılması gerektiğini savunur. </a:t>
            </a:r>
            <a:endParaRPr lang="tr-TR" sz="2000" b="1" spc="150" smtClean="0">
              <a:ln w="11430"/>
              <a:solidFill>
                <a:srgbClr val="F8F8F8"/>
              </a:solidFill>
              <a:effectLst>
                <a:outerShdw blurRad="25400" algn="tl" rotWithShape="0">
                  <a:srgbClr val="000000">
                    <a:alpha val="43000"/>
                  </a:srgbClr>
                </a:outerShdw>
              </a:effectLst>
            </a:endParaRPr>
          </a:p>
          <a:p>
            <a:endParaRPr lang="tr-TR" sz="2000" b="1" spc="150" smtClean="0">
              <a:ln w="11430"/>
              <a:solidFill>
                <a:srgbClr val="F8F8F8"/>
              </a:solidFill>
              <a:effectLst>
                <a:outerShdw blurRad="25400" algn="tl" rotWithShape="0">
                  <a:srgbClr val="000000">
                    <a:alpha val="43000"/>
                  </a:srgbClr>
                </a:outerShdw>
              </a:effectLst>
            </a:endParaRPr>
          </a:p>
          <a:p>
            <a:r>
              <a:rPr lang="en-GB" sz="2000" b="1" spc="150" smtClean="0">
                <a:ln w="11430"/>
                <a:solidFill>
                  <a:srgbClr val="F8F8F8"/>
                </a:solidFill>
                <a:effectLst>
                  <a:outerShdw blurRad="25400" algn="tl" rotWithShape="0">
                    <a:srgbClr val="000000">
                      <a:alpha val="43000"/>
                    </a:srgbClr>
                  </a:outerShdw>
                </a:effectLst>
              </a:rPr>
              <a:t>Bir kitle iletişim teorisi, izleyiciyle kültürel biçimler arasındaki yorumlayıcı ilişkiye iki kutuptan birini feda etmeden bakmalıdır. </a:t>
            </a:r>
            <a:endParaRPr lang="tr-TR" sz="2000" b="1" spc="150" smtClean="0">
              <a:ln w="11430"/>
              <a:solidFill>
                <a:srgbClr val="F8F8F8"/>
              </a:solidFill>
              <a:effectLst>
                <a:outerShdw blurRad="25400" algn="tl" rotWithShape="0">
                  <a:srgbClr val="000000">
                    <a:alpha val="43000"/>
                  </a:srgbClr>
                </a:outerShdw>
              </a:effectLst>
            </a:endParaRPr>
          </a:p>
          <a:p>
            <a:endParaRPr lang="tr-TR" sz="2000" b="1" spc="150" smtClean="0">
              <a:ln w="11430"/>
              <a:solidFill>
                <a:srgbClr val="F8F8F8"/>
              </a:solidFill>
              <a:effectLst>
                <a:outerShdw blurRad="25400" algn="tl" rotWithShape="0">
                  <a:srgbClr val="000000">
                    <a:alpha val="43000"/>
                  </a:srgbClr>
                </a:outerShdw>
              </a:effectLst>
            </a:endParaRPr>
          </a:p>
          <a:p>
            <a:r>
              <a:rPr lang="en-GB" sz="2000" b="1" spc="150" smtClean="0">
                <a:ln w="11430"/>
                <a:solidFill>
                  <a:srgbClr val="F8F8F8"/>
                </a:solidFill>
                <a:effectLst>
                  <a:outerShdw blurRad="25400" algn="tl" rotWithShape="0">
                    <a:srgbClr val="000000">
                      <a:alpha val="43000"/>
                    </a:srgbClr>
                  </a:outerShdw>
                </a:effectLst>
              </a:rPr>
              <a:t>Stuart Hall metin ve izleyicinin semiyotik karmaşıklığına yaptığı vurguyla İngiliz Marksist medya analizine kurucu bir katkı yapmıştır. </a:t>
            </a:r>
            <a:endParaRPr lang="tr-TR" sz="2000" b="1" spc="150" smtClean="0">
              <a:ln w="11430"/>
              <a:solidFill>
                <a:srgbClr val="F8F8F8"/>
              </a:solidFill>
              <a:effectLst>
                <a:outerShdw blurRad="25400" algn="tl" rotWithShape="0">
                  <a:srgbClr val="000000">
                    <a:alpha val="43000"/>
                  </a:srgbClr>
                </a:outerShdw>
              </a:effectLst>
            </a:endParaRPr>
          </a:p>
          <a:p>
            <a:endParaRPr lang="tr-TR" sz="2000" b="1" spc="150" smtClean="0">
              <a:ln w="11430"/>
              <a:solidFill>
                <a:srgbClr val="F8F8F8"/>
              </a:solidFill>
              <a:effectLst>
                <a:outerShdw blurRad="25400" algn="tl" rotWithShape="0">
                  <a:srgbClr val="000000">
                    <a:alpha val="43000"/>
                  </a:srgbClr>
                </a:outerShdw>
              </a:effectLst>
            </a:endParaRPr>
          </a:p>
          <a:p>
            <a:r>
              <a:rPr lang="en-GB" sz="2000" b="1" spc="150" smtClean="0">
                <a:ln w="11430"/>
                <a:solidFill>
                  <a:srgbClr val="F8F8F8"/>
                </a:solidFill>
                <a:effectLst>
                  <a:outerShdw blurRad="25400" algn="tl" rotWithShape="0">
                    <a:srgbClr val="000000">
                      <a:alpha val="43000"/>
                    </a:srgbClr>
                  </a:outerShdw>
                </a:effectLst>
              </a:rPr>
              <a:t>Geleneksel Sol analize ilişkin şüpheciliğiyle büyük çaplı iddialar öne sürmek yerine medya metinlerinin ayrıntılı bir analizinin yapılması gerektiğini savunmuş</a:t>
            </a:r>
            <a:r>
              <a:rPr lang="tr-TR" sz="2000" b="1" spc="150" smtClean="0">
                <a:ln w="11430"/>
                <a:solidFill>
                  <a:srgbClr val="F8F8F8"/>
                </a:solidFill>
                <a:effectLst>
                  <a:outerShdw blurRad="25400" algn="tl" rotWithShape="0">
                    <a:srgbClr val="000000">
                      <a:alpha val="43000"/>
                    </a:srgbClr>
                  </a:outerShdw>
                </a:effectLst>
              </a:rPr>
              <a:t> ve bunun yollarını göstermiştir. </a:t>
            </a:r>
            <a:endParaRPr lang="tr-TR" sz="2000" b="1" spc="150">
              <a:ln w="11430"/>
              <a:solidFill>
                <a:srgbClr val="F8F8F8"/>
              </a:solidFill>
              <a:effectLst>
                <a:outerShdw blurRad="25400" algn="tl" rotWithShape="0">
                  <a:srgbClr val="000000">
                    <a:alpha val="43000"/>
                  </a:srgbClr>
                </a:outerShdw>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eutopiainstitute.org/site/wp-content/uploads/2014/03/2014-stuart-hall002.jpg"/>
          <p:cNvPicPr>
            <a:picLocks noChangeAspect="1" noChangeArrowheads="1"/>
          </p:cNvPicPr>
          <p:nvPr/>
        </p:nvPicPr>
        <p:blipFill>
          <a:blip r:embed="rId2" cstate="print"/>
          <a:srcRect/>
          <a:stretch>
            <a:fillRect/>
          </a:stretch>
        </p:blipFill>
        <p:spPr bwMode="auto">
          <a:xfrm>
            <a:off x="179512" y="116632"/>
            <a:ext cx="8820472" cy="6615354"/>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p:nvPr/>
        </p:nvSpPr>
        <p:spPr>
          <a:xfrm>
            <a:off x="179512" y="3114248"/>
            <a:ext cx="8784976" cy="5355312"/>
          </a:xfrm>
          <a:prstGeom prst="rect">
            <a:avLst/>
          </a:prstGeom>
        </p:spPr>
        <p:txBody>
          <a:bodyPr wrap="square">
            <a:spAutoFit/>
          </a:bodyPr>
          <a:lstStyle/>
          <a:p>
            <a:pPr algn="ctr"/>
            <a:endParaRPr lang="tr-TR" sz="19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algn="ctr"/>
            <a:r>
              <a:rPr lang="tr-TR" sz="19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Stuart Hall en çok Thatcherizm üzerine yazdıklarıyla tanınmaktadır.</a:t>
            </a:r>
          </a:p>
          <a:p>
            <a:pPr algn="ctr"/>
            <a:endParaRPr lang="tr-TR" sz="19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algn="ctr"/>
            <a:r>
              <a:rPr lang="tr-TR" sz="19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Teori ağırlıklı yazıları kültür, ideoloji ve kimlik izlekleri etrafında örülmüştür.</a:t>
            </a:r>
          </a:p>
          <a:p>
            <a:pPr algn="ctr"/>
            <a:endParaRPr lang="tr-TR" sz="19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algn="ctr"/>
            <a:r>
              <a:rPr lang="tr-TR" sz="19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Hall’un kitle iletişim araştırmasına yaptığı özgül katkı, ideolojik olarak kodlanmış kültürel biçimlerle izleyicilerin kod açımı stratejilerini bağlantılandırmak olmuştur. </a:t>
            </a:r>
          </a:p>
          <a:p>
            <a:pPr algn="ctr"/>
            <a:endParaRPr lang="tr-TR" sz="19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algn="ctr"/>
            <a:r>
              <a:rPr lang="tr-TR" sz="19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Bunu sürdürürken, eşzamanlı olarak medya göstergeleri ve iletinin değişen siyasal bağlamlarını dikkate almıştır. </a:t>
            </a:r>
          </a:p>
          <a:p>
            <a:pPr algn="ctr"/>
            <a:endParaRPr lang="tr-TR" sz="19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algn="ctr"/>
            <a:endParaRPr lang="tr-TR" sz="19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algn="ctr"/>
            <a:endParaRPr lang="tr-TR" sz="19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algn="ctr"/>
            <a:endParaRPr lang="tr-TR" sz="19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algn="ctr"/>
            <a:endParaRPr lang="tr-TR" sz="19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algn="ctr"/>
            <a:endParaRPr lang="tr-TR" sz="19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algn="ctr"/>
            <a:r>
              <a:rPr lang="tr-TR" sz="19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endParaRPr lang="tr-TR" sz="1900"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17414" name="Picture 6" descr="https://ceasefiremagazine.co.uk/wp-content/uploads/SH31.jpg"/>
          <p:cNvPicPr>
            <a:picLocks noChangeAspect="1" noChangeArrowheads="1"/>
          </p:cNvPicPr>
          <p:nvPr/>
        </p:nvPicPr>
        <p:blipFill>
          <a:blip r:embed="rId3" cstate="print"/>
          <a:srcRect/>
          <a:stretch>
            <a:fillRect/>
          </a:stretch>
        </p:blipFill>
        <p:spPr bwMode="auto">
          <a:xfrm>
            <a:off x="2411760" y="692696"/>
            <a:ext cx="4248472" cy="238976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upload.wikimedia.org/wikipedia/commons/e/e6/Gramsci.png"/>
          <p:cNvPicPr>
            <a:picLocks noChangeAspect="1" noChangeArrowheads="1"/>
          </p:cNvPicPr>
          <p:nvPr/>
        </p:nvPicPr>
        <p:blipFill>
          <a:blip r:embed="rId2" cstate="print"/>
          <a:srcRect/>
          <a:stretch>
            <a:fillRect/>
          </a:stretch>
        </p:blipFill>
        <p:spPr bwMode="auto">
          <a:xfrm>
            <a:off x="5364088" y="980728"/>
            <a:ext cx="3240360" cy="4590511"/>
          </a:xfrm>
          <a:prstGeom prst="rect">
            <a:avLst/>
          </a:prstGeom>
          <a:ln>
            <a:noFill/>
          </a:ln>
          <a:effectLst>
            <a:outerShdw blurRad="190500" algn="tl" rotWithShape="0">
              <a:srgbClr val="000000">
                <a:alpha val="70000"/>
              </a:srgbClr>
            </a:outerShdw>
          </a:effectLst>
        </p:spPr>
      </p:pic>
      <p:sp>
        <p:nvSpPr>
          <p:cNvPr id="5" name="4 Metin kutusu"/>
          <p:cNvSpPr txBox="1"/>
          <p:nvPr/>
        </p:nvSpPr>
        <p:spPr>
          <a:xfrm>
            <a:off x="5652120" y="5631631"/>
            <a:ext cx="2592569" cy="461665"/>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tr-TR" sz="2400" b="1" spc="150" smtClean="0">
                <a:ln w="11430"/>
                <a:solidFill>
                  <a:srgbClr val="F8F8F8"/>
                </a:solidFill>
                <a:effectLst>
                  <a:outerShdw blurRad="25400" algn="tl" rotWithShape="0">
                    <a:srgbClr val="000000">
                      <a:alpha val="43000"/>
                    </a:srgbClr>
                  </a:outerShdw>
                </a:effectLst>
              </a:rPr>
              <a:t>Antonio Gramsci</a:t>
            </a:r>
            <a:endParaRPr lang="tr-TR" sz="2400" b="1" spc="150">
              <a:ln w="11430"/>
              <a:solidFill>
                <a:srgbClr val="F8F8F8"/>
              </a:solidFill>
              <a:effectLst>
                <a:outerShdw blurRad="25400" algn="tl" rotWithShape="0">
                  <a:srgbClr val="000000">
                    <a:alpha val="43000"/>
                  </a:srgbClr>
                </a:outerShdw>
              </a:effectLst>
            </a:endParaRPr>
          </a:p>
        </p:txBody>
      </p:sp>
      <p:sp>
        <p:nvSpPr>
          <p:cNvPr id="6" name="5 Dikdörtgen"/>
          <p:cNvSpPr/>
          <p:nvPr/>
        </p:nvSpPr>
        <p:spPr>
          <a:xfrm>
            <a:off x="611560" y="784150"/>
            <a:ext cx="4572000" cy="5078313"/>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r>
              <a:rPr lang="tr-TR" b="1" spc="150" dirty="0" smtClean="0">
                <a:ln w="11430"/>
                <a:solidFill>
                  <a:srgbClr val="F8F8F8"/>
                </a:solidFill>
                <a:effectLst>
                  <a:outerShdw blurRad="25400" algn="tl" rotWithShape="0">
                    <a:srgbClr val="000000">
                      <a:alpha val="43000"/>
                    </a:srgbClr>
                  </a:outerShdw>
                </a:effectLst>
              </a:rPr>
              <a:t>Hegemonya</a:t>
            </a:r>
          </a:p>
          <a:p>
            <a:r>
              <a:rPr lang="tr-TR" b="1" spc="150" dirty="0" smtClean="0">
                <a:ln w="11430"/>
                <a:solidFill>
                  <a:srgbClr val="F8F8F8"/>
                </a:solidFill>
                <a:effectLst>
                  <a:outerShdw blurRad="25400" algn="tl" rotWithShape="0">
                    <a:srgbClr val="000000">
                      <a:alpha val="43000"/>
                    </a:srgbClr>
                  </a:outerShdw>
                </a:effectLst>
              </a:rPr>
              <a:t>Hakim sınıfın egemen olma pratiği </a:t>
            </a:r>
          </a:p>
          <a:p>
            <a:endParaRPr lang="tr-TR" b="1" spc="150" dirty="0" smtClean="0">
              <a:ln w="11430"/>
              <a:solidFill>
                <a:srgbClr val="F8F8F8"/>
              </a:solidFill>
              <a:effectLst>
                <a:outerShdw blurRad="25400" algn="tl" rotWithShape="0">
                  <a:srgbClr val="000000">
                    <a:alpha val="43000"/>
                  </a:srgbClr>
                </a:outerShdw>
              </a:effectLst>
            </a:endParaRPr>
          </a:p>
          <a:p>
            <a:r>
              <a:rPr lang="tr-TR" b="1" spc="150" dirty="0" smtClean="0">
                <a:ln w="11430"/>
                <a:solidFill>
                  <a:srgbClr val="F8F8F8"/>
                </a:solidFill>
                <a:effectLst>
                  <a:outerShdw blurRad="25400" algn="tl" rotWithShape="0">
                    <a:srgbClr val="000000">
                      <a:alpha val="43000"/>
                    </a:srgbClr>
                  </a:outerShdw>
                </a:effectLst>
              </a:rPr>
              <a:t>Hegemonyanın kurulması için zora dayalı araçlar yetersizdir, toplumsal rızanın üretimi gereklidir.</a:t>
            </a:r>
          </a:p>
          <a:p>
            <a:endParaRPr lang="tr-TR" b="1" spc="150" dirty="0" smtClean="0">
              <a:ln w="11430"/>
              <a:solidFill>
                <a:srgbClr val="F8F8F8"/>
              </a:solidFill>
              <a:effectLst>
                <a:outerShdw blurRad="25400" algn="tl" rotWithShape="0">
                  <a:srgbClr val="000000">
                    <a:alpha val="43000"/>
                  </a:srgbClr>
                </a:outerShdw>
              </a:effectLst>
            </a:endParaRPr>
          </a:p>
          <a:p>
            <a:r>
              <a:rPr lang="tr-TR" b="1" spc="150" dirty="0" smtClean="0">
                <a:ln w="11430"/>
                <a:solidFill>
                  <a:srgbClr val="F8F8F8"/>
                </a:solidFill>
                <a:effectLst>
                  <a:outerShdw blurRad="25400" algn="tl" rotWithShape="0">
                    <a:srgbClr val="000000">
                      <a:alpha val="43000"/>
                    </a:srgbClr>
                  </a:outerShdw>
                </a:effectLst>
              </a:rPr>
              <a:t>Toplumsal rızanın üretimi ise ideolojik alanda varlık göstermek mümkündür</a:t>
            </a:r>
          </a:p>
          <a:p>
            <a:endParaRPr lang="tr-TR" b="1" spc="150" dirty="0" smtClean="0">
              <a:ln w="11430"/>
              <a:solidFill>
                <a:srgbClr val="F8F8F8"/>
              </a:solidFill>
              <a:effectLst>
                <a:outerShdw blurRad="25400" algn="tl" rotWithShape="0">
                  <a:srgbClr val="000000">
                    <a:alpha val="43000"/>
                  </a:srgbClr>
                </a:outerShdw>
              </a:effectLst>
            </a:endParaRPr>
          </a:p>
          <a:p>
            <a:r>
              <a:rPr lang="tr-TR" b="1" spc="150" dirty="0" smtClean="0">
                <a:ln w="11430"/>
                <a:solidFill>
                  <a:srgbClr val="F8F8F8"/>
                </a:solidFill>
                <a:effectLst>
                  <a:outerShdw blurRad="25400" algn="tl" rotWithShape="0">
                    <a:srgbClr val="000000">
                      <a:alpha val="43000"/>
                    </a:srgbClr>
                  </a:outerShdw>
                </a:effectLst>
              </a:rPr>
              <a:t>Hegemonyanın tesis ve korunması egemen ideolojinin toplumsal kurumlarda yeniden üretimiyle sağlanır.</a:t>
            </a:r>
          </a:p>
          <a:p>
            <a:endParaRPr lang="tr-TR" b="1" spc="150" dirty="0" smtClean="0">
              <a:ln w="11430"/>
              <a:solidFill>
                <a:srgbClr val="F8F8F8"/>
              </a:solidFill>
              <a:effectLst>
                <a:outerShdw blurRad="25400" algn="tl" rotWithShape="0">
                  <a:srgbClr val="000000">
                    <a:alpha val="43000"/>
                  </a:srgbClr>
                </a:outerShdw>
              </a:effectLst>
            </a:endParaRPr>
          </a:p>
          <a:p>
            <a:r>
              <a:rPr lang="tr-TR" b="1" spc="150" dirty="0" smtClean="0">
                <a:ln w="11430"/>
                <a:solidFill>
                  <a:srgbClr val="F8F8F8"/>
                </a:solidFill>
                <a:effectLst>
                  <a:outerShdw blurRad="25400" algn="tl" rotWithShape="0">
                    <a:srgbClr val="000000">
                      <a:alpha val="43000"/>
                    </a:srgbClr>
                  </a:outerShdw>
                </a:effectLst>
              </a:rPr>
              <a:t>Karşı-Hegemonya</a:t>
            </a:r>
          </a:p>
          <a:p>
            <a:r>
              <a:rPr lang="tr-TR" b="1" spc="150" dirty="0" smtClean="0">
                <a:ln w="11430"/>
                <a:solidFill>
                  <a:srgbClr val="F8F8F8"/>
                </a:solidFill>
                <a:effectLst>
                  <a:outerShdw blurRad="25400" algn="tl" rotWithShape="0">
                    <a:srgbClr val="000000">
                      <a:alpha val="43000"/>
                    </a:srgbClr>
                  </a:outerShdw>
                </a:effectLst>
              </a:rPr>
              <a:t>Egemenlik mutlak değildir, her zaman mücadeleye konu olur.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counter-currents.com/wp-content/uploads/2013/11/althusser.jpg"/>
          <p:cNvPicPr>
            <a:picLocks noChangeAspect="1" noChangeArrowheads="1"/>
          </p:cNvPicPr>
          <p:nvPr/>
        </p:nvPicPr>
        <p:blipFill>
          <a:blip r:embed="rId2" cstate="print"/>
          <a:srcRect/>
          <a:stretch>
            <a:fillRect/>
          </a:stretch>
        </p:blipFill>
        <p:spPr bwMode="auto">
          <a:xfrm>
            <a:off x="6156176" y="1268760"/>
            <a:ext cx="2352389" cy="3321539"/>
          </a:xfrm>
          <a:prstGeom prst="rect">
            <a:avLst/>
          </a:prstGeom>
          <a:ln>
            <a:noFill/>
          </a:ln>
          <a:effectLst>
            <a:outerShdw blurRad="190500" algn="tl" rotWithShape="0">
              <a:srgbClr val="000000">
                <a:alpha val="70000"/>
              </a:srgbClr>
            </a:outerShdw>
          </a:effectLst>
        </p:spPr>
      </p:pic>
      <p:sp>
        <p:nvSpPr>
          <p:cNvPr id="5" name="4 Metin kutusu"/>
          <p:cNvSpPr txBox="1"/>
          <p:nvPr/>
        </p:nvSpPr>
        <p:spPr>
          <a:xfrm>
            <a:off x="6084168" y="4725144"/>
            <a:ext cx="2411238" cy="461665"/>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tr-TR" sz="2400" b="1" spc="150" smtClean="0">
                <a:ln w="11430"/>
                <a:solidFill>
                  <a:srgbClr val="F8F8F8"/>
                </a:solidFill>
                <a:effectLst>
                  <a:outerShdw blurRad="25400" algn="tl" rotWithShape="0">
                    <a:srgbClr val="000000">
                      <a:alpha val="43000"/>
                    </a:srgbClr>
                  </a:outerShdw>
                </a:effectLst>
              </a:rPr>
              <a:t>Louis Althusser</a:t>
            </a:r>
            <a:endParaRPr lang="tr-TR" sz="2400" b="1" spc="150">
              <a:ln w="11430"/>
              <a:solidFill>
                <a:srgbClr val="F8F8F8"/>
              </a:solidFill>
              <a:effectLst>
                <a:outerShdw blurRad="25400" algn="tl" rotWithShape="0">
                  <a:srgbClr val="000000">
                    <a:alpha val="43000"/>
                  </a:srgbClr>
                </a:outerShdw>
              </a:effectLst>
            </a:endParaRPr>
          </a:p>
        </p:txBody>
      </p:sp>
      <p:sp>
        <p:nvSpPr>
          <p:cNvPr id="6" name="5 Dikdörtgen"/>
          <p:cNvSpPr/>
          <p:nvPr/>
        </p:nvSpPr>
        <p:spPr>
          <a:xfrm>
            <a:off x="251520" y="541129"/>
            <a:ext cx="6048672" cy="1015663"/>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en-GB" sz="2000" b="1" spc="150" smtClean="0">
                <a:ln w="11430"/>
                <a:solidFill>
                  <a:srgbClr val="F8F8F8"/>
                </a:solidFill>
                <a:effectLst>
                  <a:outerShdw blurRad="25400" algn="tl" rotWithShape="0">
                    <a:srgbClr val="000000">
                      <a:alpha val="43000"/>
                    </a:srgbClr>
                  </a:outerShdw>
                </a:effectLst>
              </a:rPr>
              <a:t>Althusser’in eleştirisinin odağında kapitalizmin egemenliğini nasıl sürekli yeniden ürettiği ve bu yeniden üretimde kullandığı araçlar vardır.</a:t>
            </a:r>
            <a:endParaRPr lang="tr-TR" sz="2000" b="1" spc="150">
              <a:ln w="11430"/>
              <a:solidFill>
                <a:srgbClr val="F8F8F8"/>
              </a:solidFill>
              <a:effectLst>
                <a:outerShdw blurRad="25400" algn="tl" rotWithShape="0">
                  <a:srgbClr val="000000">
                    <a:alpha val="43000"/>
                  </a:srgbClr>
                </a:outerShdw>
              </a:effectLst>
            </a:endParaRPr>
          </a:p>
        </p:txBody>
      </p:sp>
      <p:sp>
        <p:nvSpPr>
          <p:cNvPr id="7" name="6 Dikdörtgen"/>
          <p:cNvSpPr/>
          <p:nvPr/>
        </p:nvSpPr>
        <p:spPr>
          <a:xfrm>
            <a:off x="251520" y="2204864"/>
            <a:ext cx="3616375" cy="4001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en-GB" sz="2000" b="1" spc="150" dirty="0" err="1" smtClean="0">
                <a:ln w="11430"/>
                <a:solidFill>
                  <a:srgbClr val="F8F8F8"/>
                </a:solidFill>
                <a:effectLst>
                  <a:outerShdw blurRad="25400" algn="tl" rotWithShape="0">
                    <a:srgbClr val="000000">
                      <a:alpha val="43000"/>
                    </a:srgbClr>
                  </a:outerShdw>
                </a:effectLst>
                <a:ea typeface="Calibri"/>
                <a:cs typeface="Times New Roman"/>
              </a:rPr>
              <a:t>Devletin</a:t>
            </a:r>
            <a:r>
              <a:rPr lang="en-GB" sz="2000" b="1" spc="150" dirty="0" smtClean="0">
                <a:ln w="11430"/>
                <a:solidFill>
                  <a:srgbClr val="F8F8F8"/>
                </a:solidFill>
                <a:effectLst>
                  <a:outerShdw blurRad="25400" algn="tl" rotWithShape="0">
                    <a:srgbClr val="000000">
                      <a:alpha val="43000"/>
                    </a:srgbClr>
                  </a:outerShdw>
                </a:effectLst>
                <a:ea typeface="Calibri"/>
                <a:cs typeface="Times New Roman"/>
              </a:rPr>
              <a:t> </a:t>
            </a:r>
            <a:r>
              <a:rPr lang="en-GB" sz="2000" b="1" spc="150" dirty="0" err="1" smtClean="0">
                <a:ln w="11430"/>
                <a:solidFill>
                  <a:srgbClr val="F8F8F8"/>
                </a:solidFill>
                <a:effectLst>
                  <a:outerShdw blurRad="25400" algn="tl" rotWithShape="0">
                    <a:srgbClr val="000000">
                      <a:alpha val="43000"/>
                    </a:srgbClr>
                  </a:outerShdw>
                </a:effectLst>
                <a:ea typeface="Calibri"/>
                <a:cs typeface="Times New Roman"/>
              </a:rPr>
              <a:t>İdeolojik</a:t>
            </a:r>
            <a:r>
              <a:rPr lang="en-GB" sz="2000" b="1" spc="150" dirty="0" smtClean="0">
                <a:ln w="11430"/>
                <a:solidFill>
                  <a:srgbClr val="F8F8F8"/>
                </a:solidFill>
                <a:effectLst>
                  <a:outerShdw blurRad="25400" algn="tl" rotWithShape="0">
                    <a:srgbClr val="000000">
                      <a:alpha val="43000"/>
                    </a:srgbClr>
                  </a:outerShdw>
                </a:effectLst>
                <a:ea typeface="Calibri"/>
                <a:cs typeface="Times New Roman"/>
              </a:rPr>
              <a:t> </a:t>
            </a:r>
            <a:r>
              <a:rPr lang="en-GB" sz="2000" b="1" spc="150" dirty="0" err="1" smtClean="0">
                <a:ln w="11430"/>
                <a:solidFill>
                  <a:srgbClr val="F8F8F8"/>
                </a:solidFill>
                <a:effectLst>
                  <a:outerShdw blurRad="25400" algn="tl" rotWithShape="0">
                    <a:srgbClr val="000000">
                      <a:alpha val="43000"/>
                    </a:srgbClr>
                  </a:outerShdw>
                </a:effectLst>
                <a:ea typeface="Calibri"/>
                <a:cs typeface="Times New Roman"/>
              </a:rPr>
              <a:t>Aygıtları</a:t>
            </a:r>
            <a:r>
              <a:rPr lang="en-GB" sz="2000" b="1" spc="150" dirty="0" smtClean="0">
                <a:ln w="11430"/>
                <a:solidFill>
                  <a:srgbClr val="F8F8F8"/>
                </a:solidFill>
                <a:effectLst>
                  <a:outerShdw blurRad="25400" algn="tl" rotWithShape="0">
                    <a:srgbClr val="000000">
                      <a:alpha val="43000"/>
                    </a:srgbClr>
                  </a:outerShdw>
                </a:effectLst>
                <a:ea typeface="Calibri"/>
                <a:cs typeface="Times New Roman"/>
              </a:rPr>
              <a:t> </a:t>
            </a:r>
            <a:endParaRPr lang="tr-TR" sz="3600" b="1" spc="150" dirty="0">
              <a:ln w="11430"/>
              <a:solidFill>
                <a:srgbClr val="F8F8F8"/>
              </a:solidFill>
              <a:effectLst>
                <a:outerShdw blurRad="25400" algn="tl" rotWithShape="0">
                  <a:srgbClr val="000000">
                    <a:alpha val="43000"/>
                  </a:srgbClr>
                </a:outerShdw>
              </a:effectLst>
            </a:endParaRPr>
          </a:p>
        </p:txBody>
      </p:sp>
      <p:sp>
        <p:nvSpPr>
          <p:cNvPr id="8" name="7 Dikdörtgen"/>
          <p:cNvSpPr/>
          <p:nvPr/>
        </p:nvSpPr>
        <p:spPr>
          <a:xfrm>
            <a:off x="251520" y="1700808"/>
            <a:ext cx="3172343" cy="4001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en-GB" sz="2000" b="1" spc="150" smtClean="0">
                <a:ln w="11430"/>
                <a:solidFill>
                  <a:srgbClr val="F8F8F8"/>
                </a:solidFill>
                <a:effectLst>
                  <a:outerShdw blurRad="25400" algn="tl" rotWithShape="0">
                    <a:srgbClr val="000000">
                      <a:alpha val="43000"/>
                    </a:srgbClr>
                  </a:outerShdw>
                </a:effectLst>
                <a:ea typeface="Calibri"/>
                <a:cs typeface="Times New Roman"/>
              </a:rPr>
              <a:t>Devletin </a:t>
            </a:r>
            <a:r>
              <a:rPr lang="tr-TR" sz="2000" b="1" spc="150" smtClean="0">
                <a:ln w="11430"/>
                <a:solidFill>
                  <a:srgbClr val="F8F8F8"/>
                </a:solidFill>
                <a:effectLst>
                  <a:outerShdw blurRad="25400" algn="tl" rotWithShape="0">
                    <a:srgbClr val="000000">
                      <a:alpha val="43000"/>
                    </a:srgbClr>
                  </a:outerShdw>
                </a:effectLst>
                <a:ea typeface="Calibri"/>
                <a:cs typeface="Times New Roman"/>
              </a:rPr>
              <a:t>Baskı</a:t>
            </a:r>
            <a:r>
              <a:rPr lang="en-GB" sz="2000" b="1" spc="150" smtClean="0">
                <a:ln w="11430"/>
                <a:solidFill>
                  <a:srgbClr val="F8F8F8"/>
                </a:solidFill>
                <a:effectLst>
                  <a:outerShdw blurRad="25400" algn="tl" rotWithShape="0">
                    <a:srgbClr val="000000">
                      <a:alpha val="43000"/>
                    </a:srgbClr>
                  </a:outerShdw>
                </a:effectLst>
                <a:ea typeface="Calibri"/>
                <a:cs typeface="Times New Roman"/>
              </a:rPr>
              <a:t> Aygıtları </a:t>
            </a:r>
            <a:endParaRPr lang="tr-TR" sz="3600" b="1" spc="150">
              <a:ln w="11430"/>
              <a:solidFill>
                <a:srgbClr val="F8F8F8"/>
              </a:solidFill>
              <a:effectLst>
                <a:outerShdw blurRad="25400" algn="tl" rotWithShape="0">
                  <a:srgbClr val="000000">
                    <a:alpha val="43000"/>
                  </a:srgbClr>
                </a:outerShdw>
              </a:effectLst>
            </a:endParaRPr>
          </a:p>
        </p:txBody>
      </p:sp>
      <p:sp>
        <p:nvSpPr>
          <p:cNvPr id="9" name="8 Dikdörtgen"/>
          <p:cNvSpPr/>
          <p:nvPr/>
        </p:nvSpPr>
        <p:spPr>
          <a:xfrm>
            <a:off x="251520" y="2708920"/>
            <a:ext cx="5760640" cy="224676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en-GB" sz="2000" b="1" spc="150" dirty="0" err="1" smtClean="0">
                <a:ln w="11430"/>
                <a:solidFill>
                  <a:schemeClr val="bg1"/>
                </a:solidFill>
                <a:effectLst>
                  <a:outerShdw blurRad="25400" algn="tl" rotWithShape="0">
                    <a:srgbClr val="000000">
                      <a:alpha val="43000"/>
                    </a:srgbClr>
                  </a:outerShdw>
                </a:effectLst>
              </a:rPr>
              <a:t>İdeoloji</a:t>
            </a:r>
            <a:r>
              <a:rPr lang="en-GB" sz="2000" b="1" spc="150" dirty="0" smtClean="0">
                <a:ln w="11430"/>
                <a:solidFill>
                  <a:schemeClr val="bg1"/>
                </a:solidFill>
                <a:effectLst>
                  <a:outerShdw blurRad="25400" algn="tl" rotWithShape="0">
                    <a:srgbClr val="000000">
                      <a:alpha val="43000"/>
                    </a:srgbClr>
                  </a:outerShdw>
                </a:effectLst>
              </a:rPr>
              <a:t>, “</a:t>
            </a:r>
            <a:r>
              <a:rPr lang="en-GB" sz="2000" b="1" spc="150" dirty="0" err="1" smtClean="0">
                <a:ln w="11430"/>
                <a:solidFill>
                  <a:schemeClr val="bg1"/>
                </a:solidFill>
                <a:effectLst>
                  <a:outerShdw blurRad="25400" algn="tl" rotWithShape="0">
                    <a:srgbClr val="000000">
                      <a:alpha val="43000"/>
                    </a:srgbClr>
                  </a:outerShdw>
                </a:effectLst>
              </a:rPr>
              <a:t>bireylerin</a:t>
            </a:r>
            <a:r>
              <a:rPr lang="en-GB" sz="2000" b="1" spc="150" dirty="0" smtClean="0">
                <a:ln w="11430"/>
                <a:solidFill>
                  <a:schemeClr val="bg1"/>
                </a:solidFill>
                <a:effectLst>
                  <a:outerShdw blurRad="25400" algn="tl" rotWithShape="0">
                    <a:srgbClr val="000000">
                      <a:alpha val="43000"/>
                    </a:srgbClr>
                  </a:outerShdw>
                </a:effectLst>
              </a:rPr>
              <a:t> </a:t>
            </a:r>
            <a:r>
              <a:rPr lang="en-GB" sz="2000" b="1" spc="150" dirty="0" err="1" smtClean="0">
                <a:ln w="11430"/>
                <a:solidFill>
                  <a:schemeClr val="bg1"/>
                </a:solidFill>
                <a:effectLst>
                  <a:outerShdw blurRad="25400" algn="tl" rotWithShape="0">
                    <a:srgbClr val="000000">
                      <a:alpha val="43000"/>
                    </a:srgbClr>
                  </a:outerShdw>
                </a:effectLst>
              </a:rPr>
              <a:t>gerçek</a:t>
            </a:r>
            <a:r>
              <a:rPr lang="en-GB" sz="2000" b="1" spc="150" dirty="0" smtClean="0">
                <a:ln w="11430"/>
                <a:solidFill>
                  <a:schemeClr val="bg1"/>
                </a:solidFill>
                <a:effectLst>
                  <a:outerShdw blurRad="25400" algn="tl" rotWithShape="0">
                    <a:srgbClr val="000000">
                      <a:alpha val="43000"/>
                    </a:srgbClr>
                  </a:outerShdw>
                </a:effectLst>
              </a:rPr>
              <a:t> </a:t>
            </a:r>
            <a:r>
              <a:rPr lang="en-GB" sz="2000" b="1" spc="150" dirty="0" err="1" smtClean="0">
                <a:ln w="11430"/>
                <a:solidFill>
                  <a:schemeClr val="bg1"/>
                </a:solidFill>
                <a:effectLst>
                  <a:outerShdw blurRad="25400" algn="tl" rotWithShape="0">
                    <a:srgbClr val="000000">
                      <a:alpha val="43000"/>
                    </a:srgbClr>
                  </a:outerShdw>
                </a:effectLst>
              </a:rPr>
              <a:t>varoluş</a:t>
            </a:r>
            <a:r>
              <a:rPr lang="en-GB" sz="2000" b="1" spc="150" dirty="0" smtClean="0">
                <a:ln w="11430"/>
                <a:solidFill>
                  <a:schemeClr val="bg1"/>
                </a:solidFill>
                <a:effectLst>
                  <a:outerShdw blurRad="25400" algn="tl" rotWithShape="0">
                    <a:srgbClr val="000000">
                      <a:alpha val="43000"/>
                    </a:srgbClr>
                  </a:outerShdw>
                </a:effectLst>
              </a:rPr>
              <a:t> </a:t>
            </a:r>
            <a:r>
              <a:rPr lang="en-GB" sz="2000" b="1" spc="150" dirty="0" err="1" smtClean="0">
                <a:ln w="11430"/>
                <a:solidFill>
                  <a:schemeClr val="bg1"/>
                </a:solidFill>
                <a:effectLst>
                  <a:outerShdw blurRad="25400" algn="tl" rotWithShape="0">
                    <a:srgbClr val="000000">
                      <a:alpha val="43000"/>
                    </a:srgbClr>
                  </a:outerShdw>
                </a:effectLst>
              </a:rPr>
              <a:t>koşullarıyla</a:t>
            </a:r>
            <a:r>
              <a:rPr lang="en-GB" sz="2000" b="1" spc="150" dirty="0" smtClean="0">
                <a:ln w="11430"/>
                <a:solidFill>
                  <a:schemeClr val="bg1"/>
                </a:solidFill>
                <a:effectLst>
                  <a:outerShdw blurRad="25400" algn="tl" rotWithShape="0">
                    <a:srgbClr val="000000">
                      <a:alpha val="43000"/>
                    </a:srgbClr>
                  </a:outerShdw>
                </a:effectLst>
              </a:rPr>
              <a:t> </a:t>
            </a:r>
            <a:r>
              <a:rPr lang="en-GB" sz="2000" b="1" spc="150" dirty="0" err="1" smtClean="0">
                <a:ln w="11430"/>
                <a:solidFill>
                  <a:schemeClr val="bg1"/>
                </a:solidFill>
                <a:effectLst>
                  <a:outerShdw blurRad="25400" algn="tl" rotWithShape="0">
                    <a:srgbClr val="000000">
                      <a:alpha val="43000"/>
                    </a:srgbClr>
                  </a:outerShdw>
                </a:effectLst>
              </a:rPr>
              <a:t>aralarındaki</a:t>
            </a:r>
            <a:r>
              <a:rPr lang="en-GB" sz="2000" b="1" spc="150" dirty="0" smtClean="0">
                <a:ln w="11430"/>
                <a:solidFill>
                  <a:schemeClr val="bg1"/>
                </a:solidFill>
                <a:effectLst>
                  <a:outerShdw blurRad="25400" algn="tl" rotWithShape="0">
                    <a:srgbClr val="000000">
                      <a:alpha val="43000"/>
                    </a:srgbClr>
                  </a:outerShdw>
                </a:effectLst>
              </a:rPr>
              <a:t> </a:t>
            </a:r>
            <a:r>
              <a:rPr lang="en-GB" sz="2000" b="1" spc="150" dirty="0" err="1" smtClean="0">
                <a:ln w="11430"/>
                <a:solidFill>
                  <a:schemeClr val="bg1"/>
                </a:solidFill>
                <a:effectLst>
                  <a:outerShdw blurRad="25400" algn="tl" rotWithShape="0">
                    <a:srgbClr val="000000">
                      <a:alpha val="43000"/>
                    </a:srgbClr>
                  </a:outerShdw>
                </a:effectLst>
              </a:rPr>
              <a:t>hayali</a:t>
            </a:r>
            <a:r>
              <a:rPr lang="en-GB" sz="2000" b="1" spc="150" dirty="0" smtClean="0">
                <a:ln w="11430"/>
                <a:solidFill>
                  <a:schemeClr val="bg1"/>
                </a:solidFill>
                <a:effectLst>
                  <a:outerShdw blurRad="25400" algn="tl" rotWithShape="0">
                    <a:srgbClr val="000000">
                      <a:alpha val="43000"/>
                    </a:srgbClr>
                  </a:outerShdw>
                </a:effectLst>
              </a:rPr>
              <a:t> </a:t>
            </a:r>
            <a:r>
              <a:rPr lang="en-GB" sz="2000" b="1" spc="150" dirty="0" err="1" smtClean="0">
                <a:ln w="11430"/>
                <a:solidFill>
                  <a:schemeClr val="bg1"/>
                </a:solidFill>
                <a:effectLst>
                  <a:outerShdw blurRad="25400" algn="tl" rotWithShape="0">
                    <a:srgbClr val="000000">
                      <a:alpha val="43000"/>
                    </a:srgbClr>
                  </a:outerShdw>
                </a:effectLst>
              </a:rPr>
              <a:t>ilişkileri</a:t>
            </a:r>
            <a:r>
              <a:rPr lang="en-GB" sz="2000" b="1" spc="150" dirty="0" smtClean="0">
                <a:ln w="11430"/>
                <a:solidFill>
                  <a:schemeClr val="bg1"/>
                </a:solidFill>
                <a:effectLst>
                  <a:outerShdw blurRad="25400" algn="tl" rotWithShape="0">
                    <a:srgbClr val="000000">
                      <a:alpha val="43000"/>
                    </a:srgbClr>
                  </a:outerShdw>
                </a:effectLst>
              </a:rPr>
              <a:t> </a:t>
            </a:r>
            <a:r>
              <a:rPr lang="en-GB" sz="2000" b="1" spc="150" dirty="0" err="1" smtClean="0">
                <a:ln w="11430"/>
                <a:solidFill>
                  <a:schemeClr val="bg1"/>
                </a:solidFill>
                <a:effectLst>
                  <a:outerShdw blurRad="25400" algn="tl" rotWithShape="0">
                    <a:srgbClr val="000000">
                      <a:alpha val="43000"/>
                    </a:srgbClr>
                  </a:outerShdw>
                </a:effectLst>
              </a:rPr>
              <a:t>temsil</a:t>
            </a:r>
            <a:r>
              <a:rPr lang="en-GB" sz="2000" b="1" spc="150" dirty="0" smtClean="0">
                <a:ln w="11430"/>
                <a:solidFill>
                  <a:schemeClr val="bg1"/>
                </a:solidFill>
                <a:effectLst>
                  <a:outerShdw blurRad="25400" algn="tl" rotWithShape="0">
                    <a:srgbClr val="000000">
                      <a:alpha val="43000"/>
                    </a:srgbClr>
                  </a:outerShdw>
                </a:effectLst>
              </a:rPr>
              <a:t> </a:t>
            </a:r>
            <a:r>
              <a:rPr lang="en-GB" sz="2000" b="1" spc="150" dirty="0" err="1" smtClean="0">
                <a:ln w="11430"/>
                <a:solidFill>
                  <a:schemeClr val="bg1"/>
                </a:solidFill>
                <a:effectLst>
                  <a:outerShdw blurRad="25400" algn="tl" rotWithShape="0">
                    <a:srgbClr val="000000">
                      <a:alpha val="43000"/>
                    </a:srgbClr>
                  </a:outerShdw>
                </a:effectLst>
              </a:rPr>
              <a:t>eder</a:t>
            </a:r>
            <a:r>
              <a:rPr lang="en-GB" sz="2000" b="1" spc="150" dirty="0" smtClean="0">
                <a:ln w="11430"/>
                <a:solidFill>
                  <a:schemeClr val="bg1"/>
                </a:solidFill>
                <a:effectLst>
                  <a:outerShdw blurRad="25400" algn="tl" rotWithShape="0">
                    <a:srgbClr val="000000">
                      <a:alpha val="43000"/>
                    </a:srgbClr>
                  </a:outerShdw>
                </a:effectLst>
              </a:rPr>
              <a:t>”. </a:t>
            </a:r>
            <a:endParaRPr lang="tr-TR" sz="2000" b="1" spc="150" dirty="0" smtClean="0">
              <a:ln w="11430"/>
              <a:solidFill>
                <a:schemeClr val="bg1"/>
              </a:solidFill>
              <a:effectLst>
                <a:outerShdw blurRad="25400" algn="tl" rotWithShape="0">
                  <a:srgbClr val="000000">
                    <a:alpha val="43000"/>
                  </a:srgbClr>
                </a:outerShdw>
              </a:effectLst>
            </a:endParaRPr>
          </a:p>
          <a:p>
            <a:endParaRPr lang="tr-TR" sz="2000" b="1" spc="150" dirty="0" smtClean="0">
              <a:ln w="11430"/>
              <a:solidFill>
                <a:schemeClr val="bg1"/>
              </a:solidFill>
              <a:effectLst>
                <a:outerShdw blurRad="25400" algn="tl" rotWithShape="0">
                  <a:srgbClr val="000000">
                    <a:alpha val="43000"/>
                  </a:srgbClr>
                </a:outerShdw>
              </a:effectLst>
            </a:endParaRPr>
          </a:p>
          <a:p>
            <a:r>
              <a:rPr lang="tr-TR" sz="2000" b="1" spc="150" dirty="0" smtClean="0">
                <a:ln w="11430"/>
                <a:solidFill>
                  <a:schemeClr val="bg1"/>
                </a:solidFill>
                <a:effectLst>
                  <a:outerShdw blurRad="25400" algn="tl" rotWithShape="0">
                    <a:srgbClr val="000000">
                      <a:alpha val="43000"/>
                    </a:srgbClr>
                  </a:outerShdw>
                </a:effectLst>
              </a:rPr>
              <a:t>İ</a:t>
            </a:r>
            <a:r>
              <a:rPr lang="en-GB" sz="2000" b="1" spc="150" dirty="0" err="1" smtClean="0">
                <a:ln w="11430"/>
                <a:solidFill>
                  <a:schemeClr val="bg1"/>
                </a:solidFill>
                <a:effectLst>
                  <a:outerShdw blurRad="25400" algn="tl" rotWithShape="0">
                    <a:srgbClr val="000000">
                      <a:alpha val="43000"/>
                    </a:srgbClr>
                  </a:outerShdw>
                </a:effectLst>
              </a:rPr>
              <a:t>deoloji</a:t>
            </a:r>
            <a:r>
              <a:rPr lang="en-GB" sz="2000" b="1" spc="150" dirty="0" smtClean="0">
                <a:ln w="11430"/>
                <a:solidFill>
                  <a:schemeClr val="bg1"/>
                </a:solidFill>
                <a:effectLst>
                  <a:outerShdw blurRad="25400" algn="tl" rotWithShape="0">
                    <a:srgbClr val="000000">
                      <a:alpha val="43000"/>
                    </a:srgbClr>
                  </a:outerShdw>
                </a:effectLst>
              </a:rPr>
              <a:t> </a:t>
            </a:r>
            <a:r>
              <a:rPr lang="tr-TR" sz="2000" b="1" spc="150" dirty="0" smtClean="0">
                <a:ln w="11430"/>
                <a:solidFill>
                  <a:schemeClr val="bg1"/>
                </a:solidFill>
                <a:effectLst>
                  <a:outerShdw blurRad="25400" algn="tl" rotWithShape="0">
                    <a:srgbClr val="000000">
                      <a:alpha val="43000"/>
                    </a:srgbClr>
                  </a:outerShdw>
                </a:effectLst>
              </a:rPr>
              <a:t>“</a:t>
            </a:r>
            <a:r>
              <a:rPr lang="en-GB" sz="2000" b="1" spc="150" dirty="0" err="1" smtClean="0">
                <a:ln w="11430"/>
                <a:solidFill>
                  <a:schemeClr val="bg1"/>
                </a:solidFill>
                <a:effectLst>
                  <a:outerShdw blurRad="25400" algn="tl" rotWithShape="0">
                    <a:srgbClr val="000000">
                      <a:alpha val="43000"/>
                    </a:srgbClr>
                  </a:outerShdw>
                </a:effectLst>
              </a:rPr>
              <a:t>gerçekle</a:t>
            </a:r>
            <a:r>
              <a:rPr lang="en-GB" sz="2000" b="1" spc="150" dirty="0" smtClean="0">
                <a:ln w="11430"/>
                <a:solidFill>
                  <a:schemeClr val="bg1"/>
                </a:solidFill>
                <a:effectLst>
                  <a:outerShdw blurRad="25400" algn="tl" rotWithShape="0">
                    <a:srgbClr val="000000">
                      <a:alpha val="43000"/>
                    </a:srgbClr>
                  </a:outerShdw>
                </a:effectLst>
              </a:rPr>
              <a:t> </a:t>
            </a:r>
            <a:r>
              <a:rPr lang="en-GB" sz="2000" b="1" spc="150" dirty="0" err="1" smtClean="0">
                <a:ln w="11430"/>
                <a:solidFill>
                  <a:schemeClr val="bg1"/>
                </a:solidFill>
                <a:effectLst>
                  <a:outerShdw blurRad="25400" algn="tl" rotWithShape="0">
                    <a:srgbClr val="000000">
                      <a:alpha val="43000"/>
                    </a:srgbClr>
                  </a:outerShdw>
                </a:effectLst>
              </a:rPr>
              <a:t>kurduğumuz</a:t>
            </a:r>
            <a:r>
              <a:rPr lang="en-GB" sz="2000" b="1" spc="150" dirty="0" smtClean="0">
                <a:ln w="11430"/>
                <a:solidFill>
                  <a:schemeClr val="bg1"/>
                </a:solidFill>
                <a:effectLst>
                  <a:outerShdw blurRad="25400" algn="tl" rotWithShape="0">
                    <a:srgbClr val="000000">
                      <a:alpha val="43000"/>
                    </a:srgbClr>
                  </a:outerShdw>
                </a:effectLst>
              </a:rPr>
              <a:t> </a:t>
            </a:r>
            <a:r>
              <a:rPr lang="en-GB" sz="2000" b="1" spc="150" dirty="0" err="1" smtClean="0">
                <a:ln w="11430"/>
                <a:solidFill>
                  <a:schemeClr val="bg1"/>
                </a:solidFill>
                <a:effectLst>
                  <a:outerShdw blurRad="25400" algn="tl" rotWithShape="0">
                    <a:srgbClr val="000000">
                      <a:alpha val="43000"/>
                    </a:srgbClr>
                  </a:outerShdw>
                </a:effectLst>
              </a:rPr>
              <a:t>simgesel</a:t>
            </a:r>
            <a:r>
              <a:rPr lang="en-GB" sz="2000" b="1" spc="150" dirty="0" smtClean="0">
                <a:ln w="11430"/>
                <a:solidFill>
                  <a:schemeClr val="bg1"/>
                </a:solidFill>
                <a:effectLst>
                  <a:outerShdw blurRad="25400" algn="tl" rotWithShape="0">
                    <a:srgbClr val="000000">
                      <a:alpha val="43000"/>
                    </a:srgbClr>
                  </a:outerShdw>
                </a:effectLst>
              </a:rPr>
              <a:t> </a:t>
            </a:r>
            <a:r>
              <a:rPr lang="en-GB" sz="2000" b="1" spc="150" dirty="0" err="1" smtClean="0">
                <a:ln w="11430"/>
                <a:solidFill>
                  <a:schemeClr val="bg1"/>
                </a:solidFill>
                <a:effectLst>
                  <a:outerShdw blurRad="25400" algn="tl" rotWithShape="0">
                    <a:srgbClr val="000000">
                      <a:alpha val="43000"/>
                    </a:srgbClr>
                  </a:outerShdw>
                </a:effectLst>
              </a:rPr>
              <a:t>ilişkiyi</a:t>
            </a:r>
            <a:r>
              <a:rPr lang="en-GB" sz="2000" b="1" spc="150" dirty="0" smtClean="0">
                <a:ln w="11430"/>
                <a:solidFill>
                  <a:schemeClr val="bg1"/>
                </a:solidFill>
                <a:effectLst>
                  <a:outerShdw blurRad="25400" algn="tl" rotWithShape="0">
                    <a:srgbClr val="000000">
                      <a:alpha val="43000"/>
                    </a:srgbClr>
                  </a:outerShdw>
                </a:effectLst>
              </a:rPr>
              <a:t> </a:t>
            </a:r>
            <a:r>
              <a:rPr lang="en-GB" sz="2000" b="1" spc="150" dirty="0" err="1" smtClean="0">
                <a:ln w="11430"/>
                <a:solidFill>
                  <a:schemeClr val="bg1"/>
                </a:solidFill>
                <a:effectLst>
                  <a:outerShdw blurRad="25400" algn="tl" rotWithShape="0">
                    <a:srgbClr val="000000">
                      <a:alpha val="43000"/>
                    </a:srgbClr>
                  </a:outerShdw>
                </a:effectLst>
              </a:rPr>
              <a:t>oluşturmakla</a:t>
            </a:r>
            <a:r>
              <a:rPr lang="en-GB" sz="2000" b="1" spc="150" dirty="0" smtClean="0">
                <a:ln w="11430"/>
                <a:solidFill>
                  <a:schemeClr val="bg1"/>
                </a:solidFill>
                <a:effectLst>
                  <a:outerShdw blurRad="25400" algn="tl" rotWithShape="0">
                    <a:srgbClr val="000000">
                      <a:alpha val="43000"/>
                    </a:srgbClr>
                  </a:outerShdw>
                </a:effectLst>
              </a:rPr>
              <a:t>, </a:t>
            </a:r>
            <a:r>
              <a:rPr lang="en-GB" sz="2000" b="1" spc="150" dirty="0" err="1" smtClean="0">
                <a:ln w="11430"/>
                <a:solidFill>
                  <a:schemeClr val="bg1"/>
                </a:solidFill>
                <a:effectLst>
                  <a:outerShdw blurRad="25400" algn="tl" rotWithShape="0">
                    <a:srgbClr val="000000">
                      <a:alpha val="43000"/>
                    </a:srgbClr>
                  </a:outerShdw>
                </a:effectLst>
              </a:rPr>
              <a:t>insanları</a:t>
            </a:r>
            <a:r>
              <a:rPr lang="en-GB" sz="2000" b="1" spc="150" dirty="0" smtClean="0">
                <a:ln w="11430"/>
                <a:solidFill>
                  <a:schemeClr val="bg1"/>
                </a:solidFill>
                <a:effectLst>
                  <a:outerShdw blurRad="25400" algn="tl" rotWithShape="0">
                    <a:srgbClr val="000000">
                      <a:alpha val="43000"/>
                    </a:srgbClr>
                  </a:outerShdw>
                </a:effectLst>
              </a:rPr>
              <a:t> </a:t>
            </a:r>
            <a:r>
              <a:rPr lang="en-GB" sz="2000" b="1" spc="150" dirty="0" err="1" smtClean="0">
                <a:ln w="11430"/>
                <a:solidFill>
                  <a:schemeClr val="bg1"/>
                </a:solidFill>
                <a:effectLst>
                  <a:outerShdw blurRad="25400" algn="tl" rotWithShape="0">
                    <a:srgbClr val="000000">
                      <a:alpha val="43000"/>
                    </a:srgbClr>
                  </a:outerShdw>
                </a:effectLst>
              </a:rPr>
              <a:t>öznelere</a:t>
            </a:r>
            <a:r>
              <a:rPr lang="en-GB" sz="2000" b="1" spc="150" dirty="0" smtClean="0">
                <a:ln w="11430"/>
                <a:solidFill>
                  <a:schemeClr val="bg1"/>
                </a:solidFill>
                <a:effectLst>
                  <a:outerShdw blurRad="25400" algn="tl" rotWithShape="0">
                    <a:srgbClr val="000000">
                      <a:alpha val="43000"/>
                    </a:srgbClr>
                  </a:outerShdw>
                </a:effectLst>
              </a:rPr>
              <a:t> </a:t>
            </a:r>
            <a:r>
              <a:rPr lang="en-GB" sz="2000" b="1" spc="150" dirty="0" err="1" smtClean="0">
                <a:ln w="11430"/>
                <a:solidFill>
                  <a:schemeClr val="bg1"/>
                </a:solidFill>
                <a:effectLst>
                  <a:outerShdw blurRad="25400" algn="tl" rotWithShape="0">
                    <a:srgbClr val="000000">
                      <a:alpha val="43000"/>
                    </a:srgbClr>
                  </a:outerShdw>
                </a:effectLst>
              </a:rPr>
              <a:t>dönüştürür</a:t>
            </a:r>
            <a:r>
              <a:rPr lang="tr-TR" sz="2000" b="1" spc="150" dirty="0" smtClean="0">
                <a:ln w="11430"/>
                <a:solidFill>
                  <a:schemeClr val="bg1"/>
                </a:solidFill>
                <a:effectLst>
                  <a:outerShdw blurRad="25400" algn="tl" rotWithShape="0">
                    <a:srgbClr val="000000">
                      <a:alpha val="43000"/>
                    </a:srgbClr>
                  </a:outerShdw>
                </a:effectLst>
              </a:rPr>
              <a:t>”</a:t>
            </a:r>
            <a:r>
              <a:rPr lang="en-GB" sz="2000" b="1" spc="150" dirty="0" smtClean="0">
                <a:ln w="11430"/>
                <a:solidFill>
                  <a:schemeClr val="bg1"/>
                </a:solidFill>
                <a:effectLst>
                  <a:outerShdw blurRad="25400" algn="tl" rotWithShape="0">
                    <a:srgbClr val="000000">
                      <a:alpha val="43000"/>
                    </a:srgbClr>
                  </a:outerShdw>
                </a:effectLst>
              </a:rPr>
              <a:t>.</a:t>
            </a:r>
            <a:endParaRPr lang="tr-TR" sz="2000" b="1" spc="150" dirty="0">
              <a:ln w="11430"/>
              <a:solidFill>
                <a:schemeClr val="bg1"/>
              </a:solidFill>
              <a:effectLst>
                <a:outerShdw blurRad="25400" algn="tl" rotWithShape="0">
                  <a:srgbClr val="000000">
                    <a:alpha val="43000"/>
                  </a:srgbClr>
                </a:outerShdw>
              </a:effectLst>
            </a:endParaRPr>
          </a:p>
        </p:txBody>
      </p:sp>
      <p:sp>
        <p:nvSpPr>
          <p:cNvPr id="10" name="9 Dikdörtgen"/>
          <p:cNvSpPr/>
          <p:nvPr/>
        </p:nvSpPr>
        <p:spPr>
          <a:xfrm>
            <a:off x="251520" y="5013176"/>
            <a:ext cx="5760640" cy="132343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en-GB" sz="2000" b="1" spc="150" dirty="0" err="1" smtClean="0">
                <a:ln w="11430"/>
                <a:solidFill>
                  <a:srgbClr val="F8F8F8"/>
                </a:solidFill>
                <a:effectLst>
                  <a:outerShdw blurRad="25400" algn="tl" rotWithShape="0">
                    <a:srgbClr val="000000">
                      <a:alpha val="43000"/>
                    </a:srgbClr>
                  </a:outerShdw>
                </a:effectLst>
              </a:rPr>
              <a:t>Bireyler</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kendilerini</a:t>
            </a:r>
            <a:r>
              <a:rPr lang="tr-TR" sz="2000" b="1" spc="150" dirty="0" smtClean="0">
                <a:ln w="11430"/>
                <a:solidFill>
                  <a:srgbClr val="F8F8F8"/>
                </a:solidFill>
                <a:effectLst>
                  <a:outerShdw blurRad="25400" algn="tl" rotWithShape="0">
                    <a:srgbClr val="000000">
                      <a:alpha val="43000"/>
                    </a:srgbClr>
                  </a:outerShdw>
                </a:effectLst>
              </a:rPr>
              <a:t>,</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kendi</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kaderlerini</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tayin</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eden</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failler</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olarak</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yanlış</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görürler</a:t>
            </a:r>
            <a:r>
              <a:rPr lang="tr-TR" sz="2000" b="1" spc="150" dirty="0" smtClean="0">
                <a:ln w="11430"/>
                <a:solidFill>
                  <a:srgbClr val="F8F8F8"/>
                </a:solidFill>
                <a:effectLst>
                  <a:outerShdw blurRad="25400" algn="tl" rotWithShape="0">
                    <a:srgbClr val="000000">
                      <a:alpha val="43000"/>
                    </a:srgbClr>
                  </a:outerShdw>
                </a:effectLst>
              </a:rPr>
              <a:t>. O</a:t>
            </a:r>
            <a:r>
              <a:rPr lang="en-GB" sz="2000" b="1" spc="150" dirty="0" err="1" smtClean="0">
                <a:ln w="11430"/>
                <a:solidFill>
                  <a:srgbClr val="F8F8F8"/>
                </a:solidFill>
                <a:effectLst>
                  <a:outerShdw blurRad="25400" algn="tl" rotWithShape="0">
                    <a:srgbClr val="000000">
                      <a:alpha val="43000"/>
                    </a:srgbClr>
                  </a:outerShdw>
                </a:effectLst>
              </a:rPr>
              <a:t>ysa</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toplumsalın</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inşa</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ettiği</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bir</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kimliktir</a:t>
            </a:r>
            <a:r>
              <a:rPr lang="en-GB" sz="2000" b="1" spc="150" dirty="0" smtClean="0">
                <a:ln w="11430"/>
                <a:solidFill>
                  <a:srgbClr val="F8F8F8"/>
                </a:solidFill>
                <a:effectLst>
                  <a:outerShdw blurRad="25400" algn="tl" rotWithShape="0">
                    <a:srgbClr val="000000">
                      <a:alpha val="43000"/>
                    </a:srgbClr>
                  </a:outerShdw>
                </a:effectLst>
              </a:rPr>
              <a:t>.</a:t>
            </a:r>
            <a:r>
              <a:rPr lang="tr-TR" sz="2000" b="1" spc="150" dirty="0" smtClean="0">
                <a:ln w="11430"/>
                <a:solidFill>
                  <a:srgbClr val="F8F8F8"/>
                </a:solidFill>
                <a:effectLst>
                  <a:outerShdw blurRad="25400" algn="tl" rotWithShape="0">
                    <a:srgbClr val="000000">
                      <a:alpha val="43000"/>
                    </a:srgbClr>
                  </a:outerShdw>
                </a:effectLst>
              </a:rPr>
              <a:t> B</a:t>
            </a:r>
            <a:r>
              <a:rPr lang="en-GB" sz="2000" b="1" spc="150" dirty="0" err="1" smtClean="0">
                <a:ln w="11430"/>
                <a:solidFill>
                  <a:srgbClr val="F8F8F8"/>
                </a:solidFill>
                <a:effectLst>
                  <a:outerShdw blurRad="25400" algn="tl" rotWithShape="0">
                    <a:srgbClr val="000000">
                      <a:alpha val="43000"/>
                    </a:srgbClr>
                  </a:outerShdw>
                </a:effectLst>
              </a:rPr>
              <a:t>enlik</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ideolojik</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söylemler</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aracılığıyla</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şekillenir</a:t>
            </a:r>
            <a:r>
              <a:rPr lang="en-GB" sz="2000" b="1" spc="150" dirty="0" smtClean="0">
                <a:ln w="11430"/>
                <a:solidFill>
                  <a:srgbClr val="F8F8F8"/>
                </a:solidFill>
                <a:effectLst>
                  <a:outerShdw blurRad="25400" algn="tl" rotWithShape="0">
                    <a:srgbClr val="000000">
                      <a:alpha val="43000"/>
                    </a:srgbClr>
                  </a:outerShdw>
                </a:effectLst>
              </a:rPr>
              <a:t>. </a:t>
            </a:r>
            <a:endParaRPr lang="tr-TR" sz="2000" b="1" spc="150" dirty="0">
              <a:ln w="11430"/>
              <a:solidFill>
                <a:srgbClr val="F8F8F8"/>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187624" y="221739"/>
            <a:ext cx="676875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spc="150" normalizeH="0" baseline="0" dirty="0" err="1" smtClean="0">
                <a:ln w="11430"/>
                <a:solidFill>
                  <a:srgbClr val="F8F8F8"/>
                </a:solidFill>
                <a:effectLst>
                  <a:outerShdw blurRad="25400" algn="tl" rotWithShape="0">
                    <a:srgbClr val="000000">
                      <a:alpha val="43000"/>
                    </a:srgbClr>
                  </a:outerShdw>
                </a:effectLst>
                <a:latin typeface="Calibri" pitchFamily="34" charset="0"/>
                <a:ea typeface="Calibri" pitchFamily="34" charset="0"/>
                <a:cs typeface="Times New Roman" pitchFamily="18" charset="0"/>
              </a:rPr>
              <a:t>Krizi</a:t>
            </a:r>
            <a:r>
              <a:rPr kumimoji="0" lang="en-GB" sz="2400" b="1" i="0" u="none" strike="noStrike" spc="150" normalizeH="0" baseline="0" dirty="0" smtClean="0">
                <a:ln w="11430"/>
                <a:solidFill>
                  <a:srgbClr val="F8F8F8"/>
                </a:solidFill>
                <a:effectLst>
                  <a:outerShdw blurRad="25400" algn="tl" rotWithShape="0">
                    <a:srgbClr val="000000">
                      <a:alpha val="43000"/>
                    </a:srgbClr>
                  </a:outerShdw>
                </a:effectLst>
                <a:latin typeface="Calibri" pitchFamily="34" charset="0"/>
                <a:ea typeface="Calibri" pitchFamily="34" charset="0"/>
                <a:cs typeface="Times New Roman" pitchFamily="18" charset="0"/>
              </a:rPr>
              <a:t> </a:t>
            </a:r>
            <a:r>
              <a:rPr kumimoji="0" lang="en-GB" sz="2400" b="1" i="0" u="none" strike="noStrike" spc="150" normalizeH="0" baseline="0" dirty="0" err="1" smtClean="0">
                <a:ln w="11430"/>
                <a:solidFill>
                  <a:srgbClr val="F8F8F8"/>
                </a:solidFill>
                <a:effectLst>
                  <a:outerShdw blurRad="25400" algn="tl" rotWithShape="0">
                    <a:srgbClr val="000000">
                      <a:alpha val="43000"/>
                    </a:srgbClr>
                  </a:outerShdw>
                </a:effectLst>
                <a:latin typeface="Calibri" pitchFamily="34" charset="0"/>
                <a:ea typeface="Calibri" pitchFamily="34" charset="0"/>
                <a:cs typeface="Times New Roman" pitchFamily="18" charset="0"/>
              </a:rPr>
              <a:t>Yönetmek</a:t>
            </a:r>
            <a:r>
              <a:rPr kumimoji="0" lang="en-GB" sz="2400" b="1" i="0" u="none" strike="noStrike" spc="150" normalizeH="0" baseline="0" dirty="0" smtClean="0">
                <a:ln w="11430"/>
                <a:solidFill>
                  <a:srgbClr val="F8F8F8"/>
                </a:solidFill>
                <a:effectLst>
                  <a:outerShdw blurRad="25400" algn="tl" rotWithShape="0">
                    <a:srgbClr val="000000">
                      <a:alpha val="43000"/>
                    </a:srgbClr>
                  </a:outerShdw>
                </a:effectLst>
                <a:latin typeface="Calibri" pitchFamily="34" charset="0"/>
                <a:ea typeface="Calibri" pitchFamily="34" charset="0"/>
                <a:cs typeface="Times New Roman" pitchFamily="18" charset="0"/>
              </a:rPr>
              <a:t>: </a:t>
            </a:r>
            <a:endParaRPr kumimoji="0" lang="tr-TR" sz="2400" b="1" i="0" u="none" strike="noStrike" spc="150" normalizeH="0" baseline="0" dirty="0" smtClean="0">
              <a:ln w="11430"/>
              <a:solidFill>
                <a:srgbClr val="F8F8F8"/>
              </a:solidFill>
              <a:effectLst>
                <a:outerShdw blurRad="25400" algn="tl" rotWithShape="0">
                  <a:srgbClr val="000000">
                    <a:alpha val="43000"/>
                  </a:srgbClr>
                </a:outerShdw>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spc="150" normalizeH="0" baseline="0" dirty="0" smtClean="0">
                <a:ln w="11430"/>
                <a:solidFill>
                  <a:srgbClr val="F8F8F8"/>
                </a:solidFill>
                <a:effectLst>
                  <a:outerShdw blurRad="25400" algn="tl" rotWithShape="0">
                    <a:srgbClr val="000000">
                      <a:alpha val="43000"/>
                    </a:srgbClr>
                  </a:outerShdw>
                </a:effectLst>
                <a:latin typeface="Calibri" pitchFamily="34" charset="0"/>
                <a:ea typeface="Calibri" pitchFamily="34" charset="0"/>
                <a:cs typeface="Times New Roman" pitchFamily="18" charset="0"/>
              </a:rPr>
              <a:t>Basın, </a:t>
            </a:r>
            <a:r>
              <a:rPr kumimoji="0" lang="en-GB" sz="2400" b="1" i="0" u="none" strike="noStrike" spc="150" normalizeH="0" baseline="0" dirty="0" err="1" smtClean="0">
                <a:ln w="11430"/>
                <a:solidFill>
                  <a:srgbClr val="F8F8F8"/>
                </a:solidFill>
                <a:effectLst>
                  <a:outerShdw blurRad="25400" algn="tl" rotWithShape="0">
                    <a:srgbClr val="000000">
                      <a:alpha val="43000"/>
                    </a:srgbClr>
                  </a:outerShdw>
                </a:effectLst>
                <a:latin typeface="Calibri" pitchFamily="34" charset="0"/>
                <a:ea typeface="Calibri" pitchFamily="34" charset="0"/>
                <a:cs typeface="Times New Roman" pitchFamily="18" charset="0"/>
              </a:rPr>
              <a:t>Ahlaki</a:t>
            </a:r>
            <a:r>
              <a:rPr kumimoji="0" lang="en-GB" sz="2400" b="1" i="0" u="none" strike="noStrike" spc="150" normalizeH="0" baseline="0" dirty="0" smtClean="0">
                <a:ln w="11430"/>
                <a:solidFill>
                  <a:srgbClr val="F8F8F8"/>
                </a:solidFill>
                <a:effectLst>
                  <a:outerShdw blurRad="25400" algn="tl" rotWithShape="0">
                    <a:srgbClr val="000000">
                      <a:alpha val="43000"/>
                    </a:srgbClr>
                  </a:outerShdw>
                </a:effectLst>
                <a:latin typeface="Calibri" pitchFamily="34" charset="0"/>
                <a:ea typeface="Calibri" pitchFamily="34" charset="0"/>
                <a:cs typeface="Times New Roman" pitchFamily="18" charset="0"/>
              </a:rPr>
              <a:t> </a:t>
            </a:r>
            <a:r>
              <a:rPr kumimoji="0" lang="en-GB" sz="2400" b="1" i="0" u="none" strike="noStrike" spc="150" normalizeH="0" baseline="0" dirty="0" err="1" smtClean="0">
                <a:ln w="11430"/>
                <a:solidFill>
                  <a:srgbClr val="F8F8F8"/>
                </a:solidFill>
                <a:effectLst>
                  <a:outerShdw blurRad="25400" algn="tl" rotWithShape="0">
                    <a:srgbClr val="000000">
                      <a:alpha val="43000"/>
                    </a:srgbClr>
                  </a:outerShdw>
                </a:effectLst>
                <a:latin typeface="Calibri" pitchFamily="34" charset="0"/>
                <a:ea typeface="Calibri" pitchFamily="34" charset="0"/>
                <a:cs typeface="Times New Roman" pitchFamily="18" charset="0"/>
              </a:rPr>
              <a:t>Panik</a:t>
            </a:r>
            <a:r>
              <a:rPr kumimoji="0" lang="en-GB" sz="2400" b="1" i="0" u="none" strike="noStrike" spc="150" normalizeH="0" baseline="0" dirty="0" smtClean="0">
                <a:ln w="11430"/>
                <a:solidFill>
                  <a:srgbClr val="F8F8F8"/>
                </a:solidFill>
                <a:effectLst>
                  <a:outerShdw blurRad="25400" algn="tl" rotWithShape="0">
                    <a:srgbClr val="000000">
                      <a:alpha val="43000"/>
                    </a:srgbClr>
                  </a:outerShdw>
                </a:effectLst>
                <a:latin typeface="Calibri" pitchFamily="34" charset="0"/>
                <a:ea typeface="Calibri" pitchFamily="34" charset="0"/>
                <a:cs typeface="Times New Roman" pitchFamily="18" charset="0"/>
              </a:rPr>
              <a:t> ve </a:t>
            </a:r>
            <a:r>
              <a:rPr kumimoji="0" lang="en-GB" sz="2400" b="1" i="0" u="none" strike="noStrike" spc="150" normalizeH="0" baseline="0" dirty="0" err="1" smtClean="0">
                <a:ln w="11430"/>
                <a:solidFill>
                  <a:srgbClr val="F8F8F8"/>
                </a:solidFill>
                <a:effectLst>
                  <a:outerShdw blurRad="25400" algn="tl" rotWithShape="0">
                    <a:srgbClr val="000000">
                      <a:alpha val="43000"/>
                    </a:srgbClr>
                  </a:outerShdw>
                </a:effectLst>
                <a:latin typeface="Calibri" pitchFamily="34" charset="0"/>
                <a:ea typeface="Calibri" pitchFamily="34" charset="0"/>
                <a:cs typeface="Times New Roman" pitchFamily="18" charset="0"/>
              </a:rPr>
              <a:t>Yeni</a:t>
            </a:r>
            <a:r>
              <a:rPr kumimoji="0" lang="en-GB" sz="2400" b="1" i="0" u="none" strike="noStrike" spc="150" normalizeH="0" baseline="0" dirty="0" smtClean="0">
                <a:ln w="11430"/>
                <a:solidFill>
                  <a:srgbClr val="F8F8F8"/>
                </a:solidFill>
                <a:effectLst>
                  <a:outerShdw blurRad="25400" algn="tl" rotWithShape="0">
                    <a:srgbClr val="000000">
                      <a:alpha val="43000"/>
                    </a:srgbClr>
                  </a:outerShdw>
                </a:effectLst>
                <a:latin typeface="Calibri" pitchFamily="34" charset="0"/>
                <a:ea typeface="Calibri" pitchFamily="34" charset="0"/>
                <a:cs typeface="Times New Roman" pitchFamily="18" charset="0"/>
              </a:rPr>
              <a:t> </a:t>
            </a:r>
            <a:r>
              <a:rPr kumimoji="0" lang="en-GB" sz="2400" b="1" i="0" u="none" strike="noStrike" spc="150" normalizeH="0" baseline="0" dirty="0" err="1" smtClean="0">
                <a:ln w="11430"/>
                <a:solidFill>
                  <a:srgbClr val="F8F8F8"/>
                </a:solidFill>
                <a:effectLst>
                  <a:outerShdw blurRad="25400" algn="tl" rotWithShape="0">
                    <a:srgbClr val="000000">
                      <a:alpha val="43000"/>
                    </a:srgbClr>
                  </a:outerShdw>
                </a:effectLst>
                <a:latin typeface="Calibri" pitchFamily="34" charset="0"/>
                <a:ea typeface="Calibri" pitchFamily="34" charset="0"/>
                <a:cs typeface="Times New Roman" pitchFamily="18" charset="0"/>
              </a:rPr>
              <a:t>Sağın</a:t>
            </a:r>
            <a:r>
              <a:rPr kumimoji="0" lang="en-GB" sz="2400" b="1" i="0" u="none" strike="noStrike" spc="150" normalizeH="0" baseline="0" dirty="0" smtClean="0">
                <a:ln w="11430"/>
                <a:solidFill>
                  <a:srgbClr val="F8F8F8"/>
                </a:solidFill>
                <a:effectLst>
                  <a:outerShdw blurRad="25400" algn="tl" rotWithShape="0">
                    <a:srgbClr val="000000">
                      <a:alpha val="43000"/>
                    </a:srgbClr>
                  </a:outerShdw>
                </a:effectLst>
                <a:latin typeface="Calibri" pitchFamily="34" charset="0"/>
                <a:ea typeface="Calibri" pitchFamily="34" charset="0"/>
                <a:cs typeface="Times New Roman" pitchFamily="18" charset="0"/>
              </a:rPr>
              <a:t> </a:t>
            </a:r>
            <a:r>
              <a:rPr kumimoji="0" lang="en-GB" sz="2400" b="1" i="0" u="none" strike="noStrike" spc="150" normalizeH="0" baseline="0" dirty="0" err="1" smtClean="0">
                <a:ln w="11430"/>
                <a:solidFill>
                  <a:srgbClr val="F8F8F8"/>
                </a:solidFill>
                <a:effectLst>
                  <a:outerShdw blurRad="25400" algn="tl" rotWithShape="0">
                    <a:srgbClr val="000000">
                      <a:alpha val="43000"/>
                    </a:srgbClr>
                  </a:outerShdw>
                </a:effectLst>
                <a:latin typeface="Calibri" pitchFamily="34" charset="0"/>
                <a:ea typeface="Calibri" pitchFamily="34" charset="0"/>
                <a:cs typeface="Times New Roman" pitchFamily="18" charset="0"/>
              </a:rPr>
              <a:t>Yükselişi</a:t>
            </a:r>
            <a:endParaRPr kumimoji="0" lang="en-GB" sz="4000" b="1" i="0" u="none" strike="noStrike" spc="150" normalizeH="0" baseline="0" dirty="0" smtClean="0">
              <a:ln w="11430"/>
              <a:solidFill>
                <a:srgbClr val="F8F8F8"/>
              </a:solidFill>
              <a:effectLst>
                <a:outerShdw blurRad="25400" algn="tl" rotWithShape="0">
                  <a:srgbClr val="000000">
                    <a:alpha val="43000"/>
                  </a:srgbClr>
                </a:outerShdw>
              </a:effectLst>
              <a:latin typeface="Arial" pitchFamily="34" charset="0"/>
              <a:cs typeface="Arial" pitchFamily="34" charset="0"/>
            </a:endParaRPr>
          </a:p>
        </p:txBody>
      </p:sp>
      <p:pic>
        <p:nvPicPr>
          <p:cNvPr id="22533" name="Picture 5" descr="http://ecx.images-amazon.com/images/I/71d0RwALM7L.jpg"/>
          <p:cNvPicPr>
            <a:picLocks noChangeAspect="1" noChangeArrowheads="1"/>
          </p:cNvPicPr>
          <p:nvPr/>
        </p:nvPicPr>
        <p:blipFill>
          <a:blip r:embed="rId3" cstate="print"/>
          <a:srcRect/>
          <a:stretch>
            <a:fillRect/>
          </a:stretch>
        </p:blipFill>
        <p:spPr bwMode="auto">
          <a:xfrm>
            <a:off x="5436096" y="1380045"/>
            <a:ext cx="3096344" cy="4785259"/>
          </a:xfrm>
          <a:prstGeom prst="rect">
            <a:avLst/>
          </a:prstGeom>
          <a:ln>
            <a:noFill/>
          </a:ln>
          <a:effectLst>
            <a:outerShdw blurRad="190500" algn="tl" rotWithShape="0">
              <a:srgbClr val="000000">
                <a:alpha val="70000"/>
              </a:srgbClr>
            </a:outerShdw>
          </a:effectLst>
        </p:spPr>
      </p:pic>
      <p:sp>
        <p:nvSpPr>
          <p:cNvPr id="10" name="9 Dikdörtgen"/>
          <p:cNvSpPr/>
          <p:nvPr/>
        </p:nvSpPr>
        <p:spPr>
          <a:xfrm>
            <a:off x="395536" y="1725776"/>
            <a:ext cx="4968552" cy="163121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tr-TR" sz="2000" b="1" spc="150" dirty="0" err="1" smtClean="0">
                <a:ln w="11430"/>
                <a:solidFill>
                  <a:srgbClr val="F8F8F8"/>
                </a:solidFill>
                <a:effectLst>
                  <a:outerShdw blurRad="25400" algn="tl" rotWithShape="0">
                    <a:srgbClr val="000000">
                      <a:alpha val="43000"/>
                    </a:srgbClr>
                  </a:outerShdw>
                </a:effectLst>
              </a:rPr>
              <a:t>So</a:t>
            </a:r>
            <a:r>
              <a:rPr lang="en-GB" sz="2000" b="1" spc="150" dirty="0" err="1" smtClean="0">
                <a:ln w="11430"/>
                <a:solidFill>
                  <a:srgbClr val="F8F8F8"/>
                </a:solidFill>
                <a:effectLst>
                  <a:outerShdw blurRad="25400" algn="tl" rotWithShape="0">
                    <a:srgbClr val="000000">
                      <a:alpha val="43000"/>
                    </a:srgbClr>
                  </a:outerShdw>
                </a:effectLst>
              </a:rPr>
              <a:t>kak</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soygunculuğu</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konusunda</a:t>
            </a:r>
            <a:r>
              <a:rPr lang="en-GB" sz="2000" b="1" spc="150" dirty="0" smtClean="0">
                <a:ln w="11430"/>
                <a:solidFill>
                  <a:srgbClr val="F8F8F8"/>
                </a:solidFill>
                <a:effectLst>
                  <a:outerShdw blurRad="25400" algn="tl" rotWithShape="0">
                    <a:srgbClr val="000000">
                      <a:alpha val="43000"/>
                    </a:srgbClr>
                  </a:outerShdw>
                </a:effectLst>
              </a:rPr>
              <a:t> basın </a:t>
            </a:r>
            <a:r>
              <a:rPr lang="en-GB" sz="2000" b="1" spc="150" dirty="0" err="1" smtClean="0">
                <a:ln w="11430"/>
                <a:solidFill>
                  <a:srgbClr val="F8F8F8"/>
                </a:solidFill>
                <a:effectLst>
                  <a:outerShdw blurRad="25400" algn="tl" rotWithShape="0">
                    <a:srgbClr val="000000">
                      <a:alpha val="43000"/>
                    </a:srgbClr>
                  </a:outerShdw>
                </a:effectLst>
              </a:rPr>
              <a:t>yoluyla</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yayılan</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ahlaki</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panik</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savaş</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sonrası</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uzlaşma</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siyasetinin</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çöküşü</a:t>
            </a:r>
            <a:r>
              <a:rPr lang="en-GB" sz="2000" b="1" spc="150" dirty="0" smtClean="0">
                <a:ln w="11430"/>
                <a:solidFill>
                  <a:srgbClr val="F8F8F8"/>
                </a:solidFill>
                <a:effectLst>
                  <a:outerShdw blurRad="25400" algn="tl" rotWithShape="0">
                    <a:srgbClr val="000000">
                      <a:alpha val="43000"/>
                    </a:srgbClr>
                  </a:outerShdw>
                </a:effectLst>
              </a:rPr>
              <a:t> ve </a:t>
            </a:r>
            <a:r>
              <a:rPr lang="en-GB" sz="2000" b="1" spc="150" dirty="0" err="1" smtClean="0">
                <a:ln w="11430"/>
                <a:solidFill>
                  <a:srgbClr val="F8F8F8"/>
                </a:solidFill>
                <a:effectLst>
                  <a:outerShdw blurRad="25400" algn="tl" rotWithShape="0">
                    <a:srgbClr val="000000">
                      <a:alpha val="43000"/>
                    </a:srgbClr>
                  </a:outerShdw>
                </a:effectLst>
              </a:rPr>
              <a:t>otoriter</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bir</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devletin</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büyümesi</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arasındaki</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ilişk</a:t>
            </a:r>
            <a:r>
              <a:rPr lang="tr-TR" sz="2000" b="1" spc="150" dirty="0" smtClean="0">
                <a:ln w="11430"/>
                <a:solidFill>
                  <a:srgbClr val="F8F8F8"/>
                </a:solidFill>
                <a:effectLst>
                  <a:outerShdw blurRad="25400" algn="tl" rotWithShape="0">
                    <a:srgbClr val="000000">
                      <a:alpha val="43000"/>
                    </a:srgbClr>
                  </a:outerShdw>
                </a:effectLst>
              </a:rPr>
              <a:t>iye odaklanır.</a:t>
            </a:r>
            <a:endParaRPr lang="tr-TR" sz="2000" b="1" spc="150" dirty="0">
              <a:ln w="11430"/>
              <a:solidFill>
                <a:srgbClr val="F8F8F8"/>
              </a:solidFill>
              <a:effectLst>
                <a:outerShdw blurRad="25400" algn="tl" rotWithShape="0">
                  <a:srgbClr val="000000">
                    <a:alpha val="43000"/>
                  </a:srgbClr>
                </a:outerShdw>
              </a:effectLst>
            </a:endParaRPr>
          </a:p>
        </p:txBody>
      </p:sp>
      <p:sp>
        <p:nvSpPr>
          <p:cNvPr id="11" name="10 Dikdörtgen"/>
          <p:cNvSpPr/>
          <p:nvPr/>
        </p:nvSpPr>
        <p:spPr>
          <a:xfrm>
            <a:off x="395536" y="3573016"/>
            <a:ext cx="5040560" cy="224676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en-GB" sz="2000" b="1" spc="150" dirty="0" err="1" smtClean="0">
                <a:ln w="11430"/>
                <a:solidFill>
                  <a:srgbClr val="F8F8F8"/>
                </a:solidFill>
                <a:effectLst>
                  <a:outerShdw blurRad="25400" algn="tl" rotWithShape="0">
                    <a:srgbClr val="000000">
                      <a:alpha val="43000"/>
                    </a:srgbClr>
                  </a:outerShdw>
                </a:effectLst>
              </a:rPr>
              <a:t>Basında</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saldırgan</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paniği</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yaratılmadan</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önce</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sapkın</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siyahlara</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karşı</a:t>
            </a:r>
            <a:r>
              <a:rPr lang="en-GB" sz="2000" b="1" spc="150" dirty="0" smtClean="0">
                <a:ln w="11430"/>
                <a:solidFill>
                  <a:srgbClr val="F8F8F8"/>
                </a:solidFill>
                <a:effectLst>
                  <a:outerShdw blurRad="25400" algn="tl" rotWithShape="0">
                    <a:srgbClr val="000000">
                      <a:alpha val="43000"/>
                    </a:srgbClr>
                  </a:outerShdw>
                </a:effectLst>
              </a:rPr>
              <a:t> polis </a:t>
            </a:r>
            <a:r>
              <a:rPr lang="en-GB" sz="2000" b="1" spc="150" dirty="0" err="1" smtClean="0">
                <a:ln w="11430"/>
                <a:solidFill>
                  <a:srgbClr val="F8F8F8"/>
                </a:solidFill>
                <a:effectLst>
                  <a:outerShdw blurRad="25400" algn="tl" rotWithShape="0">
                    <a:srgbClr val="000000">
                      <a:alpha val="43000"/>
                    </a:srgbClr>
                  </a:outerShdw>
                </a:effectLst>
              </a:rPr>
              <a:t>seferberliği</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yoğunlaştırılmıştır</a:t>
            </a:r>
            <a:r>
              <a:rPr lang="en-GB" sz="2000" b="1" spc="150" dirty="0" smtClean="0">
                <a:ln w="11430"/>
                <a:solidFill>
                  <a:srgbClr val="F8F8F8"/>
                </a:solidFill>
                <a:effectLst>
                  <a:outerShdw blurRad="25400" algn="tl" rotWithShape="0">
                    <a:srgbClr val="000000">
                      <a:alpha val="43000"/>
                    </a:srgbClr>
                  </a:outerShdw>
                </a:effectLst>
              </a:rPr>
              <a:t>. </a:t>
            </a:r>
            <a:r>
              <a:rPr lang="tr-TR" sz="2000" b="1" spc="150" dirty="0" smtClean="0">
                <a:ln w="11430"/>
                <a:solidFill>
                  <a:srgbClr val="F8F8F8"/>
                </a:solidFill>
                <a:effectLst>
                  <a:outerShdw blurRad="25400" algn="tl" rotWithShape="0">
                    <a:srgbClr val="000000">
                      <a:alpha val="43000"/>
                    </a:srgbClr>
                  </a:outerShdw>
                </a:effectLst>
              </a:rPr>
              <a:t>Böylece</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siyah</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suçluların</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mahkemelerde</a:t>
            </a:r>
            <a:r>
              <a:rPr lang="en-GB" sz="2000" b="1" spc="150" dirty="0" smtClean="0">
                <a:ln w="11430"/>
                <a:solidFill>
                  <a:srgbClr val="F8F8F8"/>
                </a:solidFill>
                <a:effectLst>
                  <a:outerShdw blurRad="25400" algn="tl" rotWithShape="0">
                    <a:srgbClr val="000000">
                      <a:alpha val="43000"/>
                    </a:srgbClr>
                  </a:outerShdw>
                </a:effectLst>
              </a:rPr>
              <a:t> boy </a:t>
            </a:r>
            <a:r>
              <a:rPr lang="en-GB" sz="2000" b="1" spc="150" dirty="0" err="1" smtClean="0">
                <a:ln w="11430"/>
                <a:solidFill>
                  <a:srgbClr val="F8F8F8"/>
                </a:solidFill>
                <a:effectLst>
                  <a:outerShdw blurRad="25400" algn="tl" rotWithShape="0">
                    <a:srgbClr val="000000">
                      <a:alpha val="43000"/>
                    </a:srgbClr>
                  </a:outerShdw>
                </a:effectLst>
              </a:rPr>
              <a:t>göstermesi</a:t>
            </a:r>
            <a:r>
              <a:rPr lang="en-GB" sz="2000" b="1" spc="150" dirty="0" smtClean="0">
                <a:ln w="11430"/>
                <a:solidFill>
                  <a:srgbClr val="F8F8F8"/>
                </a:solidFill>
                <a:effectLst>
                  <a:outerShdw blurRad="25400" algn="tl" rotWithShape="0">
                    <a:srgbClr val="000000">
                      <a:alpha val="43000"/>
                    </a:srgbClr>
                  </a:outerShdw>
                </a:effectLst>
              </a:rPr>
              <a:t> ve </a:t>
            </a:r>
            <a:r>
              <a:rPr lang="en-GB" sz="2000" b="1" spc="150" dirty="0" err="1" smtClean="0">
                <a:ln w="11430"/>
                <a:solidFill>
                  <a:srgbClr val="F8F8F8"/>
                </a:solidFill>
                <a:effectLst>
                  <a:outerShdw blurRad="25400" algn="tl" rotWithShape="0">
                    <a:srgbClr val="000000">
                      <a:alpha val="43000"/>
                    </a:srgbClr>
                  </a:outerShdw>
                </a:effectLst>
              </a:rPr>
              <a:t>basının</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ilgisinin</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artması</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için</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ortam</a:t>
            </a:r>
            <a:r>
              <a:rPr lang="en-GB" sz="2000" b="1" spc="150" dirty="0" smtClean="0">
                <a:ln w="11430"/>
                <a:solidFill>
                  <a:srgbClr val="F8F8F8"/>
                </a:solidFill>
                <a:effectLst>
                  <a:outerShdw blurRad="25400" algn="tl" rotWithShape="0">
                    <a:srgbClr val="000000">
                      <a:alpha val="43000"/>
                    </a:srgbClr>
                  </a:outerShdw>
                </a:effectLst>
              </a:rPr>
              <a:t> </a:t>
            </a:r>
            <a:r>
              <a:rPr lang="en-GB" sz="2000" b="1" spc="150" dirty="0" err="1" smtClean="0">
                <a:ln w="11430"/>
                <a:solidFill>
                  <a:srgbClr val="F8F8F8"/>
                </a:solidFill>
                <a:effectLst>
                  <a:outerShdw blurRad="25400" algn="tl" rotWithShape="0">
                    <a:srgbClr val="000000">
                      <a:alpha val="43000"/>
                    </a:srgbClr>
                  </a:outerShdw>
                </a:effectLst>
              </a:rPr>
              <a:t>hazırlan</a:t>
            </a:r>
            <a:r>
              <a:rPr lang="tr-TR" sz="2000" b="1" spc="150" dirty="0" err="1" smtClean="0">
                <a:ln w="11430"/>
                <a:solidFill>
                  <a:srgbClr val="F8F8F8"/>
                </a:solidFill>
                <a:effectLst>
                  <a:outerShdw blurRad="25400" algn="tl" rotWithShape="0">
                    <a:srgbClr val="000000">
                      <a:alpha val="43000"/>
                    </a:srgbClr>
                  </a:outerShdw>
                </a:effectLst>
              </a:rPr>
              <a:t>mıştır</a:t>
            </a:r>
            <a:r>
              <a:rPr lang="tr-TR" sz="2000" b="1" spc="150" dirty="0" smtClean="0">
                <a:ln w="11430"/>
                <a:solidFill>
                  <a:srgbClr val="F8F8F8"/>
                </a:solidFill>
                <a:effectLst>
                  <a:outerShdw blurRad="25400" algn="tl" rotWithShape="0">
                    <a:srgbClr val="000000">
                      <a:alpha val="43000"/>
                    </a:srgbClr>
                  </a:outerShdw>
                </a:effectLst>
              </a:rPr>
              <a:t>.</a:t>
            </a:r>
            <a:endParaRPr lang="tr-TR" sz="2000" b="1" spc="150" dirty="0">
              <a:ln w="11430"/>
              <a:solidFill>
                <a:srgbClr val="F8F8F8"/>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187624" y="221739"/>
            <a:ext cx="676875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spc="150" normalizeH="0" baseline="0" smtClean="0">
                <a:ln w="11430"/>
                <a:solidFill>
                  <a:srgbClr val="F8F8F8"/>
                </a:solidFill>
                <a:effectLst>
                  <a:outerShdw blurRad="25400" algn="tl" rotWithShape="0">
                    <a:srgbClr val="000000">
                      <a:alpha val="43000"/>
                    </a:srgbClr>
                  </a:outerShdw>
                </a:effectLst>
                <a:latin typeface="Calibri" pitchFamily="34" charset="0"/>
                <a:ea typeface="Calibri" pitchFamily="34" charset="0"/>
                <a:cs typeface="Times New Roman" pitchFamily="18" charset="0"/>
              </a:rPr>
              <a:t>Krizi Yönetmek: </a:t>
            </a:r>
            <a:endParaRPr kumimoji="0" lang="tr-TR" sz="2400" b="1" i="0" u="none" strike="noStrike" spc="150" normalizeH="0" baseline="0" smtClean="0">
              <a:ln w="11430"/>
              <a:solidFill>
                <a:srgbClr val="F8F8F8"/>
              </a:solidFill>
              <a:effectLst>
                <a:outerShdw blurRad="25400" algn="tl" rotWithShape="0">
                  <a:srgbClr val="000000">
                    <a:alpha val="43000"/>
                  </a:srgbClr>
                </a:outerShdw>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spc="150" normalizeH="0" baseline="0" smtClean="0">
                <a:ln w="11430"/>
                <a:solidFill>
                  <a:srgbClr val="F8F8F8"/>
                </a:solidFill>
                <a:effectLst>
                  <a:outerShdw blurRad="25400" algn="tl" rotWithShape="0">
                    <a:srgbClr val="000000">
                      <a:alpha val="43000"/>
                    </a:srgbClr>
                  </a:outerShdw>
                </a:effectLst>
                <a:latin typeface="Calibri" pitchFamily="34" charset="0"/>
                <a:ea typeface="Calibri" pitchFamily="34" charset="0"/>
                <a:cs typeface="Times New Roman" pitchFamily="18" charset="0"/>
              </a:rPr>
              <a:t>Basın, Ahlaki Panik ve Yeni Sağın Yükselişi</a:t>
            </a:r>
            <a:endParaRPr kumimoji="0" lang="en-GB" sz="4000" b="1" i="0" u="none" strike="noStrike" spc="150" normalizeH="0" baseline="0" smtClean="0">
              <a:ln w="11430"/>
              <a:solidFill>
                <a:srgbClr val="F8F8F8"/>
              </a:solidFill>
              <a:effectLst>
                <a:outerShdw blurRad="25400" algn="tl" rotWithShape="0">
                  <a:srgbClr val="000000">
                    <a:alpha val="43000"/>
                  </a:srgbClr>
                </a:outerShdw>
              </a:effectLst>
              <a:latin typeface="Arial" pitchFamily="34" charset="0"/>
              <a:cs typeface="Arial" pitchFamily="34" charset="0"/>
            </a:endParaRPr>
          </a:p>
        </p:txBody>
      </p:sp>
      <p:pic>
        <p:nvPicPr>
          <p:cNvPr id="22533" name="Picture 5" descr="http://ecx.images-amazon.com/images/I/71d0RwALM7L.jpg"/>
          <p:cNvPicPr>
            <a:picLocks noChangeAspect="1" noChangeArrowheads="1"/>
          </p:cNvPicPr>
          <p:nvPr/>
        </p:nvPicPr>
        <p:blipFill>
          <a:blip r:embed="rId3" cstate="print"/>
          <a:srcRect/>
          <a:stretch>
            <a:fillRect/>
          </a:stretch>
        </p:blipFill>
        <p:spPr bwMode="auto">
          <a:xfrm>
            <a:off x="5436096" y="1380045"/>
            <a:ext cx="3096344" cy="4785259"/>
          </a:xfrm>
          <a:prstGeom prst="rect">
            <a:avLst/>
          </a:prstGeom>
          <a:ln>
            <a:noFill/>
          </a:ln>
          <a:effectLst>
            <a:outerShdw blurRad="190500" algn="tl" rotWithShape="0">
              <a:srgbClr val="000000">
                <a:alpha val="70000"/>
              </a:srgbClr>
            </a:outerShdw>
          </a:effectLst>
        </p:spPr>
      </p:pic>
      <p:sp>
        <p:nvSpPr>
          <p:cNvPr id="6" name="5 Metin kutusu"/>
          <p:cNvSpPr txBox="1"/>
          <p:nvPr/>
        </p:nvSpPr>
        <p:spPr>
          <a:xfrm>
            <a:off x="395536" y="1405225"/>
            <a:ext cx="4380558" cy="1015663"/>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tr-TR" sz="2000" b="1" spc="150" smtClean="0">
                <a:ln w="11430"/>
                <a:solidFill>
                  <a:srgbClr val="F8F8F8"/>
                </a:solidFill>
                <a:effectLst>
                  <a:outerShdw blurRad="25400" algn="tl" rotWithShape="0">
                    <a:srgbClr val="000000">
                      <a:alpha val="43000"/>
                    </a:srgbClr>
                  </a:outerShdw>
                </a:effectLst>
              </a:rPr>
              <a:t>Birincil ve İkincil Tanımlayıcılar</a:t>
            </a:r>
          </a:p>
          <a:p>
            <a:r>
              <a:rPr lang="tr-TR" sz="2000" b="1" spc="150" smtClean="0">
                <a:ln w="11430"/>
                <a:solidFill>
                  <a:srgbClr val="F8F8F8"/>
                </a:solidFill>
                <a:effectLst>
                  <a:outerShdw blurRad="25400" algn="tl" rotWithShape="0">
                    <a:srgbClr val="000000">
                      <a:alpha val="43000"/>
                    </a:srgbClr>
                  </a:outerShdw>
                </a:effectLst>
              </a:rPr>
              <a:t>(Primary and Secondary Definers)</a:t>
            </a:r>
          </a:p>
          <a:p>
            <a:endParaRPr lang="tr-TR" sz="2000" b="1" spc="150">
              <a:ln w="11430"/>
              <a:solidFill>
                <a:srgbClr val="F8F8F8"/>
              </a:solidFill>
              <a:effectLst>
                <a:outerShdw blurRad="25400" algn="tl" rotWithShape="0">
                  <a:srgbClr val="000000">
                    <a:alpha val="43000"/>
                  </a:srgbClr>
                </a:outerShdw>
              </a:effectLst>
            </a:endParaRPr>
          </a:p>
        </p:txBody>
      </p:sp>
      <p:sp>
        <p:nvSpPr>
          <p:cNvPr id="7" name="6 Dikdörtgen"/>
          <p:cNvSpPr/>
          <p:nvPr/>
        </p:nvSpPr>
        <p:spPr>
          <a:xfrm>
            <a:off x="395536" y="2348880"/>
            <a:ext cx="4752528" cy="2308324"/>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en-GB" b="1" spc="150" smtClean="0">
                <a:ln w="11430"/>
                <a:solidFill>
                  <a:srgbClr val="F8F8F8"/>
                </a:solidFill>
                <a:effectLst>
                  <a:outerShdw blurRad="25400" algn="tl" rotWithShape="0">
                    <a:srgbClr val="000000">
                      <a:alpha val="43000"/>
                    </a:srgbClr>
                  </a:outerShdw>
                </a:effectLst>
              </a:rPr>
              <a:t>Birincil tanımlayıcılar, polis gibi, belli olaylarda medyaya bilgi veren yapısal olarak egemen gruplardır. </a:t>
            </a:r>
            <a:endParaRPr lang="tr-TR" b="1" spc="150" smtClean="0">
              <a:ln w="11430"/>
              <a:solidFill>
                <a:srgbClr val="F8F8F8"/>
              </a:solidFill>
              <a:effectLst>
                <a:outerShdw blurRad="25400" algn="tl" rotWithShape="0">
                  <a:srgbClr val="000000">
                    <a:alpha val="43000"/>
                  </a:srgbClr>
                </a:outerShdw>
              </a:effectLst>
            </a:endParaRPr>
          </a:p>
          <a:p>
            <a:endParaRPr lang="tr-TR" b="1" spc="150" smtClean="0">
              <a:ln w="11430"/>
              <a:solidFill>
                <a:srgbClr val="F8F8F8"/>
              </a:solidFill>
              <a:effectLst>
                <a:outerShdw blurRad="25400" algn="tl" rotWithShape="0">
                  <a:srgbClr val="000000">
                    <a:alpha val="43000"/>
                  </a:srgbClr>
                </a:outerShdw>
              </a:effectLst>
            </a:endParaRPr>
          </a:p>
          <a:p>
            <a:r>
              <a:rPr lang="en-GB" b="1" spc="150" smtClean="0">
                <a:ln w="11430"/>
                <a:solidFill>
                  <a:srgbClr val="F8F8F8"/>
                </a:solidFill>
                <a:effectLst>
                  <a:outerShdw blurRad="25400" algn="tl" rotWithShape="0">
                    <a:srgbClr val="000000">
                      <a:alpha val="43000"/>
                    </a:srgbClr>
                  </a:outerShdw>
                </a:effectLst>
              </a:rPr>
              <a:t>Medya, birincil tanımlayıcılardan aldığı enformasyonu seçip yorumlayarak bir olayın ikincil tanımlayıcılığı işlevini görür.</a:t>
            </a:r>
            <a:endParaRPr lang="tr-TR" b="1" spc="150">
              <a:ln w="11430"/>
              <a:solidFill>
                <a:srgbClr val="F8F8F8"/>
              </a:solidFill>
              <a:effectLst>
                <a:outerShdw blurRad="25400" algn="tl" rotWithShape="0">
                  <a:srgbClr val="000000">
                    <a:alpha val="43000"/>
                  </a:srgbClr>
                </a:outerShdw>
              </a:effectLst>
            </a:endParaRPr>
          </a:p>
        </p:txBody>
      </p:sp>
      <p:sp>
        <p:nvSpPr>
          <p:cNvPr id="8" name="7 Dikdörtgen"/>
          <p:cNvSpPr/>
          <p:nvPr/>
        </p:nvSpPr>
        <p:spPr>
          <a:xfrm>
            <a:off x="395536" y="4759984"/>
            <a:ext cx="4680520" cy="1477328"/>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en-GB" b="1" spc="150" smtClean="0">
                <a:ln w="11430"/>
                <a:solidFill>
                  <a:srgbClr val="F8F8F8"/>
                </a:solidFill>
                <a:effectLst>
                  <a:outerShdw blurRad="25400" algn="tl" rotWithShape="0">
                    <a:srgbClr val="000000">
                      <a:alpha val="43000"/>
                    </a:srgbClr>
                  </a:outerShdw>
                </a:effectLst>
              </a:rPr>
              <a:t>Ahlaki panik ortamında, yüksek düzeyde kültürel kapanma sağlayabildiği için polisin yaptığı tanımlamalara fazladan bir ideolojik ağırlık verilir. </a:t>
            </a:r>
            <a:endParaRPr lang="tr-TR" b="1" spc="150">
              <a:ln w="11430"/>
              <a:solidFill>
                <a:srgbClr val="F8F8F8"/>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187624" y="221739"/>
            <a:ext cx="676875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spc="150" normalizeH="0" baseline="0" smtClean="0">
                <a:ln w="11430"/>
                <a:solidFill>
                  <a:srgbClr val="F8F8F8"/>
                </a:solidFill>
                <a:effectLst>
                  <a:outerShdw blurRad="25400" algn="tl" rotWithShape="0">
                    <a:srgbClr val="000000">
                      <a:alpha val="43000"/>
                    </a:srgbClr>
                  </a:outerShdw>
                </a:effectLst>
                <a:latin typeface="Calibri" pitchFamily="34" charset="0"/>
                <a:ea typeface="Calibri" pitchFamily="34" charset="0"/>
                <a:cs typeface="Times New Roman" pitchFamily="18" charset="0"/>
              </a:rPr>
              <a:t>Krizi Yönetmek: </a:t>
            </a:r>
            <a:endParaRPr kumimoji="0" lang="tr-TR" sz="2400" b="1" i="0" u="none" strike="noStrike" spc="150" normalizeH="0" baseline="0" smtClean="0">
              <a:ln w="11430"/>
              <a:solidFill>
                <a:srgbClr val="F8F8F8"/>
              </a:solidFill>
              <a:effectLst>
                <a:outerShdw blurRad="25400" algn="tl" rotWithShape="0">
                  <a:srgbClr val="000000">
                    <a:alpha val="43000"/>
                  </a:srgbClr>
                </a:outerShdw>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spc="150" normalizeH="0" baseline="0" smtClean="0">
                <a:ln w="11430"/>
                <a:solidFill>
                  <a:srgbClr val="F8F8F8"/>
                </a:solidFill>
                <a:effectLst>
                  <a:outerShdw blurRad="25400" algn="tl" rotWithShape="0">
                    <a:srgbClr val="000000">
                      <a:alpha val="43000"/>
                    </a:srgbClr>
                  </a:outerShdw>
                </a:effectLst>
                <a:latin typeface="Calibri" pitchFamily="34" charset="0"/>
                <a:ea typeface="Calibri" pitchFamily="34" charset="0"/>
                <a:cs typeface="Times New Roman" pitchFamily="18" charset="0"/>
              </a:rPr>
              <a:t>Basın, Ahlaki Panik ve Yeni Sağın Yükselişi</a:t>
            </a:r>
            <a:endParaRPr kumimoji="0" lang="en-GB" sz="4000" b="1" i="0" u="none" strike="noStrike" spc="150" normalizeH="0" baseline="0" smtClean="0">
              <a:ln w="11430"/>
              <a:solidFill>
                <a:srgbClr val="F8F8F8"/>
              </a:solidFill>
              <a:effectLst>
                <a:outerShdw blurRad="25400" algn="tl" rotWithShape="0">
                  <a:srgbClr val="000000">
                    <a:alpha val="43000"/>
                  </a:srgbClr>
                </a:outerShdw>
              </a:effectLst>
              <a:latin typeface="Arial" pitchFamily="34" charset="0"/>
              <a:cs typeface="Arial" pitchFamily="34" charset="0"/>
            </a:endParaRPr>
          </a:p>
        </p:txBody>
      </p:sp>
      <p:pic>
        <p:nvPicPr>
          <p:cNvPr id="22533" name="Picture 5" descr="http://ecx.images-amazon.com/images/I/71d0RwALM7L.jpg"/>
          <p:cNvPicPr>
            <a:picLocks noChangeAspect="1" noChangeArrowheads="1"/>
          </p:cNvPicPr>
          <p:nvPr/>
        </p:nvPicPr>
        <p:blipFill>
          <a:blip r:embed="rId3" cstate="print"/>
          <a:srcRect/>
          <a:stretch>
            <a:fillRect/>
          </a:stretch>
        </p:blipFill>
        <p:spPr bwMode="auto">
          <a:xfrm>
            <a:off x="5436096" y="1380045"/>
            <a:ext cx="3096344" cy="4785259"/>
          </a:xfrm>
          <a:prstGeom prst="rect">
            <a:avLst/>
          </a:prstGeom>
          <a:ln>
            <a:noFill/>
          </a:ln>
          <a:effectLst>
            <a:outerShdw blurRad="190500" algn="tl" rotWithShape="0">
              <a:srgbClr val="000000">
                <a:alpha val="70000"/>
              </a:srgbClr>
            </a:outerShdw>
          </a:effectLst>
        </p:spPr>
      </p:pic>
      <p:sp>
        <p:nvSpPr>
          <p:cNvPr id="9" name="8 Dikdörtgen"/>
          <p:cNvSpPr/>
          <p:nvPr/>
        </p:nvSpPr>
        <p:spPr>
          <a:xfrm>
            <a:off x="504056" y="2089879"/>
            <a:ext cx="4572000" cy="313932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r>
              <a:rPr lang="en-GB" sz="2200" i="1" spc="150" smtClean="0">
                <a:ln w="11430"/>
                <a:solidFill>
                  <a:srgbClr val="F8F8F8"/>
                </a:solidFill>
                <a:effectLst>
                  <a:outerShdw blurRad="25400" algn="tl" rotWithShape="0">
                    <a:srgbClr val="000000">
                      <a:alpha val="43000"/>
                    </a:srgbClr>
                  </a:outerShdw>
                </a:effectLst>
              </a:rPr>
              <a:t>Krizi Yönetmek </a:t>
            </a:r>
            <a:r>
              <a:rPr lang="en-GB" sz="2200" spc="150" smtClean="0">
                <a:ln w="11430"/>
                <a:solidFill>
                  <a:srgbClr val="F8F8F8"/>
                </a:solidFill>
                <a:effectLst>
                  <a:outerShdw blurRad="25400" algn="tl" rotWithShape="0">
                    <a:srgbClr val="000000">
                      <a:alpha val="43000"/>
                    </a:srgbClr>
                  </a:outerShdw>
                </a:effectLst>
              </a:rPr>
              <a:t>kitabının dayandığı temel tez, Hall’un 1980’lerde Thatcherizm üzerine yazacakları için siyasal bir bağlam teşkil eder. Basının yarattığı ahlaki panik ile ekonomik ve üstyapısal krizden oluşan zemin karşı karşıya getirilmektedir.</a:t>
            </a:r>
            <a:endParaRPr lang="tr-TR" sz="2200" spc="150">
              <a:ln w="11430"/>
              <a:solidFill>
                <a:srgbClr val="F8F8F8"/>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d.gr-assets.com/books/1171480752l/101653.jpg"/>
          <p:cNvPicPr>
            <a:picLocks noChangeAspect="1" noChangeArrowheads="1"/>
          </p:cNvPicPr>
          <p:nvPr/>
        </p:nvPicPr>
        <p:blipFill>
          <a:blip r:embed="rId3" cstate="print"/>
          <a:srcRect/>
          <a:stretch>
            <a:fillRect/>
          </a:stretch>
        </p:blipFill>
        <p:spPr bwMode="auto">
          <a:xfrm>
            <a:off x="5652120" y="1124744"/>
            <a:ext cx="3005386" cy="4680520"/>
          </a:xfrm>
          <a:prstGeom prst="rect">
            <a:avLst/>
          </a:prstGeom>
          <a:ln>
            <a:noFill/>
          </a:ln>
          <a:effectLst>
            <a:outerShdw blurRad="190500" algn="tl" rotWithShape="0">
              <a:srgbClr val="000000">
                <a:alpha val="70000"/>
              </a:srgbClr>
            </a:outerShdw>
          </a:effectLst>
        </p:spPr>
      </p:pic>
      <p:sp>
        <p:nvSpPr>
          <p:cNvPr id="7" name="6 Dikdörtgen"/>
          <p:cNvSpPr/>
          <p:nvPr/>
        </p:nvSpPr>
        <p:spPr>
          <a:xfrm>
            <a:off x="323528" y="1113222"/>
            <a:ext cx="5328592" cy="5078313"/>
          </a:xfrm>
          <a:prstGeom prst="rect">
            <a:avLst/>
          </a:prstGeom>
        </p:spPr>
        <p:txBody>
          <a:bodyPr wrap="square">
            <a:spAutoFit/>
          </a:bodyPr>
          <a:lstStyle/>
          <a:p>
            <a:r>
              <a:rPr lang="en-GB" dirty="0" err="1" smtClean="0">
                <a:solidFill>
                  <a:schemeClr val="bg1"/>
                </a:solidFill>
                <a:effectLst>
                  <a:outerShdw blurRad="38100" dist="38100" dir="2700000" algn="tl">
                    <a:srgbClr val="000000">
                      <a:alpha val="43137"/>
                    </a:srgbClr>
                  </a:outerShdw>
                </a:effectLst>
              </a:rPr>
              <a:t>Savaş</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sonrası</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dönem</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geleneksel</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ideolojilerin</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çöküşüne</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sahne</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olmuştur</a:t>
            </a:r>
            <a:r>
              <a:rPr lang="en-GB" dirty="0" smtClean="0">
                <a:solidFill>
                  <a:schemeClr val="bg1"/>
                </a:solidFill>
                <a:effectLst>
                  <a:outerShdw blurRad="38100" dist="38100" dir="2700000" algn="tl">
                    <a:srgbClr val="000000">
                      <a:alpha val="43137"/>
                    </a:srgbClr>
                  </a:outerShdw>
                </a:effectLst>
              </a:rPr>
              <a:t>. </a:t>
            </a:r>
            <a:endParaRPr lang="tr-TR" dirty="0" smtClean="0">
              <a:solidFill>
                <a:schemeClr val="bg1"/>
              </a:solidFill>
              <a:effectLst>
                <a:outerShdw blurRad="38100" dist="38100" dir="2700000" algn="tl">
                  <a:srgbClr val="000000">
                    <a:alpha val="43137"/>
                  </a:srgbClr>
                </a:outerShdw>
              </a:effectLst>
            </a:endParaRPr>
          </a:p>
          <a:p>
            <a:endParaRPr lang="tr-TR" dirty="0" smtClean="0">
              <a:solidFill>
                <a:schemeClr val="bg1"/>
              </a:solidFill>
              <a:effectLst>
                <a:outerShdw blurRad="38100" dist="38100" dir="2700000" algn="tl">
                  <a:srgbClr val="000000">
                    <a:alpha val="43137"/>
                  </a:srgbClr>
                </a:outerShdw>
              </a:effectLst>
            </a:endParaRPr>
          </a:p>
          <a:p>
            <a:r>
              <a:rPr lang="en-GB" dirty="0" err="1" smtClean="0">
                <a:solidFill>
                  <a:schemeClr val="bg1"/>
                </a:solidFill>
                <a:effectLst>
                  <a:outerShdw blurRad="38100" dist="38100" dir="2700000" algn="tl">
                    <a:srgbClr val="000000">
                      <a:alpha val="43137"/>
                    </a:srgbClr>
                  </a:outerShdw>
                </a:effectLst>
              </a:rPr>
              <a:t>Eskinin</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düzenli</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yaşam</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biçimlerinin</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ortadan</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kalkışı</a:t>
            </a:r>
            <a:r>
              <a:rPr lang="tr-TR" dirty="0" err="1" smtClean="0">
                <a:solidFill>
                  <a:schemeClr val="bg1"/>
                </a:solidFill>
                <a:effectLst>
                  <a:outerShdw blurRad="38100" dist="38100" dir="2700000" algn="tl">
                    <a:srgbClr val="000000">
                      <a:alpha val="43137"/>
                    </a:srgbClr>
                  </a:outerShdw>
                </a:effectLst>
              </a:rPr>
              <a:t>na</a:t>
            </a:r>
            <a:r>
              <a:rPr lang="tr-TR" dirty="0" smtClean="0">
                <a:solidFill>
                  <a:schemeClr val="bg1"/>
                </a:solidFill>
                <a:effectLst>
                  <a:outerShdw blurRad="38100" dist="38100" dir="2700000" algn="tl">
                    <a:srgbClr val="000000">
                      <a:alpha val="43137"/>
                    </a:srgbClr>
                  </a:outerShdw>
                </a:effectLst>
              </a:rPr>
              <a:t> gösterilen tepki </a:t>
            </a:r>
            <a:r>
              <a:rPr lang="en-GB" dirty="0" err="1" smtClean="0">
                <a:solidFill>
                  <a:schemeClr val="bg1"/>
                </a:solidFill>
                <a:effectLst>
                  <a:outerShdw blurRad="38100" dist="38100" dir="2700000" algn="tl">
                    <a:srgbClr val="000000">
                      <a:alpha val="43137"/>
                    </a:srgbClr>
                  </a:outerShdw>
                </a:effectLst>
              </a:rPr>
              <a:t>siyahlar</a:t>
            </a:r>
            <a:r>
              <a:rPr lang="en-GB" dirty="0" smtClean="0">
                <a:solidFill>
                  <a:schemeClr val="bg1"/>
                </a:solidFill>
                <a:effectLst>
                  <a:outerShdw blurRad="38100" dist="38100" dir="2700000" algn="tl">
                    <a:srgbClr val="000000">
                      <a:alpha val="43137"/>
                    </a:srgbClr>
                  </a:outerShdw>
                </a:effectLst>
              </a:rPr>
              <a:t> ve </a:t>
            </a:r>
            <a:r>
              <a:rPr lang="en-GB" dirty="0" err="1" smtClean="0">
                <a:solidFill>
                  <a:schemeClr val="bg1"/>
                </a:solidFill>
                <a:effectLst>
                  <a:outerShdw blurRad="38100" dist="38100" dir="2700000" algn="tl">
                    <a:srgbClr val="000000">
                      <a:alpha val="43137"/>
                    </a:srgbClr>
                  </a:outerShdw>
                </a:effectLst>
              </a:rPr>
              <a:t>Asyalılara</a:t>
            </a:r>
            <a:r>
              <a:rPr lang="en-GB" dirty="0" smtClean="0">
                <a:solidFill>
                  <a:schemeClr val="bg1"/>
                </a:solidFill>
                <a:effectLst>
                  <a:outerShdw blurRad="38100" dist="38100" dir="2700000" algn="tl">
                    <a:srgbClr val="000000">
                      <a:alpha val="43137"/>
                    </a:srgbClr>
                  </a:outerShdw>
                </a:effectLst>
              </a:rPr>
              <a:t> </a:t>
            </a:r>
            <a:r>
              <a:rPr lang="tr-TR" dirty="0" smtClean="0">
                <a:solidFill>
                  <a:schemeClr val="bg1"/>
                </a:solidFill>
                <a:effectLst>
                  <a:outerShdw blurRad="38100" dist="38100" dir="2700000" algn="tl">
                    <a:srgbClr val="000000">
                      <a:alpha val="43137"/>
                    </a:srgbClr>
                  </a:outerShdw>
                </a:effectLst>
              </a:rPr>
              <a:t> yönelmiştir.</a:t>
            </a:r>
            <a:r>
              <a:rPr lang="en-GB" dirty="0" smtClean="0">
                <a:solidFill>
                  <a:schemeClr val="bg1"/>
                </a:solidFill>
                <a:effectLst>
                  <a:outerShdw blurRad="38100" dist="38100" dir="2700000" algn="tl">
                    <a:srgbClr val="000000">
                      <a:alpha val="43137"/>
                    </a:srgbClr>
                  </a:outerShdw>
                </a:effectLst>
              </a:rPr>
              <a:t> </a:t>
            </a:r>
            <a:endParaRPr lang="tr-TR" dirty="0" smtClean="0">
              <a:solidFill>
                <a:schemeClr val="bg1"/>
              </a:solidFill>
              <a:effectLst>
                <a:outerShdw blurRad="38100" dist="38100" dir="2700000" algn="tl">
                  <a:srgbClr val="000000">
                    <a:alpha val="43137"/>
                  </a:srgbClr>
                </a:outerShdw>
              </a:effectLst>
            </a:endParaRPr>
          </a:p>
          <a:p>
            <a:endParaRPr lang="tr-TR" dirty="0" smtClean="0">
              <a:solidFill>
                <a:schemeClr val="bg1"/>
              </a:solidFill>
              <a:effectLst>
                <a:outerShdw blurRad="38100" dist="38100" dir="2700000" algn="tl">
                  <a:srgbClr val="000000">
                    <a:alpha val="43137"/>
                  </a:srgbClr>
                </a:outerShdw>
              </a:effectLst>
            </a:endParaRPr>
          </a:p>
          <a:p>
            <a:r>
              <a:rPr lang="tr-TR" dirty="0" smtClean="0">
                <a:solidFill>
                  <a:schemeClr val="bg1"/>
                </a:solidFill>
                <a:effectLst>
                  <a:outerShdw blurRad="38100" dist="38100" dir="2700000" algn="tl">
                    <a:srgbClr val="000000">
                      <a:alpha val="43137"/>
                    </a:srgbClr>
                  </a:outerShdw>
                </a:effectLst>
              </a:rPr>
              <a:t>Tüketim artışı, </a:t>
            </a:r>
            <a:r>
              <a:rPr lang="en-GB" dirty="0" err="1" smtClean="0">
                <a:solidFill>
                  <a:schemeClr val="bg1"/>
                </a:solidFill>
                <a:effectLst>
                  <a:outerShdw blurRad="38100" dist="38100" dir="2700000" algn="tl">
                    <a:srgbClr val="000000">
                      <a:alpha val="43137"/>
                    </a:srgbClr>
                  </a:outerShdw>
                </a:effectLst>
              </a:rPr>
              <a:t>savaş</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sonrası</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ekonomik</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düzenin</a:t>
            </a:r>
            <a:r>
              <a:rPr lang="en-GB" dirty="0" smtClean="0">
                <a:solidFill>
                  <a:schemeClr val="bg1"/>
                </a:solidFill>
                <a:effectLst>
                  <a:outerShdw blurRad="38100" dist="38100" dir="2700000" algn="tl">
                    <a:srgbClr val="000000">
                      <a:alpha val="43137"/>
                    </a:srgbClr>
                  </a:outerShdw>
                </a:effectLst>
              </a:rPr>
              <a:t> </a:t>
            </a:r>
            <a:r>
              <a:rPr lang="tr-TR" dirty="0" smtClean="0">
                <a:solidFill>
                  <a:schemeClr val="bg1"/>
                </a:solidFill>
                <a:effectLst>
                  <a:outerShdw blurRad="38100" dist="38100" dir="2700000" algn="tl">
                    <a:srgbClr val="000000">
                      <a:alpha val="43137"/>
                    </a:srgbClr>
                  </a:outerShdw>
                </a:effectLst>
              </a:rPr>
              <a:t>girdiği kriz ve üstüne eklenen</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kültürel</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kırılmanın</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bir</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hegemonya</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krizine</a:t>
            </a:r>
            <a:r>
              <a:rPr lang="en-GB" dirty="0" smtClean="0">
                <a:solidFill>
                  <a:schemeClr val="bg1"/>
                </a:solidFill>
                <a:effectLst>
                  <a:outerShdw blurRad="38100" dist="38100" dir="2700000" algn="tl">
                    <a:srgbClr val="000000">
                      <a:alpha val="43137"/>
                    </a:srgbClr>
                  </a:outerShdw>
                </a:effectLst>
              </a:rPr>
              <a:t> ve </a:t>
            </a:r>
            <a:r>
              <a:rPr lang="en-GB" dirty="0" err="1" smtClean="0">
                <a:solidFill>
                  <a:schemeClr val="bg1"/>
                </a:solidFill>
                <a:effectLst>
                  <a:outerShdw blurRad="38100" dist="38100" dir="2700000" algn="tl">
                    <a:srgbClr val="000000">
                      <a:alpha val="43137"/>
                    </a:srgbClr>
                  </a:outerShdw>
                </a:effectLst>
              </a:rPr>
              <a:t>otoriter</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çözüm</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arayışlarına</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neden</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olmuştur</a:t>
            </a:r>
            <a:r>
              <a:rPr lang="en-GB" dirty="0" smtClean="0">
                <a:solidFill>
                  <a:schemeClr val="bg1"/>
                </a:solidFill>
                <a:effectLst>
                  <a:outerShdw blurRad="38100" dist="38100" dir="2700000" algn="tl">
                    <a:srgbClr val="000000">
                      <a:alpha val="43137"/>
                    </a:srgbClr>
                  </a:outerShdw>
                </a:effectLst>
              </a:rPr>
              <a:t>. </a:t>
            </a:r>
            <a:endParaRPr lang="tr-TR" dirty="0" smtClean="0">
              <a:solidFill>
                <a:schemeClr val="bg1"/>
              </a:solidFill>
              <a:effectLst>
                <a:outerShdw blurRad="38100" dist="38100" dir="2700000" algn="tl">
                  <a:srgbClr val="000000">
                    <a:alpha val="43137"/>
                  </a:srgbClr>
                </a:outerShdw>
              </a:effectLst>
            </a:endParaRPr>
          </a:p>
          <a:p>
            <a:endParaRPr lang="tr-TR" dirty="0" smtClean="0">
              <a:solidFill>
                <a:schemeClr val="bg1"/>
              </a:solidFill>
              <a:effectLst>
                <a:outerShdw blurRad="38100" dist="38100" dir="2700000" algn="tl">
                  <a:srgbClr val="000000">
                    <a:alpha val="43137"/>
                  </a:srgbClr>
                </a:outerShdw>
              </a:effectLst>
            </a:endParaRPr>
          </a:p>
          <a:p>
            <a:r>
              <a:rPr lang="en-GB" dirty="0" err="1" smtClean="0">
                <a:solidFill>
                  <a:schemeClr val="bg1"/>
                </a:solidFill>
                <a:effectLst>
                  <a:outerShdw blurRad="38100" dist="38100" dir="2700000" algn="tl">
                    <a:srgbClr val="000000">
                      <a:alpha val="43137"/>
                    </a:srgbClr>
                  </a:outerShdw>
                </a:effectLst>
              </a:rPr>
              <a:t>Geleneksel</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bağların</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gevşemesi</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ile</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yeni</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düşünsel</a:t>
            </a:r>
            <a:r>
              <a:rPr lang="en-GB" dirty="0" smtClean="0">
                <a:solidFill>
                  <a:schemeClr val="bg1"/>
                </a:solidFill>
                <a:effectLst>
                  <a:outerShdw blurRad="38100" dist="38100" dir="2700000" algn="tl">
                    <a:srgbClr val="000000">
                      <a:alpha val="43137"/>
                    </a:srgbClr>
                  </a:outerShdw>
                </a:effectLst>
              </a:rPr>
              <a:t> ve </a:t>
            </a:r>
            <a:r>
              <a:rPr lang="en-GB" dirty="0" err="1" smtClean="0">
                <a:solidFill>
                  <a:schemeClr val="bg1"/>
                </a:solidFill>
                <a:effectLst>
                  <a:outerShdw blurRad="38100" dist="38100" dir="2700000" algn="tl">
                    <a:srgbClr val="000000">
                      <a:alpha val="43137"/>
                    </a:srgbClr>
                  </a:outerShdw>
                </a:effectLst>
              </a:rPr>
              <a:t>ahlaki</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önderlik</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biçimlerine</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duyulan</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iht</a:t>
            </a:r>
            <a:r>
              <a:rPr lang="tr-TR" dirty="0" smtClean="0">
                <a:solidFill>
                  <a:schemeClr val="bg1"/>
                </a:solidFill>
                <a:effectLst>
                  <a:outerShdw blurRad="38100" dist="38100" dir="2700000" algn="tl">
                    <a:srgbClr val="000000">
                      <a:alpha val="43137"/>
                    </a:srgbClr>
                  </a:outerShdw>
                </a:effectLst>
              </a:rPr>
              <a:t>i</a:t>
            </a:r>
            <a:r>
              <a:rPr lang="en-GB" dirty="0" err="1" smtClean="0">
                <a:solidFill>
                  <a:schemeClr val="bg1"/>
                </a:solidFill>
                <a:effectLst>
                  <a:outerShdw blurRad="38100" dist="38100" dir="2700000" algn="tl">
                    <a:srgbClr val="000000">
                      <a:alpha val="43137"/>
                    </a:srgbClr>
                  </a:outerShdw>
                </a:effectLst>
              </a:rPr>
              <a:t>yacı</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en</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keskin</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biçimde</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dile</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getiren</a:t>
            </a:r>
            <a:r>
              <a:rPr lang="en-GB" dirty="0" smtClean="0">
                <a:solidFill>
                  <a:schemeClr val="bg1"/>
                </a:solidFill>
                <a:effectLst>
                  <a:outerShdw blurRad="38100" dist="38100" dir="2700000" algn="tl">
                    <a:srgbClr val="000000">
                      <a:alpha val="43137"/>
                    </a:srgbClr>
                  </a:outerShdw>
                </a:effectLst>
              </a:rPr>
              <a:t> de </a:t>
            </a:r>
            <a:r>
              <a:rPr lang="en-GB" dirty="0" err="1" smtClean="0">
                <a:solidFill>
                  <a:schemeClr val="bg1"/>
                </a:solidFill>
                <a:effectLst>
                  <a:outerShdw blurRad="38100" dist="38100" dir="2700000" algn="tl">
                    <a:srgbClr val="000000">
                      <a:alpha val="43137"/>
                    </a:srgbClr>
                  </a:outerShdw>
                </a:effectLst>
              </a:rPr>
              <a:t>siyasal</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sağ</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kanat</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olmuştur</a:t>
            </a:r>
            <a:r>
              <a:rPr lang="en-GB" dirty="0" smtClean="0">
                <a:solidFill>
                  <a:schemeClr val="bg1"/>
                </a:solidFill>
                <a:effectLst>
                  <a:outerShdw blurRad="38100" dist="38100" dir="2700000" algn="tl">
                    <a:srgbClr val="000000">
                      <a:alpha val="43137"/>
                    </a:srgbClr>
                  </a:outerShdw>
                </a:effectLst>
              </a:rPr>
              <a:t>. </a:t>
            </a:r>
            <a:endParaRPr lang="tr-TR" dirty="0" smtClean="0">
              <a:solidFill>
                <a:schemeClr val="bg1"/>
              </a:solidFill>
              <a:effectLst>
                <a:outerShdw blurRad="38100" dist="38100" dir="2700000" algn="tl">
                  <a:srgbClr val="000000">
                    <a:alpha val="43137"/>
                  </a:srgbClr>
                </a:outerShdw>
              </a:effectLst>
            </a:endParaRPr>
          </a:p>
          <a:p>
            <a:endParaRPr lang="tr-TR" dirty="0" smtClean="0">
              <a:solidFill>
                <a:schemeClr val="bg1"/>
              </a:solidFill>
              <a:effectLst>
                <a:outerShdw blurRad="38100" dist="38100" dir="2700000" algn="tl">
                  <a:srgbClr val="000000">
                    <a:alpha val="43137"/>
                  </a:srgbClr>
                </a:outerShdw>
              </a:effectLst>
            </a:endParaRPr>
          </a:p>
          <a:p>
            <a:r>
              <a:rPr lang="en-GB" dirty="0" smtClean="0">
                <a:solidFill>
                  <a:schemeClr val="bg1"/>
                </a:solidFill>
                <a:effectLst>
                  <a:outerShdw blurRad="38100" dist="38100" dir="2700000" algn="tl">
                    <a:srgbClr val="000000">
                      <a:alpha val="43137"/>
                    </a:srgbClr>
                  </a:outerShdw>
                </a:effectLst>
              </a:rPr>
              <a:t>1980’ler </a:t>
            </a:r>
            <a:r>
              <a:rPr lang="en-GB" dirty="0" err="1" smtClean="0">
                <a:solidFill>
                  <a:schemeClr val="bg1"/>
                </a:solidFill>
                <a:effectLst>
                  <a:outerShdw blurRad="38100" dist="38100" dir="2700000" algn="tl">
                    <a:srgbClr val="000000">
                      <a:alpha val="43137"/>
                    </a:srgbClr>
                  </a:outerShdw>
                </a:effectLst>
              </a:rPr>
              <a:t>boyunca</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uygulama</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alanı</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bulan</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bu</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stratejiyle</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İngilizlerin</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kimliği</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hegemonik</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olarak</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yeniden</a:t>
            </a:r>
            <a:r>
              <a:rPr lang="en-GB" dirty="0" smtClean="0">
                <a:solidFill>
                  <a:schemeClr val="bg1"/>
                </a:solidFill>
                <a:effectLst>
                  <a:outerShdw blurRad="38100" dist="38100" dir="2700000" algn="tl">
                    <a:srgbClr val="000000">
                      <a:alpha val="43137"/>
                    </a:srgbClr>
                  </a:outerShdw>
                </a:effectLst>
              </a:rPr>
              <a:t> </a:t>
            </a:r>
            <a:r>
              <a:rPr lang="en-GB" dirty="0" err="1" smtClean="0">
                <a:solidFill>
                  <a:schemeClr val="bg1"/>
                </a:solidFill>
                <a:effectLst>
                  <a:outerShdw blurRad="38100" dist="38100" dir="2700000" algn="tl">
                    <a:srgbClr val="000000">
                      <a:alpha val="43137"/>
                    </a:srgbClr>
                  </a:outerShdw>
                </a:effectLst>
              </a:rPr>
              <a:t>tanımlanacaktır</a:t>
            </a:r>
            <a:r>
              <a:rPr lang="en-GB" dirty="0" smtClean="0">
                <a:solidFill>
                  <a:schemeClr val="bg1"/>
                </a:solidFill>
                <a:effectLst>
                  <a:outerShdw blurRad="38100" dist="38100" dir="2700000" algn="tl">
                    <a:srgbClr val="000000">
                      <a:alpha val="43137"/>
                    </a:srgbClr>
                  </a:outerShdw>
                </a:effectLst>
              </a:rPr>
              <a:t>. </a:t>
            </a:r>
            <a:endParaRPr lang="tr-TR"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1933</TotalTime>
  <Words>1210</Words>
  <Application>Microsoft Office PowerPoint</Application>
  <PresentationFormat>Ekran Gösterisi (4:3)</PresentationFormat>
  <Paragraphs>136</Paragraphs>
  <Slides>26</Slides>
  <Notes>7</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26</vt:i4>
      </vt:variant>
    </vt:vector>
  </HeadingPairs>
  <TitlesOfParts>
    <vt:vector size="30" baseType="lpstr">
      <vt:lpstr>Arial</vt:lpstr>
      <vt:lpstr>Calibri</vt:lpstr>
      <vt:lpstr>Times New Roman</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OGUZHAN TAS</dc:creator>
  <cp:lastModifiedBy>OGUZHANTAS</cp:lastModifiedBy>
  <cp:revision>127</cp:revision>
  <dcterms:created xsi:type="dcterms:W3CDTF">2015-03-23T09:26:43Z</dcterms:created>
  <dcterms:modified xsi:type="dcterms:W3CDTF">2019-05-13T12:27:17Z</dcterms:modified>
</cp:coreProperties>
</file>