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8" r:id="rId1"/>
  </p:sldMasterIdLst>
  <p:notesMasterIdLst>
    <p:notesMasterId r:id="rId31"/>
  </p:notesMasterIdLst>
  <p:sldIdLst>
    <p:sldId id="286" r:id="rId2"/>
    <p:sldId id="321" r:id="rId3"/>
    <p:sldId id="308" r:id="rId4"/>
    <p:sldId id="323" r:id="rId5"/>
    <p:sldId id="322" r:id="rId6"/>
    <p:sldId id="333" r:id="rId7"/>
    <p:sldId id="287" r:id="rId8"/>
    <p:sldId id="313" r:id="rId9"/>
    <p:sldId id="288" r:id="rId10"/>
    <p:sldId id="309" r:id="rId11"/>
    <p:sldId id="310" r:id="rId12"/>
    <p:sldId id="311" r:id="rId13"/>
    <p:sldId id="324" r:id="rId14"/>
    <p:sldId id="312" r:id="rId15"/>
    <p:sldId id="325" r:id="rId16"/>
    <p:sldId id="314" r:id="rId17"/>
    <p:sldId id="316" r:id="rId18"/>
    <p:sldId id="317" r:id="rId19"/>
    <p:sldId id="326" r:id="rId20"/>
    <p:sldId id="318" r:id="rId21"/>
    <p:sldId id="327" r:id="rId22"/>
    <p:sldId id="328" r:id="rId23"/>
    <p:sldId id="329" r:id="rId24"/>
    <p:sldId id="319" r:id="rId25"/>
    <p:sldId id="320" r:id="rId26"/>
    <p:sldId id="330" r:id="rId27"/>
    <p:sldId id="331" r:id="rId28"/>
    <p:sldId id="332" r:id="rId29"/>
    <p:sldId id="290"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5" d="100"/>
          <a:sy n="65" d="100"/>
        </p:scale>
        <p:origin x="66" y="2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63DD86-4761-4B8A-85E6-79677622B011}" type="datetimeFigureOut">
              <a:rPr lang="tr-TR" smtClean="0"/>
              <a:pPr/>
              <a:t>24.05.2017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B4F2B8-FCBA-4319-AA23-24D2DA86BD91}" type="slidenum">
              <a:rPr lang="tr-TR" smtClean="0"/>
              <a:pPr/>
              <a:t>‹#›</a:t>
            </a:fld>
            <a:endParaRPr lang="tr-TR"/>
          </a:p>
        </p:txBody>
      </p:sp>
    </p:spTree>
    <p:extLst>
      <p:ext uri="{BB962C8B-B14F-4D97-AF65-F5344CB8AC3E}">
        <p14:creationId xmlns:p14="http://schemas.microsoft.com/office/powerpoint/2010/main" val="29940009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48334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4655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73998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9606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468028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7179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pPr/>
              <a:t>‹#›</a:t>
            </a:fld>
            <a:endParaRPr lang="en-US" dirty="0"/>
          </a:p>
        </p:txBody>
      </p:sp>
    </p:spTree>
    <p:extLst>
      <p:ext uri="{BB962C8B-B14F-4D97-AF65-F5344CB8AC3E}">
        <p14:creationId xmlns:p14="http://schemas.microsoft.com/office/powerpoint/2010/main" val="6528925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11393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1813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25038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pPr/>
              <a:t>5/24/2017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pPr/>
              <a:t>‹#›</a:t>
            </a:fld>
            <a:endParaRPr lang="en-US" dirty="0"/>
          </a:p>
        </p:txBody>
      </p:sp>
    </p:spTree>
    <p:extLst>
      <p:ext uri="{BB962C8B-B14F-4D97-AF65-F5344CB8AC3E}">
        <p14:creationId xmlns:p14="http://schemas.microsoft.com/office/powerpoint/2010/main" val="2785500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39076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9591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04349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2A54C80-263E-416B-A8E0-580EDEADCBDC}" type="datetimeFigureOut">
              <a:rPr lang="en-US" smtClean="0"/>
              <a:pPr/>
              <a:t>5/24/2017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pPr/>
              <a:t>‹#›</a:t>
            </a:fld>
            <a:endParaRPr lang="en-US" dirty="0"/>
          </a:p>
        </p:txBody>
      </p:sp>
    </p:spTree>
    <p:extLst>
      <p:ext uri="{BB962C8B-B14F-4D97-AF65-F5344CB8AC3E}">
        <p14:creationId xmlns:p14="http://schemas.microsoft.com/office/powerpoint/2010/main" val="1480921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5/24/2017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4329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5/24/2017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3475976"/>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74303" y="1730062"/>
            <a:ext cx="8814396" cy="1320800"/>
          </a:xfrm>
        </p:spPr>
        <p:txBody>
          <a:bodyPr>
            <a:noAutofit/>
          </a:bodyPr>
          <a:lstStyle/>
          <a:p>
            <a:r>
              <a:rPr lang="tr-TR" sz="5400" dirty="0" smtClean="0"/>
              <a:t>BİLGİ MERKEZLERİ YÖNETİMİ</a:t>
            </a:r>
            <a:endParaRPr lang="tr-TR" sz="5400" dirty="0"/>
          </a:p>
        </p:txBody>
      </p:sp>
      <p:sp>
        <p:nvSpPr>
          <p:cNvPr id="3" name="İçerik Yer Tutucusu 2"/>
          <p:cNvSpPr>
            <a:spLocks noGrp="1"/>
          </p:cNvSpPr>
          <p:nvPr>
            <p:ph idx="1"/>
          </p:nvPr>
        </p:nvSpPr>
        <p:spPr>
          <a:xfrm>
            <a:off x="2145884" y="3829883"/>
            <a:ext cx="3405269" cy="1458374"/>
          </a:xfrm>
        </p:spPr>
        <p:txBody>
          <a:bodyPr>
            <a:normAutofit/>
          </a:bodyPr>
          <a:lstStyle/>
          <a:p>
            <a:r>
              <a:rPr lang="tr-TR" sz="5400" dirty="0" smtClean="0">
                <a:solidFill>
                  <a:srgbClr val="002060"/>
                </a:solidFill>
              </a:rPr>
              <a:t>LİDERLİK</a:t>
            </a:r>
          </a:p>
          <a:p>
            <a:pPr marL="0" indent="0">
              <a:buNone/>
            </a:pPr>
            <a:endParaRPr lang="tr-TR" sz="3200" dirty="0"/>
          </a:p>
        </p:txBody>
      </p:sp>
      <p:pic>
        <p:nvPicPr>
          <p:cNvPr id="1028" name="Picture 4" descr="liderlik ve yöneticilik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6100" y="2717800"/>
            <a:ext cx="5295900" cy="414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0611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LİDERLİK TÜRLERİ VE TİPLERİ</a:t>
            </a:r>
            <a:endParaRPr lang="tr-TR" dirty="0"/>
          </a:p>
        </p:txBody>
      </p:sp>
      <p:sp>
        <p:nvSpPr>
          <p:cNvPr id="3" name="2 İçerik Yer Tutucusu"/>
          <p:cNvSpPr>
            <a:spLocks noGrp="1"/>
          </p:cNvSpPr>
          <p:nvPr>
            <p:ph idx="1"/>
          </p:nvPr>
        </p:nvSpPr>
        <p:spPr>
          <a:xfrm>
            <a:off x="677334" y="1828801"/>
            <a:ext cx="8596668" cy="4212562"/>
          </a:xfrm>
        </p:spPr>
        <p:txBody>
          <a:bodyPr>
            <a:normAutofit lnSpcReduction="10000"/>
          </a:bodyPr>
          <a:lstStyle/>
          <a:p>
            <a:pPr algn="just">
              <a:buNone/>
            </a:pPr>
            <a:r>
              <a:rPr lang="tr-TR" sz="2000" dirty="0" smtClean="0">
                <a:solidFill>
                  <a:srgbClr val="002060"/>
                </a:solidFill>
              </a:rPr>
              <a:t>			Uygulamada üç farklı lider çeşidi ile karşılaşılmıştır. Fakat, söz konusu bu lider çeşitlerinin de alt tiplerinde farklı liderlik çeşitlerine rastlamak mümkündür.</a:t>
            </a:r>
          </a:p>
          <a:p>
            <a:pPr algn="just">
              <a:buNone/>
            </a:pPr>
            <a:r>
              <a:rPr lang="tr-TR" sz="2000" dirty="0" smtClean="0">
                <a:solidFill>
                  <a:srgbClr val="002060"/>
                </a:solidFill>
              </a:rPr>
              <a:t>			Liderlik türlerini ;</a:t>
            </a:r>
          </a:p>
          <a:p>
            <a:pPr algn="just"/>
            <a:r>
              <a:rPr lang="tr-TR" sz="2000" dirty="0" smtClean="0">
                <a:solidFill>
                  <a:srgbClr val="002060"/>
                </a:solidFill>
              </a:rPr>
              <a:t>Grup büyüklüklerine göre liderler</a:t>
            </a:r>
          </a:p>
          <a:p>
            <a:pPr algn="just"/>
            <a:r>
              <a:rPr lang="tr-TR" sz="2000" dirty="0" smtClean="0">
                <a:solidFill>
                  <a:srgbClr val="002060"/>
                </a:solidFill>
              </a:rPr>
              <a:t>Durumlarına göre ise liderler,</a:t>
            </a:r>
          </a:p>
          <a:p>
            <a:pPr algn="just"/>
            <a:r>
              <a:rPr lang="tr-TR" sz="2000" dirty="0" smtClean="0">
                <a:solidFill>
                  <a:srgbClr val="002060"/>
                </a:solidFill>
              </a:rPr>
              <a:t>Anlayış ve davranışlarına göre ise liderler</a:t>
            </a:r>
          </a:p>
          <a:p>
            <a:pPr algn="just">
              <a:buNone/>
            </a:pPr>
            <a:r>
              <a:rPr lang="tr-TR" sz="2000" dirty="0" smtClean="0">
                <a:solidFill>
                  <a:srgbClr val="002060"/>
                </a:solidFill>
              </a:rPr>
              <a:t>olmak üzere 3 grupta toplayabiliriz.</a:t>
            </a:r>
          </a:p>
          <a:p>
            <a:pPr algn="just">
              <a:buNone/>
            </a:pPr>
            <a:endParaRPr lang="tr-TR" sz="2000" b="1" dirty="0" smtClean="0">
              <a:solidFill>
                <a:srgbClr val="002060"/>
              </a:solidFill>
            </a:endParaRPr>
          </a:p>
          <a:p>
            <a:pPr algn="just">
              <a:buNone/>
            </a:pPr>
            <a:r>
              <a:rPr lang="tr-TR" sz="2000" b="1" dirty="0">
                <a:solidFill>
                  <a:srgbClr val="002060"/>
                </a:solidFill>
              </a:rPr>
              <a:t>	</a:t>
            </a:r>
            <a:r>
              <a:rPr lang="tr-TR" sz="2000" b="1" dirty="0" smtClean="0">
                <a:solidFill>
                  <a:srgbClr val="002060"/>
                </a:solidFill>
              </a:rPr>
              <a:t>***Örgüt </a:t>
            </a:r>
            <a:r>
              <a:rPr lang="tr-TR" sz="2000" b="1" dirty="0">
                <a:solidFill>
                  <a:srgbClr val="002060"/>
                </a:solidFill>
              </a:rPr>
              <a:t>kültürü ile liderlik tarzı arasındaki karşılıklı etkileşim, kurumların gelişmesine mi, gerilemesine mi neden olur?</a:t>
            </a:r>
          </a:p>
          <a:p>
            <a:pPr algn="just">
              <a:buNone/>
            </a:pPr>
            <a:endParaRPr lang="tr-TR" sz="2000" dirty="0">
              <a:solidFill>
                <a:srgbClr val="00206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77334" y="609600"/>
            <a:ext cx="8596668" cy="1150189"/>
          </a:xfrm>
        </p:spPr>
        <p:txBody>
          <a:bodyPr/>
          <a:lstStyle/>
          <a:p>
            <a:r>
              <a:rPr lang="tr-TR" dirty="0" smtClean="0"/>
              <a:t>1 - Grup Büyüklüklerine Göre Liderler</a:t>
            </a:r>
            <a:endParaRPr lang="tr-TR" dirty="0"/>
          </a:p>
        </p:txBody>
      </p:sp>
      <p:sp>
        <p:nvSpPr>
          <p:cNvPr id="3" name="2 İçerik Yer Tutucusu"/>
          <p:cNvSpPr>
            <a:spLocks noGrp="1"/>
          </p:cNvSpPr>
          <p:nvPr>
            <p:ph idx="1"/>
          </p:nvPr>
        </p:nvSpPr>
        <p:spPr>
          <a:xfrm>
            <a:off x="677334" y="1600200"/>
            <a:ext cx="8596668" cy="4441163"/>
          </a:xfrm>
        </p:spPr>
        <p:txBody>
          <a:bodyPr>
            <a:noAutofit/>
          </a:bodyPr>
          <a:lstStyle/>
          <a:p>
            <a:pPr algn="just"/>
            <a:r>
              <a:rPr lang="tr-TR" sz="2000" dirty="0" smtClean="0">
                <a:solidFill>
                  <a:srgbClr val="002060"/>
                </a:solidFill>
              </a:rPr>
              <a:t>Küçük bir gurupta lider, grup üyeleriyle bire bir ve karşılıklı görüşüp konuşma olanağına sahip olduğu için</a:t>
            </a:r>
            <a:r>
              <a:rPr lang="tr-TR" sz="2000" smtClean="0">
                <a:solidFill>
                  <a:srgbClr val="002060"/>
                </a:solidFill>
              </a:rPr>
              <a:t>, </a:t>
            </a:r>
            <a:r>
              <a:rPr lang="tr-TR" sz="2000" smtClean="0">
                <a:solidFill>
                  <a:srgbClr val="002060"/>
                </a:solidFill>
              </a:rPr>
              <a:t>liderlik </a:t>
            </a:r>
            <a:r>
              <a:rPr lang="tr-TR" sz="2000" dirty="0" smtClean="0">
                <a:solidFill>
                  <a:srgbClr val="002060"/>
                </a:solidFill>
              </a:rPr>
              <a:t>kişiliği bu diyalogda etkili olacaktır.</a:t>
            </a:r>
          </a:p>
          <a:p>
            <a:pPr algn="just"/>
            <a:r>
              <a:rPr lang="tr-TR" sz="2000" dirty="0" smtClean="0">
                <a:solidFill>
                  <a:srgbClr val="002060"/>
                </a:solidFill>
              </a:rPr>
              <a:t>Eğer lider içinde bulunduğu bu küçük grupta sevilen bir tutum sergiliyorsa, liderin bu kişisel etkisi altında olumlu ve iyi harekete yönelen bir grup söz konusu olacaktır. </a:t>
            </a:r>
          </a:p>
          <a:p>
            <a:pPr algn="just"/>
            <a:r>
              <a:rPr lang="tr-TR" sz="2000" dirty="0" smtClean="0">
                <a:solidFill>
                  <a:srgbClr val="002060"/>
                </a:solidFill>
              </a:rPr>
              <a:t>Aksine liderin kişisel bakımdan olumsuz tarafları varsa grup davranışları düşmanca ve olumsuz olacaktır.</a:t>
            </a:r>
          </a:p>
          <a:p>
            <a:pPr algn="just"/>
            <a:r>
              <a:rPr lang="tr-TR" sz="2000" dirty="0" smtClean="0">
                <a:solidFill>
                  <a:srgbClr val="002060"/>
                </a:solidFill>
              </a:rPr>
              <a:t>Bu yönüyle yani liderin küçük gruplarda yer alan kişisel ağırlığı grubun yönetimiyle doğrudan doğruya ilgili olduğu için </a:t>
            </a:r>
            <a:r>
              <a:rPr lang="tr-TR" sz="2000" b="1" dirty="0" smtClean="0">
                <a:solidFill>
                  <a:srgbClr val="002060"/>
                </a:solidFill>
              </a:rPr>
              <a:t>Şahsi Lider </a:t>
            </a:r>
            <a:r>
              <a:rPr lang="tr-TR" sz="2000" dirty="0" smtClean="0">
                <a:solidFill>
                  <a:srgbClr val="002060"/>
                </a:solidFill>
              </a:rPr>
              <a:t>tipini oluşturacaktır.</a:t>
            </a:r>
          </a:p>
          <a:p>
            <a:pPr algn="just"/>
            <a:r>
              <a:rPr lang="tr-TR" sz="2000" dirty="0" smtClean="0">
                <a:solidFill>
                  <a:srgbClr val="002060"/>
                </a:solidFill>
              </a:rPr>
              <a:t>Grup büyüdükçe liderin kişilik kapsamı ve etkisi de azalacağı için, özel ilişkiler yerini resmi ilişkilere bırakacak, bu durumda da </a:t>
            </a:r>
            <a:r>
              <a:rPr lang="tr-TR" sz="2000" b="1" dirty="0" smtClean="0">
                <a:solidFill>
                  <a:srgbClr val="002060"/>
                </a:solidFill>
              </a:rPr>
              <a:t>Yönetici Lider </a:t>
            </a:r>
            <a:r>
              <a:rPr lang="tr-TR" sz="2000" dirty="0" smtClean="0">
                <a:solidFill>
                  <a:srgbClr val="002060"/>
                </a:solidFill>
              </a:rPr>
              <a:t>tiplemesi söz konusu olacaktır.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Durumlarına Göre Liderler</a:t>
            </a:r>
            <a:endParaRPr lang="tr-TR" dirty="0"/>
          </a:p>
        </p:txBody>
      </p:sp>
      <p:sp>
        <p:nvSpPr>
          <p:cNvPr id="3" name="2 İçerik Yer Tutucusu"/>
          <p:cNvSpPr>
            <a:spLocks noGrp="1"/>
          </p:cNvSpPr>
          <p:nvPr>
            <p:ph idx="1"/>
          </p:nvPr>
        </p:nvSpPr>
        <p:spPr>
          <a:xfrm>
            <a:off x="677334" y="1854201"/>
            <a:ext cx="8596668" cy="4187162"/>
          </a:xfrm>
        </p:spPr>
        <p:txBody>
          <a:bodyPr>
            <a:noAutofit/>
          </a:bodyPr>
          <a:lstStyle/>
          <a:p>
            <a:pPr algn="just"/>
            <a:r>
              <a:rPr lang="tr-TR" sz="2000" dirty="0" smtClean="0">
                <a:solidFill>
                  <a:srgbClr val="002060"/>
                </a:solidFill>
              </a:rPr>
              <a:t>Liderler, olumlu ve olumsuz durumlarına göre çeşitlendirildiğinde, onları motivasyon, katılım, destek vb. yönlendirmeler karşısında almış oldukları tutumlara göre incelemek gerekmektedir.</a:t>
            </a:r>
          </a:p>
          <a:p>
            <a:pPr algn="just"/>
            <a:r>
              <a:rPr lang="tr-TR" sz="2000" b="1" dirty="0" smtClean="0">
                <a:solidFill>
                  <a:srgbClr val="002060"/>
                </a:solidFill>
              </a:rPr>
              <a:t>Olumsuz lider </a:t>
            </a:r>
            <a:r>
              <a:rPr lang="tr-TR" sz="2000" dirty="0" smtClean="0">
                <a:solidFill>
                  <a:srgbClr val="002060"/>
                </a:solidFill>
              </a:rPr>
              <a:t>tiplemesinde;</a:t>
            </a:r>
          </a:p>
          <a:p>
            <a:pPr lvl="1" algn="just"/>
            <a:r>
              <a:rPr lang="tr-TR" sz="1800" dirty="0" smtClean="0">
                <a:solidFill>
                  <a:srgbClr val="002060"/>
                </a:solidFill>
              </a:rPr>
              <a:t>Baltalayıcı,</a:t>
            </a:r>
          </a:p>
          <a:p>
            <a:pPr lvl="1" algn="just"/>
            <a:r>
              <a:rPr lang="tr-TR" sz="1800" dirty="0" smtClean="0">
                <a:solidFill>
                  <a:srgbClr val="002060"/>
                </a:solidFill>
              </a:rPr>
              <a:t>Ümit kırıcı,</a:t>
            </a:r>
          </a:p>
          <a:p>
            <a:pPr lvl="1" algn="just"/>
            <a:r>
              <a:rPr lang="tr-TR" sz="1800" dirty="0" smtClean="0">
                <a:solidFill>
                  <a:srgbClr val="002060"/>
                </a:solidFill>
              </a:rPr>
              <a:t>Engelleyici,</a:t>
            </a:r>
          </a:p>
          <a:p>
            <a:pPr lvl="1" algn="just"/>
            <a:r>
              <a:rPr lang="tr-TR" sz="1800" dirty="0" smtClean="0">
                <a:solidFill>
                  <a:srgbClr val="002060"/>
                </a:solidFill>
              </a:rPr>
              <a:t>Harekete geçme ve geçirme yeteneğinden uzak,</a:t>
            </a:r>
          </a:p>
          <a:p>
            <a:pPr lvl="1" algn="just"/>
            <a:r>
              <a:rPr lang="tr-TR" sz="1800" dirty="0" smtClean="0">
                <a:solidFill>
                  <a:srgbClr val="002060"/>
                </a:solidFill>
              </a:rPr>
              <a:t>Grubun fikrini almayan ve hatta canlılığı sağlayamayan</a:t>
            </a:r>
          </a:p>
          <a:p>
            <a:pPr lvl="1" algn="just"/>
            <a:r>
              <a:rPr lang="tr-TR" sz="1800" dirty="0" smtClean="0">
                <a:solidFill>
                  <a:srgbClr val="002060"/>
                </a:solidFill>
              </a:rPr>
              <a:t>Değişim ve yaratıcılıktan uzak bir kişilik bulunmaktadır.</a:t>
            </a:r>
            <a:endParaRPr lang="tr-TR" sz="2000" dirty="0">
              <a:solidFill>
                <a:srgbClr val="00206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1" algn="just"/>
            <a:endParaRPr lang="tr-TR" sz="1800" dirty="0">
              <a:solidFill>
                <a:srgbClr val="002060"/>
              </a:solidFill>
            </a:endParaRPr>
          </a:p>
          <a:p>
            <a:pPr algn="just"/>
            <a:r>
              <a:rPr lang="tr-TR" sz="2000" b="1" dirty="0">
                <a:solidFill>
                  <a:srgbClr val="002060"/>
                </a:solidFill>
              </a:rPr>
              <a:t>Olumlu lider </a:t>
            </a:r>
            <a:r>
              <a:rPr lang="tr-TR" sz="2000" dirty="0">
                <a:solidFill>
                  <a:srgbClr val="002060"/>
                </a:solidFill>
              </a:rPr>
              <a:t>tiplemesinde ise, </a:t>
            </a:r>
          </a:p>
          <a:p>
            <a:pPr lvl="1" algn="just"/>
            <a:r>
              <a:rPr lang="tr-TR" sz="1800" dirty="0">
                <a:solidFill>
                  <a:srgbClr val="002060"/>
                </a:solidFill>
              </a:rPr>
              <a:t>Teşvik edici,</a:t>
            </a:r>
          </a:p>
          <a:p>
            <a:pPr lvl="1" algn="just"/>
            <a:r>
              <a:rPr lang="tr-TR" sz="1800" dirty="0">
                <a:solidFill>
                  <a:srgbClr val="002060"/>
                </a:solidFill>
              </a:rPr>
              <a:t>Harekete geçirici,</a:t>
            </a:r>
          </a:p>
          <a:p>
            <a:pPr lvl="1" algn="just"/>
            <a:r>
              <a:rPr lang="tr-TR" sz="1800" dirty="0">
                <a:solidFill>
                  <a:srgbClr val="002060"/>
                </a:solidFill>
              </a:rPr>
              <a:t>Grubu kamçılayan ve katılımcılığa sürükleyen bir kişilik yapısıyla değişim ve yaratıcılık bulunmaktadır.</a:t>
            </a:r>
          </a:p>
          <a:p>
            <a:pPr algn="just"/>
            <a:r>
              <a:rPr lang="tr-TR" sz="2000" dirty="0">
                <a:solidFill>
                  <a:srgbClr val="002060"/>
                </a:solidFill>
              </a:rPr>
              <a:t>O halde, durumlarına göre lider türlerini de, </a:t>
            </a:r>
            <a:r>
              <a:rPr lang="tr-TR" sz="2000" b="1" dirty="0">
                <a:solidFill>
                  <a:srgbClr val="002060"/>
                </a:solidFill>
              </a:rPr>
              <a:t>Pozitif Lider </a:t>
            </a:r>
            <a:r>
              <a:rPr lang="tr-TR" sz="2000" dirty="0">
                <a:solidFill>
                  <a:srgbClr val="002060"/>
                </a:solidFill>
              </a:rPr>
              <a:t>ve </a:t>
            </a:r>
            <a:r>
              <a:rPr lang="tr-TR" sz="2000" b="1" dirty="0">
                <a:solidFill>
                  <a:srgbClr val="002060"/>
                </a:solidFill>
              </a:rPr>
              <a:t>Negatif Lider </a:t>
            </a:r>
            <a:r>
              <a:rPr lang="tr-TR" sz="2000" dirty="0">
                <a:solidFill>
                  <a:srgbClr val="002060"/>
                </a:solidFill>
              </a:rPr>
              <a:t>şeklinde iki farklı lider tiplemesine yer vermek mümkündür.</a:t>
            </a:r>
            <a:endParaRPr lang="tr-TR" dirty="0">
              <a:solidFill>
                <a:srgbClr val="002060"/>
              </a:solidFill>
            </a:endParaRPr>
          </a:p>
        </p:txBody>
      </p:sp>
    </p:spTree>
    <p:extLst>
      <p:ext uri="{BB962C8B-B14F-4D97-AF65-F5344CB8AC3E}">
        <p14:creationId xmlns:p14="http://schemas.microsoft.com/office/powerpoint/2010/main" val="1118007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3- Anlayış ve Davranışlarına Göre Liderler</a:t>
            </a:r>
            <a:endParaRPr lang="tr-TR" dirty="0"/>
          </a:p>
        </p:txBody>
      </p:sp>
      <p:sp>
        <p:nvSpPr>
          <p:cNvPr id="3" name="2 İçerik Yer Tutucusu"/>
          <p:cNvSpPr>
            <a:spLocks noGrp="1"/>
          </p:cNvSpPr>
          <p:nvPr>
            <p:ph idx="1"/>
          </p:nvPr>
        </p:nvSpPr>
        <p:spPr/>
        <p:txBody>
          <a:bodyPr>
            <a:noAutofit/>
          </a:bodyPr>
          <a:lstStyle/>
          <a:p>
            <a:pPr algn="just"/>
            <a:r>
              <a:rPr lang="tr-TR" sz="2000" dirty="0" smtClean="0">
                <a:solidFill>
                  <a:srgbClr val="002060"/>
                </a:solidFill>
              </a:rPr>
              <a:t>Liderler, anlayış ve davranış özellikleri açısından sınıflandırılacak olursa; diktatör, otoriter, tam serbestlik tanıyan, demokratik lider tipi ile karşılaşılmaktadır.</a:t>
            </a:r>
          </a:p>
          <a:p>
            <a:pPr algn="just"/>
            <a:r>
              <a:rPr lang="tr-TR" sz="2000" dirty="0" smtClean="0">
                <a:solidFill>
                  <a:srgbClr val="002060"/>
                </a:solidFill>
              </a:rPr>
              <a:t>Bunlara ilaveten davranışları açısından liderler; karizmatik, hümanist, </a:t>
            </a:r>
            <a:r>
              <a:rPr lang="tr-TR" sz="2000" dirty="0" err="1" smtClean="0">
                <a:solidFill>
                  <a:srgbClr val="002060"/>
                </a:solidFill>
              </a:rPr>
              <a:t>otokratik</a:t>
            </a:r>
            <a:r>
              <a:rPr lang="tr-TR" sz="2000" dirty="0" smtClean="0">
                <a:solidFill>
                  <a:srgbClr val="002060"/>
                </a:solidFill>
              </a:rPr>
              <a:t>, doğal, </a:t>
            </a:r>
            <a:r>
              <a:rPr lang="tr-TR" sz="2000" dirty="0" err="1" smtClean="0">
                <a:solidFill>
                  <a:srgbClr val="002060"/>
                </a:solidFill>
              </a:rPr>
              <a:t>transaksiyonel</a:t>
            </a:r>
            <a:r>
              <a:rPr lang="tr-TR" sz="2000" dirty="0" smtClean="0">
                <a:solidFill>
                  <a:srgbClr val="002060"/>
                </a:solidFill>
              </a:rPr>
              <a:t>, dönüşümcü ve destekleyici lider tipinde farklı çeşitlerle anılabilmektedirler.</a:t>
            </a:r>
          </a:p>
          <a:p>
            <a:pPr marL="0" indent="0" algn="just">
              <a:buNone/>
            </a:pPr>
            <a:r>
              <a:rPr lang="tr-TR" sz="2000" dirty="0" smtClean="0">
                <a:solidFill>
                  <a:srgbClr val="002060"/>
                </a:solidFill>
              </a:rPr>
              <a:t>		Bu farklı liderlik türlerinin genel özelliklerine bakacak olursak;</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Diktatör Liderler</a:t>
            </a:r>
          </a:p>
        </p:txBody>
      </p:sp>
      <p:sp>
        <p:nvSpPr>
          <p:cNvPr id="3" name="İçerik Yer Tutucusu 2"/>
          <p:cNvSpPr>
            <a:spLocks noGrp="1"/>
          </p:cNvSpPr>
          <p:nvPr>
            <p:ph idx="1"/>
          </p:nvPr>
        </p:nvSpPr>
        <p:spPr/>
        <p:txBody>
          <a:bodyPr>
            <a:noAutofit/>
          </a:bodyPr>
          <a:lstStyle/>
          <a:p>
            <a:pPr algn="just"/>
            <a:r>
              <a:rPr lang="tr-TR" sz="2000" dirty="0">
                <a:solidFill>
                  <a:srgbClr val="002060"/>
                </a:solidFill>
              </a:rPr>
              <a:t>Anlayış açısından grup üyelerini yönetim dışında tutan </a:t>
            </a:r>
            <a:r>
              <a:rPr lang="tr-TR" sz="2000" b="1" dirty="0">
                <a:solidFill>
                  <a:srgbClr val="002060"/>
                </a:solidFill>
              </a:rPr>
              <a:t>Diktatör Liderler</a:t>
            </a:r>
            <a:r>
              <a:rPr lang="tr-TR" sz="2000" dirty="0">
                <a:solidFill>
                  <a:srgbClr val="002060"/>
                </a:solidFill>
              </a:rPr>
              <a:t>in sakıncası, aşırı derecede bencil olmalarının altında yatmaktadır. Dolayısıyla da, grup üyelerine söz hakkı tanımadığı için onların iş yapma arzularını kırarak, tatminsizliği ve yaratıcılığın kırılmasında etkin rol oynamaktadırlar</a:t>
            </a:r>
            <a:r>
              <a:rPr lang="tr-TR" sz="2000" dirty="0" smtClean="0">
                <a:solidFill>
                  <a:srgbClr val="002060"/>
                </a:solidFill>
              </a:rPr>
              <a:t>.</a:t>
            </a:r>
          </a:p>
          <a:p>
            <a:pPr algn="just"/>
            <a:endParaRPr lang="tr-TR" sz="2000" dirty="0">
              <a:solidFill>
                <a:srgbClr val="002060"/>
              </a:solidFill>
            </a:endParaRPr>
          </a:p>
          <a:p>
            <a:pPr algn="just"/>
            <a:r>
              <a:rPr lang="tr-TR" sz="2000" dirty="0" smtClean="0">
                <a:solidFill>
                  <a:srgbClr val="002060"/>
                </a:solidFill>
              </a:rPr>
              <a:t>Astlarını </a:t>
            </a:r>
            <a:r>
              <a:rPr lang="tr-TR" sz="2000" dirty="0">
                <a:solidFill>
                  <a:srgbClr val="002060"/>
                </a:solidFill>
              </a:rPr>
              <a:t>etkilemek için emir verme, hatalarını eleştirme gibi taktikler kullanarak onların dış unsurlarla motive olduklarını düşünen </a:t>
            </a:r>
            <a:r>
              <a:rPr lang="tr-TR" sz="2000" b="1" dirty="0">
                <a:solidFill>
                  <a:srgbClr val="002060"/>
                </a:solidFill>
              </a:rPr>
              <a:t>diktatör liderler</a:t>
            </a:r>
            <a:r>
              <a:rPr lang="tr-TR" sz="2000" dirty="0">
                <a:solidFill>
                  <a:srgbClr val="002060"/>
                </a:solidFill>
              </a:rPr>
              <a:t>in yararları ise, demokratik ve bürokratik toplumlardaki grup üyelerinin beklentilerine uygun bir tarz olması, lidere bağımsız hareket edebilme inanç ve güvenini vermesi, daha etkin ve daha hızlı karar verme imkanı sağlaması şeklinde sıralanabilir</a:t>
            </a:r>
            <a:r>
              <a:rPr lang="tr-TR" sz="2000" dirty="0" smtClean="0">
                <a:solidFill>
                  <a:srgbClr val="002060"/>
                </a:solidFill>
              </a:rPr>
              <a:t>.</a:t>
            </a:r>
            <a:endParaRPr lang="tr-TR" sz="2000" dirty="0">
              <a:solidFill>
                <a:srgbClr val="002060"/>
              </a:solidFill>
            </a:endParaRPr>
          </a:p>
        </p:txBody>
      </p:sp>
    </p:spTree>
    <p:extLst>
      <p:ext uri="{BB962C8B-B14F-4D97-AF65-F5344CB8AC3E}">
        <p14:creationId xmlns:p14="http://schemas.microsoft.com/office/powerpoint/2010/main" val="26157208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a:t>Liberal / Tam Serbestlik Tanıyan Liderler</a:t>
            </a:r>
          </a:p>
        </p:txBody>
      </p:sp>
      <p:sp>
        <p:nvSpPr>
          <p:cNvPr id="3" name="2 İçerik Yer Tutucusu"/>
          <p:cNvSpPr>
            <a:spLocks noGrp="1"/>
          </p:cNvSpPr>
          <p:nvPr>
            <p:ph idx="1"/>
          </p:nvPr>
        </p:nvSpPr>
        <p:spPr>
          <a:xfrm>
            <a:off x="677334" y="2044700"/>
            <a:ext cx="8596668" cy="3996663"/>
          </a:xfrm>
        </p:spPr>
        <p:txBody>
          <a:bodyPr>
            <a:noAutofit/>
          </a:bodyPr>
          <a:lstStyle/>
          <a:p>
            <a:pPr algn="just"/>
            <a:r>
              <a:rPr lang="tr-TR" sz="2000" dirty="0" smtClean="0">
                <a:solidFill>
                  <a:srgbClr val="002060"/>
                </a:solidFill>
              </a:rPr>
              <a:t>Yönetim yetkisini genelde kullanmayan ve grup üyelerini kendi hallerine bırakan </a:t>
            </a:r>
            <a:r>
              <a:rPr lang="tr-TR" sz="2000" b="1" dirty="0" smtClean="0">
                <a:solidFill>
                  <a:srgbClr val="002060"/>
                </a:solidFill>
              </a:rPr>
              <a:t>liberal </a:t>
            </a:r>
            <a:r>
              <a:rPr lang="tr-TR" sz="2000" dirty="0" smtClean="0">
                <a:solidFill>
                  <a:srgbClr val="002060"/>
                </a:solidFill>
              </a:rPr>
              <a:t>yani </a:t>
            </a:r>
            <a:r>
              <a:rPr lang="tr-TR" sz="2000" b="1" dirty="0" smtClean="0">
                <a:solidFill>
                  <a:srgbClr val="002060"/>
                </a:solidFill>
              </a:rPr>
              <a:t>tam serbestlik tanıyan liderler </a:t>
            </a:r>
            <a:r>
              <a:rPr lang="tr-TR" sz="2000" dirty="0" smtClean="0">
                <a:solidFill>
                  <a:srgbClr val="002060"/>
                </a:solidFill>
              </a:rPr>
              <a:t>ise, güçten kaçındıkları için liderin otoritesini de ortadan kaldırma riskiyle karşı karşıya kalabilmektedirler.</a:t>
            </a:r>
          </a:p>
          <a:p>
            <a:pPr algn="just"/>
            <a:r>
              <a:rPr lang="tr-TR" sz="2000" dirty="0" smtClean="0">
                <a:solidFill>
                  <a:srgbClr val="002060"/>
                </a:solidFill>
              </a:rPr>
              <a:t>Dolayısıyla, liderin, grubu ortak bir amaçta toplama ve belli hedeflere yöneltme durumundan yoksun kalması aşikardır. Neticede grup içinde anarşi çıkması bile söz konusu olacaktır. </a:t>
            </a:r>
          </a:p>
          <a:p>
            <a:pPr algn="just"/>
            <a:r>
              <a:rPr lang="tr-TR" sz="2000" dirty="0" smtClean="0">
                <a:solidFill>
                  <a:srgbClr val="002060"/>
                </a:solidFill>
              </a:rPr>
              <a:t>Ancak bu tip liderin yararlarına değinecek olursak, her üyenin bireysel eğilim ve yaratıcılığını harekete geçirdiği, karar almada </a:t>
            </a:r>
            <a:r>
              <a:rPr lang="tr-TR" sz="2000" dirty="0" err="1" smtClean="0">
                <a:solidFill>
                  <a:srgbClr val="002060"/>
                </a:solidFill>
              </a:rPr>
              <a:t>insiyatif</a:t>
            </a:r>
            <a:r>
              <a:rPr lang="tr-TR" sz="2000" dirty="0" smtClean="0">
                <a:solidFill>
                  <a:srgbClr val="002060"/>
                </a:solidFill>
              </a:rPr>
              <a:t> kullanma gibi anlayışa sahip oldukları da bir gerçektir.</a:t>
            </a:r>
          </a:p>
          <a:p>
            <a:pPr algn="just"/>
            <a:r>
              <a:rPr lang="tr-TR" sz="2000" dirty="0">
                <a:solidFill>
                  <a:srgbClr val="002060"/>
                </a:solidFill>
              </a:rPr>
              <a:t>Otokontrol sisteminin hakim olduğu bu liderlik tipinde, üyeler birbirlerine karşı farklı nitelikte amaçlar geliştirebilecekleri için de, özellikle kriz dönemlerinde örgütün dağılmasına neden olabilecektir</a:t>
            </a:r>
            <a:r>
              <a:rPr lang="tr-TR" sz="2000" dirty="0" smtClean="0">
                <a:solidFill>
                  <a:srgbClr val="002060"/>
                </a:solidFill>
              </a:rPr>
              <a:t>.</a:t>
            </a:r>
            <a:endParaRPr lang="tr-TR" sz="2000" dirty="0">
              <a:solidFill>
                <a:srgbClr val="00206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a:t>Otokratik</a:t>
            </a:r>
            <a:r>
              <a:rPr lang="tr-TR" b="1" dirty="0"/>
              <a:t> Lider</a:t>
            </a:r>
            <a:endParaRPr lang="tr-TR" dirty="0"/>
          </a:p>
        </p:txBody>
      </p:sp>
      <p:sp>
        <p:nvSpPr>
          <p:cNvPr id="3" name="2 İçerik Yer Tutucusu"/>
          <p:cNvSpPr>
            <a:spLocks noGrp="1"/>
          </p:cNvSpPr>
          <p:nvPr>
            <p:ph idx="1"/>
          </p:nvPr>
        </p:nvSpPr>
        <p:spPr>
          <a:xfrm>
            <a:off x="677334" y="1905001"/>
            <a:ext cx="8596668" cy="4136362"/>
          </a:xfrm>
        </p:spPr>
        <p:txBody>
          <a:bodyPr>
            <a:noAutofit/>
          </a:bodyPr>
          <a:lstStyle/>
          <a:p>
            <a:pPr algn="just"/>
            <a:r>
              <a:rPr lang="tr-TR" sz="2000" dirty="0" smtClean="0">
                <a:solidFill>
                  <a:srgbClr val="002060"/>
                </a:solidFill>
              </a:rPr>
              <a:t>Baskıcı ve saldırgan niteliği olan </a:t>
            </a:r>
            <a:r>
              <a:rPr lang="tr-TR" sz="2000" b="1" dirty="0" err="1" smtClean="0">
                <a:solidFill>
                  <a:srgbClr val="002060"/>
                </a:solidFill>
              </a:rPr>
              <a:t>Otokratik</a:t>
            </a:r>
            <a:r>
              <a:rPr lang="tr-TR" sz="2000" b="1" dirty="0" smtClean="0">
                <a:solidFill>
                  <a:srgbClr val="002060"/>
                </a:solidFill>
              </a:rPr>
              <a:t> Lider </a:t>
            </a:r>
            <a:r>
              <a:rPr lang="tr-TR" sz="2000" dirty="0" smtClean="0">
                <a:solidFill>
                  <a:srgbClr val="002060"/>
                </a:solidFill>
              </a:rPr>
              <a:t>ise; kesin bir emir vermediği sürece kimse bir şey yapamamaktadır. Tek karar alıcı olması nedeniyle, emirleri kendi verir örgüt üyeleri de itaat ederler. </a:t>
            </a:r>
          </a:p>
          <a:p>
            <a:pPr algn="just"/>
            <a:r>
              <a:rPr lang="tr-TR" sz="2000" dirty="0" smtClean="0">
                <a:solidFill>
                  <a:srgbClr val="002060"/>
                </a:solidFill>
              </a:rPr>
              <a:t>Daha çok korku, tehdit ve ceza sisteminin hakim olduğu bu liderlik tipinde, yukarıdan aşağıya doğru bilgi akışına itimat edilir ancak tersi bir durumda ise kuşku hakimdir. Bu nedenle de sürekli işin başında olması gerekir.</a:t>
            </a:r>
          </a:p>
          <a:p>
            <a:pPr algn="just"/>
            <a:r>
              <a:rPr lang="tr-TR" sz="2000" dirty="0" smtClean="0">
                <a:solidFill>
                  <a:srgbClr val="002060"/>
                </a:solidFill>
              </a:rPr>
              <a:t>En önemli sakıncası; liderin aşırı derecede bencil olmasından kaynaklanan anlayış sonucunda, örgüt üyelerinin inanç ve duyguları dikkate değer alınmamakta, bu durumda zamanla yönetime karşı nefret, moral bozukluğu, grup içi çatışma ve anlaşmazlık şeklinde kendini gösterecektir. Bunun sonucunda da liderin otoritesi zamanla kaybolacaktır.</a:t>
            </a:r>
            <a:endParaRPr lang="tr-TR" sz="2000" dirty="0">
              <a:solidFill>
                <a:srgbClr val="00206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Otoriter Lider</a:t>
            </a:r>
          </a:p>
        </p:txBody>
      </p:sp>
      <p:sp>
        <p:nvSpPr>
          <p:cNvPr id="3" name="2 İçerik Yer Tutucusu"/>
          <p:cNvSpPr>
            <a:spLocks noGrp="1"/>
          </p:cNvSpPr>
          <p:nvPr>
            <p:ph idx="1"/>
          </p:nvPr>
        </p:nvSpPr>
        <p:spPr>
          <a:xfrm>
            <a:off x="677334" y="1612901"/>
            <a:ext cx="8596668" cy="4428462"/>
          </a:xfrm>
        </p:spPr>
        <p:txBody>
          <a:bodyPr>
            <a:normAutofit/>
          </a:bodyPr>
          <a:lstStyle/>
          <a:p>
            <a:pPr algn="just"/>
            <a:r>
              <a:rPr lang="tr-TR" sz="2000" dirty="0" smtClean="0">
                <a:solidFill>
                  <a:srgbClr val="002060"/>
                </a:solidFill>
              </a:rPr>
              <a:t>Standartlar koyan ve sonuçları olumlu – olumsuz geri bildirimlerle destekleyen bir yapıya sahip olan liderlik tipine </a:t>
            </a:r>
            <a:r>
              <a:rPr lang="tr-TR" sz="2000" b="1" dirty="0" smtClean="0">
                <a:solidFill>
                  <a:srgbClr val="002060"/>
                </a:solidFill>
              </a:rPr>
              <a:t>Otoriter Lider </a:t>
            </a:r>
            <a:r>
              <a:rPr lang="tr-TR" sz="2000" dirty="0" smtClean="0">
                <a:solidFill>
                  <a:srgbClr val="002060"/>
                </a:solidFill>
              </a:rPr>
              <a:t>adı verilir. </a:t>
            </a:r>
          </a:p>
          <a:p>
            <a:pPr algn="just"/>
            <a:r>
              <a:rPr lang="tr-TR" sz="2000" dirty="0" smtClean="0">
                <a:solidFill>
                  <a:srgbClr val="002060"/>
                </a:solidFill>
              </a:rPr>
              <a:t>İnsanları hedefe doğru harekete geçiren bu liderlik tipinde hemen her türlü iş ortamında özellikle de başı boş bırakılmış organizasyonlarda etkin ve olumlu sonuç alınır. </a:t>
            </a:r>
          </a:p>
          <a:p>
            <a:pPr algn="just"/>
            <a:r>
              <a:rPr lang="tr-TR" sz="2000" dirty="0" smtClean="0">
                <a:solidFill>
                  <a:srgbClr val="002060"/>
                </a:solidFill>
              </a:rPr>
              <a:t>Toparlayıcı bir etkiye sahip olan otoriter liderlik tipinde, bazen çalışanların tepesinde olma ve ekip çalışmasında eşitlik ilkesi tanımaması sebebiyle özellikle daha kıdemli çalışanlarda gerginlik yaratabilir.</a:t>
            </a:r>
            <a:endParaRPr lang="tr-TR" sz="2000" dirty="0">
              <a:solidFill>
                <a:srgbClr val="00206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Demokratik Lider</a:t>
            </a:r>
          </a:p>
        </p:txBody>
      </p:sp>
      <p:sp>
        <p:nvSpPr>
          <p:cNvPr id="3" name="İçerik Yer Tutucusu 2"/>
          <p:cNvSpPr>
            <a:spLocks noGrp="1"/>
          </p:cNvSpPr>
          <p:nvPr>
            <p:ph idx="1"/>
          </p:nvPr>
        </p:nvSpPr>
        <p:spPr>
          <a:xfrm>
            <a:off x="677334" y="1968501"/>
            <a:ext cx="8596668" cy="4072862"/>
          </a:xfrm>
        </p:spPr>
        <p:txBody>
          <a:bodyPr>
            <a:normAutofit/>
          </a:bodyPr>
          <a:lstStyle/>
          <a:p>
            <a:pPr algn="just"/>
            <a:r>
              <a:rPr lang="tr-TR" sz="2000" dirty="0">
                <a:solidFill>
                  <a:srgbClr val="002060"/>
                </a:solidFill>
              </a:rPr>
              <a:t>Yönetim yetkisini grup üyeleri ile paylaşma eğiliminde olan </a:t>
            </a:r>
            <a:r>
              <a:rPr lang="tr-TR" sz="2000" b="1" dirty="0">
                <a:solidFill>
                  <a:srgbClr val="002060"/>
                </a:solidFill>
              </a:rPr>
              <a:t>Demokratik Lider</a:t>
            </a:r>
            <a:r>
              <a:rPr lang="tr-TR" sz="2000" dirty="0">
                <a:solidFill>
                  <a:srgbClr val="002060"/>
                </a:solidFill>
              </a:rPr>
              <a:t>, amaçlar, politikalar belirlenirken, iş bölümü yapılırken her bir grup üyesinin fikrini almaya özen </a:t>
            </a:r>
            <a:r>
              <a:rPr lang="tr-TR" sz="2000" dirty="0" smtClean="0">
                <a:solidFill>
                  <a:srgbClr val="002060"/>
                </a:solidFill>
              </a:rPr>
              <a:t>gösterir.</a:t>
            </a:r>
          </a:p>
          <a:p>
            <a:pPr algn="just"/>
            <a:r>
              <a:rPr lang="tr-TR" sz="2000" dirty="0" smtClean="0">
                <a:solidFill>
                  <a:srgbClr val="002060"/>
                </a:solidFill>
              </a:rPr>
              <a:t>Kişilerin </a:t>
            </a:r>
            <a:r>
              <a:rPr lang="tr-TR" sz="2000" dirty="0">
                <a:solidFill>
                  <a:srgbClr val="002060"/>
                </a:solidFill>
              </a:rPr>
              <a:t>iç unsurlar ile motive olduklarına inandıklarından başarıların dillendirilip, takdir edilmesi Demokratik Liderin benimsediği davranışlardan </a:t>
            </a:r>
            <a:r>
              <a:rPr lang="tr-TR" sz="2000" dirty="0" smtClean="0">
                <a:solidFill>
                  <a:srgbClr val="002060"/>
                </a:solidFill>
              </a:rPr>
              <a:t>birisidir.</a:t>
            </a:r>
          </a:p>
          <a:p>
            <a:pPr algn="just"/>
            <a:r>
              <a:rPr lang="tr-TR" sz="2000" dirty="0" smtClean="0">
                <a:solidFill>
                  <a:srgbClr val="002060"/>
                </a:solidFill>
              </a:rPr>
              <a:t>Demokratik </a:t>
            </a:r>
            <a:r>
              <a:rPr lang="tr-TR" sz="2000" dirty="0">
                <a:solidFill>
                  <a:srgbClr val="002060"/>
                </a:solidFill>
              </a:rPr>
              <a:t>Liderin yararlarının başında kararlara çalışanların katılımının sağlanmış olması ile her kademedeki çalışanın organizasyonu benimsemesi, daha verimli ve özverili çalışmasının sağlanması gelmekle birlikte; tüm çalışanların fikirlerinin alınması, karar alma sürecinin uzamasına ve acil durumlarda başarısızlığı neden olabilmektedir</a:t>
            </a:r>
            <a:r>
              <a:rPr lang="tr-TR" sz="2000" dirty="0" smtClean="0">
                <a:solidFill>
                  <a:srgbClr val="002060"/>
                </a:solidFill>
              </a:rPr>
              <a:t>.</a:t>
            </a:r>
            <a:endParaRPr lang="tr-TR" sz="2000" dirty="0">
              <a:solidFill>
                <a:srgbClr val="002060"/>
              </a:solidFill>
            </a:endParaRPr>
          </a:p>
        </p:txBody>
      </p:sp>
    </p:spTree>
    <p:extLst>
      <p:ext uri="{BB962C8B-B14F-4D97-AF65-F5344CB8AC3E}">
        <p14:creationId xmlns:p14="http://schemas.microsoft.com/office/powerpoint/2010/main" val="28874902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95459" y="2933321"/>
            <a:ext cx="9029304" cy="2591715"/>
          </a:xfrm>
        </p:spPr>
        <p:txBody>
          <a:bodyPr>
            <a:noAutofit/>
          </a:bodyPr>
          <a:lstStyle/>
          <a:p>
            <a:pPr marL="0" indent="0" algn="just">
              <a:buNone/>
            </a:pPr>
            <a:r>
              <a:rPr lang="tr-TR" sz="2300" dirty="0">
                <a:solidFill>
                  <a:srgbClr val="002060"/>
                </a:solidFill>
              </a:rPr>
              <a:t>Liderlerin en makbulü odur ki insanlar varlığını pek hissetmez; karşısında korkuyla duruyorsa eğer insanlar, o kadar makbul sayılmaz ve hele insanları aşağılıyorsa, daha da beter demektir. İnsanlara saygı göstermezsen, onlar da saygı duymaz sana. İyi bir lider az konuşur; vazifesi tamamlandığında, icraatı biter orada! Öyle ki insanlar sonunda "Bunu biz kendi başımıza yaptık" der</a:t>
            </a:r>
            <a:r>
              <a:rPr lang="tr-TR" sz="2300" dirty="0" smtClean="0">
                <a:solidFill>
                  <a:srgbClr val="002060"/>
                </a:solidFill>
              </a:rPr>
              <a:t>.</a:t>
            </a:r>
          </a:p>
          <a:p>
            <a:pPr marL="0" indent="0">
              <a:buNone/>
            </a:pPr>
            <a:r>
              <a:rPr lang="tr-TR" sz="2400" dirty="0" smtClean="0">
                <a:solidFill>
                  <a:srgbClr val="002060"/>
                </a:solidFill>
              </a:rPr>
              <a:t>													</a:t>
            </a:r>
            <a:r>
              <a:rPr lang="tr-TR" sz="2400" b="1" dirty="0" smtClean="0">
                <a:solidFill>
                  <a:srgbClr val="002060"/>
                </a:solidFill>
              </a:rPr>
              <a:t>LAO TZU</a:t>
            </a:r>
            <a:endParaRPr lang="tr-TR" sz="2400" b="1" dirty="0">
              <a:solidFill>
                <a:srgbClr val="002060"/>
              </a:solidFill>
            </a:endParaRPr>
          </a:p>
        </p:txBody>
      </p:sp>
    </p:spTree>
    <p:extLst>
      <p:ext uri="{BB962C8B-B14F-4D97-AF65-F5344CB8AC3E}">
        <p14:creationId xmlns:p14="http://schemas.microsoft.com/office/powerpoint/2010/main" val="27444828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Hümanist Liderler</a:t>
            </a:r>
            <a:endParaRPr lang="tr-TR" dirty="0"/>
          </a:p>
        </p:txBody>
      </p:sp>
      <p:sp>
        <p:nvSpPr>
          <p:cNvPr id="3" name="2 İçerik Yer Tutucusu"/>
          <p:cNvSpPr>
            <a:spLocks noGrp="1"/>
          </p:cNvSpPr>
          <p:nvPr>
            <p:ph idx="1"/>
          </p:nvPr>
        </p:nvSpPr>
        <p:spPr/>
        <p:txBody>
          <a:bodyPr>
            <a:normAutofit/>
          </a:bodyPr>
          <a:lstStyle/>
          <a:p>
            <a:pPr algn="just"/>
            <a:r>
              <a:rPr lang="tr-TR" sz="2000" dirty="0" smtClean="0">
                <a:solidFill>
                  <a:srgbClr val="002060"/>
                </a:solidFill>
              </a:rPr>
              <a:t>Babacan davranışların ön plana çıktığı </a:t>
            </a:r>
            <a:r>
              <a:rPr lang="tr-TR" sz="2000" b="1" dirty="0" smtClean="0">
                <a:solidFill>
                  <a:srgbClr val="002060"/>
                </a:solidFill>
              </a:rPr>
              <a:t>Hümanist Liderler</a:t>
            </a:r>
            <a:r>
              <a:rPr lang="tr-TR" sz="2000" dirty="0" smtClean="0">
                <a:solidFill>
                  <a:srgbClr val="002060"/>
                </a:solidFill>
              </a:rPr>
              <a:t>de çalışanlara karşı zaman zaman aşırıya kaçabilen korumacılık ön plandadır.</a:t>
            </a:r>
          </a:p>
          <a:p>
            <a:pPr algn="just"/>
            <a:r>
              <a:rPr lang="tr-TR" sz="2000" dirty="0" smtClean="0">
                <a:solidFill>
                  <a:srgbClr val="002060"/>
                </a:solidFill>
              </a:rPr>
              <a:t>Ödüllendirme sistemini oldukça sık kullanan Hümanist Liderler duygusal yönlendirme ile motive ederler ve kimi zaman orta kademenin de fikrini alırlar. </a:t>
            </a:r>
          </a:p>
          <a:p>
            <a:pPr algn="just"/>
            <a:r>
              <a:rPr lang="tr-TR" sz="2000" dirty="0" smtClean="0">
                <a:solidFill>
                  <a:srgbClr val="002060"/>
                </a:solidFill>
              </a:rPr>
              <a:t>Zorunlu olmadıkça cezalandırmaya gitmezler.</a:t>
            </a:r>
            <a:endParaRPr lang="tr-TR" sz="2000" dirty="0">
              <a:solidFill>
                <a:srgbClr val="00206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Destekleyici Lider</a:t>
            </a:r>
          </a:p>
        </p:txBody>
      </p:sp>
      <p:sp>
        <p:nvSpPr>
          <p:cNvPr id="3" name="İçerik Yer Tutucusu 2"/>
          <p:cNvSpPr>
            <a:spLocks noGrp="1"/>
          </p:cNvSpPr>
          <p:nvPr>
            <p:ph idx="1"/>
          </p:nvPr>
        </p:nvSpPr>
        <p:spPr/>
        <p:txBody>
          <a:bodyPr>
            <a:normAutofit/>
          </a:bodyPr>
          <a:lstStyle/>
          <a:p>
            <a:pPr algn="just"/>
            <a:r>
              <a:rPr lang="tr-TR" sz="2000" b="1" dirty="0">
                <a:solidFill>
                  <a:srgbClr val="002060"/>
                </a:solidFill>
              </a:rPr>
              <a:t>Destekleyici Lider</a:t>
            </a:r>
            <a:r>
              <a:rPr lang="tr-TR" sz="2000" dirty="0">
                <a:solidFill>
                  <a:srgbClr val="002060"/>
                </a:solidFill>
              </a:rPr>
              <a:t>, kararları grup üyeleri ile birlikte </a:t>
            </a:r>
            <a:r>
              <a:rPr lang="tr-TR" sz="2000" dirty="0" smtClean="0">
                <a:solidFill>
                  <a:srgbClr val="002060"/>
                </a:solidFill>
              </a:rPr>
              <a:t>almaz; </a:t>
            </a:r>
            <a:r>
              <a:rPr lang="tr-TR" sz="2000" dirty="0">
                <a:solidFill>
                  <a:srgbClr val="002060"/>
                </a:solidFill>
              </a:rPr>
              <a:t>ancak çalışanların görüş ve önerileri ışığında karara </a:t>
            </a:r>
            <a:r>
              <a:rPr lang="tr-TR" sz="2000" dirty="0" smtClean="0">
                <a:solidFill>
                  <a:srgbClr val="002060"/>
                </a:solidFill>
              </a:rPr>
              <a:t>varır.</a:t>
            </a:r>
          </a:p>
          <a:p>
            <a:pPr algn="just"/>
            <a:r>
              <a:rPr lang="tr-TR" sz="2000" dirty="0" smtClean="0">
                <a:solidFill>
                  <a:srgbClr val="002060"/>
                </a:solidFill>
              </a:rPr>
              <a:t>Katılım </a:t>
            </a:r>
            <a:r>
              <a:rPr lang="tr-TR" sz="2000" dirty="0">
                <a:solidFill>
                  <a:srgbClr val="002060"/>
                </a:solidFill>
              </a:rPr>
              <a:t>ve ödül sistemini uygulayan Destekleyici Lider, aşağıdan yukarıya ve yukarıdan aşağıya bilgi akışına açıktır</a:t>
            </a:r>
            <a:r>
              <a:rPr lang="tr-TR" sz="2000" dirty="0" smtClean="0">
                <a:solidFill>
                  <a:srgbClr val="002060"/>
                </a:solidFill>
              </a:rPr>
              <a:t>.</a:t>
            </a:r>
            <a:endParaRPr lang="tr-TR" sz="2000" dirty="0">
              <a:solidFill>
                <a:srgbClr val="002060"/>
              </a:solidFill>
            </a:endParaRPr>
          </a:p>
        </p:txBody>
      </p:sp>
    </p:spTree>
    <p:extLst>
      <p:ext uri="{BB962C8B-B14F-4D97-AF65-F5344CB8AC3E}">
        <p14:creationId xmlns:p14="http://schemas.microsoft.com/office/powerpoint/2010/main" val="29059987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Karizmatik Lider</a:t>
            </a:r>
          </a:p>
        </p:txBody>
      </p:sp>
      <p:sp>
        <p:nvSpPr>
          <p:cNvPr id="3" name="İçerik Yer Tutucusu 2"/>
          <p:cNvSpPr>
            <a:spLocks noGrp="1"/>
          </p:cNvSpPr>
          <p:nvPr>
            <p:ph idx="1"/>
          </p:nvPr>
        </p:nvSpPr>
        <p:spPr/>
        <p:txBody>
          <a:bodyPr>
            <a:normAutofit/>
          </a:bodyPr>
          <a:lstStyle/>
          <a:p>
            <a:pPr algn="just"/>
            <a:r>
              <a:rPr lang="tr-TR" sz="2000" b="1" dirty="0">
                <a:solidFill>
                  <a:srgbClr val="002060"/>
                </a:solidFill>
              </a:rPr>
              <a:t>Karizmatik Lider</a:t>
            </a:r>
            <a:r>
              <a:rPr lang="tr-TR" sz="2000" dirty="0">
                <a:solidFill>
                  <a:srgbClr val="002060"/>
                </a:solidFill>
              </a:rPr>
              <a:t>in ise grup üyelerini peşinden sürükleyen büyüleyici bir yapısı vardır ve bu nedenle de etkinliği </a:t>
            </a:r>
            <a:r>
              <a:rPr lang="tr-TR" sz="2000" dirty="0" smtClean="0">
                <a:solidFill>
                  <a:srgbClr val="002060"/>
                </a:solidFill>
              </a:rPr>
              <a:t>yüksektir.</a:t>
            </a:r>
          </a:p>
          <a:p>
            <a:pPr algn="just"/>
            <a:r>
              <a:rPr lang="tr-TR" sz="2000" dirty="0" smtClean="0">
                <a:solidFill>
                  <a:srgbClr val="002060"/>
                </a:solidFill>
              </a:rPr>
              <a:t>Kararları </a:t>
            </a:r>
            <a:r>
              <a:rPr lang="tr-TR" sz="2000" dirty="0">
                <a:solidFill>
                  <a:srgbClr val="002060"/>
                </a:solidFill>
              </a:rPr>
              <a:t>kendisi </a:t>
            </a:r>
            <a:r>
              <a:rPr lang="tr-TR" sz="2000" dirty="0" smtClean="0">
                <a:solidFill>
                  <a:srgbClr val="002060"/>
                </a:solidFill>
              </a:rPr>
              <a:t>verir </a:t>
            </a:r>
            <a:r>
              <a:rPr lang="tr-TR" sz="2000" dirty="0">
                <a:solidFill>
                  <a:srgbClr val="002060"/>
                </a:solidFill>
              </a:rPr>
              <a:t>ve sözü emir olarak kabul edilir. </a:t>
            </a:r>
            <a:endParaRPr lang="tr-TR" sz="2000" dirty="0" smtClean="0">
              <a:solidFill>
                <a:srgbClr val="002060"/>
              </a:solidFill>
            </a:endParaRPr>
          </a:p>
          <a:p>
            <a:pPr algn="just"/>
            <a:r>
              <a:rPr lang="tr-TR" sz="2000" dirty="0" smtClean="0">
                <a:solidFill>
                  <a:srgbClr val="002060"/>
                </a:solidFill>
              </a:rPr>
              <a:t>Çalışanlar </a:t>
            </a:r>
            <a:r>
              <a:rPr lang="tr-TR" sz="2000" dirty="0">
                <a:solidFill>
                  <a:srgbClr val="002060"/>
                </a:solidFill>
              </a:rPr>
              <a:t>ile arasında belirgin bir mesafe </a:t>
            </a:r>
            <a:r>
              <a:rPr lang="fi-FI" sz="2000" dirty="0">
                <a:solidFill>
                  <a:srgbClr val="002060"/>
                </a:solidFill>
              </a:rPr>
              <a:t>olmasına karşın emirlerine itaat edilir</a:t>
            </a:r>
            <a:r>
              <a:rPr lang="fi-FI" sz="2000" dirty="0" smtClean="0">
                <a:solidFill>
                  <a:srgbClr val="002060"/>
                </a:solidFill>
              </a:rPr>
              <a:t>.</a:t>
            </a:r>
            <a:endParaRPr lang="tr-TR" sz="2000" dirty="0" smtClean="0">
              <a:solidFill>
                <a:srgbClr val="002060"/>
              </a:solidFill>
            </a:endParaRPr>
          </a:p>
        </p:txBody>
      </p:sp>
    </p:spTree>
    <p:extLst>
      <p:ext uri="{BB962C8B-B14F-4D97-AF65-F5344CB8AC3E}">
        <p14:creationId xmlns:p14="http://schemas.microsoft.com/office/powerpoint/2010/main" val="34614395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Doğal Lider</a:t>
            </a:r>
          </a:p>
        </p:txBody>
      </p:sp>
      <p:sp>
        <p:nvSpPr>
          <p:cNvPr id="3" name="İçerik Yer Tutucusu 2"/>
          <p:cNvSpPr>
            <a:spLocks noGrp="1"/>
          </p:cNvSpPr>
          <p:nvPr>
            <p:ph idx="1"/>
          </p:nvPr>
        </p:nvSpPr>
        <p:spPr/>
        <p:txBody>
          <a:bodyPr>
            <a:normAutofit/>
          </a:bodyPr>
          <a:lstStyle/>
          <a:p>
            <a:pPr algn="just"/>
            <a:r>
              <a:rPr lang="tr-TR" sz="2000" b="1" dirty="0">
                <a:solidFill>
                  <a:srgbClr val="002060"/>
                </a:solidFill>
              </a:rPr>
              <a:t>Doğal Lider</a:t>
            </a:r>
            <a:r>
              <a:rPr lang="tr-TR" sz="2000" dirty="0">
                <a:solidFill>
                  <a:srgbClr val="002060"/>
                </a:solidFill>
              </a:rPr>
              <a:t>, seçilmeyen ancak grubun ortaya çıkardığı lider modelidir. </a:t>
            </a:r>
            <a:endParaRPr lang="tr-TR" sz="2000" dirty="0" smtClean="0">
              <a:solidFill>
                <a:srgbClr val="002060"/>
              </a:solidFill>
            </a:endParaRPr>
          </a:p>
          <a:p>
            <a:pPr algn="just"/>
            <a:r>
              <a:rPr lang="tr-TR" sz="2000" dirty="0" smtClean="0">
                <a:solidFill>
                  <a:srgbClr val="002060"/>
                </a:solidFill>
              </a:rPr>
              <a:t>Resmi </a:t>
            </a:r>
            <a:r>
              <a:rPr lang="tr-TR" sz="2000" dirty="0">
                <a:solidFill>
                  <a:srgbClr val="002060"/>
                </a:solidFill>
              </a:rPr>
              <a:t>yetkisi olmadığı halde grup üzerindeki etkinliği yasal liderden daha fazladır. </a:t>
            </a:r>
            <a:endParaRPr lang="tr-TR" sz="2000" dirty="0" smtClean="0">
              <a:solidFill>
                <a:srgbClr val="002060"/>
              </a:solidFill>
            </a:endParaRPr>
          </a:p>
          <a:p>
            <a:pPr algn="just"/>
            <a:r>
              <a:rPr lang="tr-TR" sz="2000" dirty="0" smtClean="0">
                <a:solidFill>
                  <a:srgbClr val="002060"/>
                </a:solidFill>
              </a:rPr>
              <a:t>Grubu </a:t>
            </a:r>
            <a:r>
              <a:rPr lang="tr-TR" sz="2000" dirty="0">
                <a:solidFill>
                  <a:srgbClr val="002060"/>
                </a:solidFill>
              </a:rPr>
              <a:t>olumlu yönlendirebileceği gibi yasal lidere karşı </a:t>
            </a:r>
            <a:r>
              <a:rPr lang="tr-TR" sz="2000" dirty="0" smtClean="0">
                <a:solidFill>
                  <a:srgbClr val="002060"/>
                </a:solidFill>
              </a:rPr>
              <a:t>kışkırtabilir de.</a:t>
            </a:r>
            <a:endParaRPr lang="tr-TR" sz="2000" dirty="0">
              <a:solidFill>
                <a:srgbClr val="002060"/>
              </a:solidFill>
            </a:endParaRPr>
          </a:p>
        </p:txBody>
      </p:sp>
    </p:spTree>
    <p:extLst>
      <p:ext uri="{BB962C8B-B14F-4D97-AF65-F5344CB8AC3E}">
        <p14:creationId xmlns:p14="http://schemas.microsoft.com/office/powerpoint/2010/main" val="27304299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LİDERİN ÖZELLİKLERİ</a:t>
            </a:r>
            <a:endParaRPr lang="tr-TR" dirty="0"/>
          </a:p>
        </p:txBody>
      </p:sp>
      <p:sp>
        <p:nvSpPr>
          <p:cNvPr id="3" name="2 İçerik Yer Tutucusu"/>
          <p:cNvSpPr>
            <a:spLocks noGrp="1"/>
          </p:cNvSpPr>
          <p:nvPr>
            <p:ph idx="1"/>
          </p:nvPr>
        </p:nvSpPr>
        <p:spPr>
          <a:xfrm>
            <a:off x="677334" y="1739901"/>
            <a:ext cx="8596668" cy="1231899"/>
          </a:xfrm>
        </p:spPr>
        <p:txBody>
          <a:bodyPr>
            <a:noAutofit/>
          </a:bodyPr>
          <a:lstStyle/>
          <a:p>
            <a:pPr algn="just"/>
            <a:r>
              <a:rPr lang="tr-TR" sz="2000" dirty="0" smtClean="0">
                <a:solidFill>
                  <a:srgbClr val="002060"/>
                </a:solidFill>
              </a:rPr>
              <a:t>Liderlik konusunda araştırmalarda bulunan çeşitli yazar ve araştırmacıların açıklamalarına dayanarak, bir liderde bulunması gereken özellikleri şu şekilde sıralamak mümkündür:</a:t>
            </a:r>
          </a:p>
        </p:txBody>
      </p:sp>
      <p:sp>
        <p:nvSpPr>
          <p:cNvPr id="4" name="Metin kutusu 3"/>
          <p:cNvSpPr txBox="1"/>
          <p:nvPr/>
        </p:nvSpPr>
        <p:spPr>
          <a:xfrm>
            <a:off x="495300" y="2978140"/>
            <a:ext cx="8001000" cy="3785652"/>
          </a:xfrm>
          <a:prstGeom prst="rect">
            <a:avLst/>
          </a:prstGeom>
          <a:noFill/>
        </p:spPr>
        <p:txBody>
          <a:bodyPr wrap="square" numCol="2" rtlCol="0">
            <a:spAutoFit/>
          </a:bodyPr>
          <a:lstStyle/>
          <a:p>
            <a:pPr marL="342900" indent="-342900" algn="just">
              <a:buFont typeface="Arial" panose="020B0604020202020204" pitchFamily="34" charset="0"/>
              <a:buChar char="•"/>
            </a:pPr>
            <a:r>
              <a:rPr lang="tr-TR" sz="2000" dirty="0" smtClean="0">
                <a:solidFill>
                  <a:srgbClr val="002060"/>
                </a:solidFill>
              </a:rPr>
              <a:t>Güvenilir Olma,</a:t>
            </a:r>
          </a:p>
          <a:p>
            <a:pPr marL="342900" indent="-342900" algn="just">
              <a:buFont typeface="Arial" panose="020B0604020202020204" pitchFamily="34" charset="0"/>
              <a:buChar char="•"/>
            </a:pPr>
            <a:endParaRPr lang="tr-TR" sz="2000" dirty="0" smtClean="0">
              <a:solidFill>
                <a:srgbClr val="002060"/>
              </a:solidFill>
            </a:endParaRPr>
          </a:p>
          <a:p>
            <a:pPr marL="342900" indent="-342900" algn="just">
              <a:buFont typeface="Arial" panose="020B0604020202020204" pitchFamily="34" charset="0"/>
              <a:buChar char="•"/>
            </a:pPr>
            <a:r>
              <a:rPr lang="tr-TR" sz="2000" dirty="0" smtClean="0">
                <a:solidFill>
                  <a:srgbClr val="002060"/>
                </a:solidFill>
              </a:rPr>
              <a:t>Özgüven Sahibi Olma,</a:t>
            </a:r>
          </a:p>
          <a:p>
            <a:pPr marL="342900" indent="-342900" algn="just">
              <a:buFont typeface="Arial" panose="020B0604020202020204" pitchFamily="34" charset="0"/>
              <a:buChar char="•"/>
            </a:pPr>
            <a:endParaRPr lang="tr-TR" sz="2000" dirty="0" smtClean="0">
              <a:solidFill>
                <a:srgbClr val="002060"/>
              </a:solidFill>
            </a:endParaRPr>
          </a:p>
          <a:p>
            <a:pPr marL="342900" indent="-342900" algn="just">
              <a:buFont typeface="Arial" panose="020B0604020202020204" pitchFamily="34" charset="0"/>
              <a:buChar char="•"/>
            </a:pPr>
            <a:r>
              <a:rPr lang="tr-TR" sz="2000" dirty="0" smtClean="0">
                <a:solidFill>
                  <a:srgbClr val="002060"/>
                </a:solidFill>
              </a:rPr>
              <a:t>Adam Yetiştirme,</a:t>
            </a:r>
          </a:p>
          <a:p>
            <a:pPr marL="342900" indent="-342900" algn="just">
              <a:buFont typeface="Arial" panose="020B0604020202020204" pitchFamily="34" charset="0"/>
              <a:buChar char="•"/>
            </a:pPr>
            <a:endParaRPr lang="tr-TR" sz="2000" dirty="0" smtClean="0">
              <a:solidFill>
                <a:srgbClr val="002060"/>
              </a:solidFill>
            </a:endParaRPr>
          </a:p>
          <a:p>
            <a:pPr marL="342900" indent="-342900" algn="just">
              <a:buFont typeface="Arial" panose="020B0604020202020204" pitchFamily="34" charset="0"/>
              <a:buChar char="•"/>
            </a:pPr>
            <a:r>
              <a:rPr lang="tr-TR" sz="2000" dirty="0" smtClean="0">
                <a:solidFill>
                  <a:srgbClr val="002060"/>
                </a:solidFill>
              </a:rPr>
              <a:t>Kendini Bilme,</a:t>
            </a:r>
          </a:p>
          <a:p>
            <a:pPr marL="342900" indent="-342900" algn="just">
              <a:buFont typeface="Arial" panose="020B0604020202020204" pitchFamily="34" charset="0"/>
              <a:buChar char="•"/>
            </a:pPr>
            <a:endParaRPr lang="tr-TR" sz="2000" dirty="0" smtClean="0">
              <a:solidFill>
                <a:srgbClr val="002060"/>
              </a:solidFill>
            </a:endParaRPr>
          </a:p>
          <a:p>
            <a:pPr marL="342900" indent="-342900" algn="just">
              <a:buFont typeface="Arial" panose="020B0604020202020204" pitchFamily="34" charset="0"/>
              <a:buChar char="•"/>
            </a:pPr>
            <a:r>
              <a:rPr lang="tr-TR" sz="2000" dirty="0" smtClean="0">
                <a:solidFill>
                  <a:srgbClr val="002060"/>
                </a:solidFill>
              </a:rPr>
              <a:t>Cesaretlilik,</a:t>
            </a:r>
          </a:p>
          <a:p>
            <a:pPr marL="342900" indent="-342900" algn="just">
              <a:buFont typeface="Arial" panose="020B0604020202020204" pitchFamily="34" charset="0"/>
              <a:buChar char="•"/>
            </a:pPr>
            <a:endParaRPr lang="tr-TR" sz="2000" dirty="0" smtClean="0">
              <a:solidFill>
                <a:srgbClr val="002060"/>
              </a:solidFill>
            </a:endParaRPr>
          </a:p>
          <a:p>
            <a:pPr marL="342900" indent="-342900" algn="just">
              <a:buFont typeface="Arial" panose="020B0604020202020204" pitchFamily="34" charset="0"/>
              <a:buChar char="•"/>
            </a:pPr>
            <a:r>
              <a:rPr lang="tr-TR" sz="2000" dirty="0" smtClean="0">
                <a:solidFill>
                  <a:srgbClr val="002060"/>
                </a:solidFill>
              </a:rPr>
              <a:t>Bilgi Toplama,</a:t>
            </a:r>
          </a:p>
          <a:p>
            <a:pPr marL="342900" indent="-342900" algn="just">
              <a:buFont typeface="Arial" panose="020B0604020202020204" pitchFamily="34" charset="0"/>
              <a:buChar char="•"/>
            </a:pPr>
            <a:endParaRPr lang="tr-TR" sz="2000" dirty="0" smtClean="0">
              <a:solidFill>
                <a:srgbClr val="002060"/>
              </a:solidFill>
            </a:endParaRPr>
          </a:p>
          <a:p>
            <a:pPr marL="342900" indent="-342900" algn="just">
              <a:buFont typeface="Arial" panose="020B0604020202020204" pitchFamily="34" charset="0"/>
              <a:buChar char="•"/>
            </a:pPr>
            <a:r>
              <a:rPr lang="tr-TR" sz="2000" dirty="0" smtClean="0">
                <a:solidFill>
                  <a:srgbClr val="002060"/>
                </a:solidFill>
              </a:rPr>
              <a:t>Yaratıcılık, </a:t>
            </a:r>
          </a:p>
          <a:p>
            <a:pPr marL="342900" indent="-342900" algn="just">
              <a:buFont typeface="Arial" panose="020B0604020202020204" pitchFamily="34" charset="0"/>
              <a:buChar char="•"/>
            </a:pPr>
            <a:endParaRPr lang="tr-TR" sz="2000" dirty="0" smtClean="0">
              <a:solidFill>
                <a:srgbClr val="002060"/>
              </a:solidFill>
            </a:endParaRPr>
          </a:p>
          <a:p>
            <a:pPr marL="342900" indent="-342900" algn="just">
              <a:buFont typeface="Arial" panose="020B0604020202020204" pitchFamily="34" charset="0"/>
              <a:buChar char="•"/>
            </a:pPr>
            <a:r>
              <a:rPr lang="tr-TR" sz="2000" dirty="0" smtClean="0">
                <a:solidFill>
                  <a:srgbClr val="002060"/>
                </a:solidFill>
              </a:rPr>
              <a:t>Yönetme Yeteneği,</a:t>
            </a:r>
          </a:p>
          <a:p>
            <a:pPr marL="342900" indent="-342900" algn="just">
              <a:buFont typeface="Arial" panose="020B0604020202020204" pitchFamily="34" charset="0"/>
              <a:buChar char="•"/>
            </a:pPr>
            <a:endParaRPr lang="tr-TR" sz="2000" dirty="0" smtClean="0">
              <a:solidFill>
                <a:srgbClr val="002060"/>
              </a:solidFill>
            </a:endParaRPr>
          </a:p>
          <a:p>
            <a:pPr marL="342900" indent="-342900" algn="just">
              <a:buFont typeface="Arial" panose="020B0604020202020204" pitchFamily="34" charset="0"/>
              <a:buChar char="•"/>
            </a:pPr>
            <a:r>
              <a:rPr lang="tr-TR" sz="2000" dirty="0" smtClean="0">
                <a:solidFill>
                  <a:srgbClr val="002060"/>
                </a:solidFill>
              </a:rPr>
              <a:t>Strateji geliştirme,</a:t>
            </a:r>
          </a:p>
          <a:p>
            <a:pPr marL="342900" indent="-342900" algn="just">
              <a:buFont typeface="Arial" panose="020B0604020202020204" pitchFamily="34" charset="0"/>
              <a:buChar char="•"/>
            </a:pPr>
            <a:endParaRPr lang="tr-TR" sz="2000" dirty="0" smtClean="0">
              <a:solidFill>
                <a:srgbClr val="002060"/>
              </a:solidFill>
            </a:endParaRPr>
          </a:p>
          <a:p>
            <a:pPr marL="342900" indent="-342900" algn="just">
              <a:buFont typeface="Arial" panose="020B0604020202020204" pitchFamily="34" charset="0"/>
              <a:buChar char="•"/>
            </a:pPr>
            <a:r>
              <a:rPr lang="tr-TR" sz="2000" dirty="0" smtClean="0">
                <a:solidFill>
                  <a:srgbClr val="002060"/>
                </a:solidFill>
              </a:rPr>
              <a:t>Değişime Ayak Uydurabilme,</a:t>
            </a:r>
          </a:p>
          <a:p>
            <a:pPr algn="just"/>
            <a:endParaRPr lang="tr-TR" sz="2000" dirty="0" smtClean="0">
              <a:solidFill>
                <a:srgbClr val="002060"/>
              </a:solidFill>
            </a:endParaRPr>
          </a:p>
          <a:p>
            <a:pPr marL="342900" indent="-342900" algn="just">
              <a:buFont typeface="Arial" panose="020B0604020202020204" pitchFamily="34" charset="0"/>
              <a:buChar char="•"/>
            </a:pPr>
            <a:r>
              <a:rPr lang="tr-TR" sz="2000" dirty="0" smtClean="0">
                <a:solidFill>
                  <a:srgbClr val="002060"/>
                </a:solidFill>
              </a:rPr>
              <a:t>Yenilikçi,</a:t>
            </a:r>
          </a:p>
          <a:p>
            <a:pPr marL="342900" indent="-342900" algn="just">
              <a:buFont typeface="Arial" panose="020B0604020202020204" pitchFamily="34" charset="0"/>
              <a:buChar char="•"/>
            </a:pPr>
            <a:endParaRPr lang="tr-TR" sz="2000" dirty="0">
              <a:solidFill>
                <a:srgbClr val="002060"/>
              </a:solidFill>
            </a:endParaRPr>
          </a:p>
          <a:p>
            <a:pPr marL="342900" indent="-342900" algn="just">
              <a:buFont typeface="Arial" panose="020B0604020202020204" pitchFamily="34" charset="0"/>
              <a:buChar char="•"/>
            </a:pPr>
            <a:r>
              <a:rPr lang="tr-TR" sz="2000" dirty="0" smtClean="0">
                <a:solidFill>
                  <a:srgbClr val="002060"/>
                </a:solidFill>
              </a:rPr>
              <a:t>Karizma.</a:t>
            </a:r>
          </a:p>
          <a:p>
            <a:pPr marL="342900" indent="-342900">
              <a:buFont typeface="Arial" panose="020B0604020202020204" pitchFamily="34" charset="0"/>
              <a:buChar char="•"/>
            </a:pPr>
            <a:endParaRPr lang="tr-TR"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solidFill>
                  <a:srgbClr val="002060"/>
                </a:solidFill>
              </a:rPr>
              <a:t>Burada dikkat edilmesi gereken husus, bu özelliklerin her birinin bir liderde bulunma mecburiyeti olmamasıdır. Örneğin, sadece karizma sahibi olmak tek başına lider olmak için yeterli olmayacağı gibi, güvenilir olmayan bir liderin diğer özelliklerinin hepsine sahip olması da bir anlam ifade etmeyecektir.</a:t>
            </a:r>
            <a:endParaRPr lang="tr-TR" dirty="0">
              <a:solidFill>
                <a:srgbClr val="00206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LİDERLİK VE </a:t>
            </a:r>
            <a:r>
              <a:rPr lang="tr-TR" b="1" dirty="0" smtClean="0"/>
              <a:t>YÖNETİCİLİK</a:t>
            </a:r>
            <a:endParaRPr lang="tr-TR" dirty="0"/>
          </a:p>
        </p:txBody>
      </p:sp>
      <p:sp>
        <p:nvSpPr>
          <p:cNvPr id="3" name="İçerik Yer Tutucusu 2"/>
          <p:cNvSpPr>
            <a:spLocks noGrp="1"/>
          </p:cNvSpPr>
          <p:nvPr>
            <p:ph idx="1"/>
          </p:nvPr>
        </p:nvSpPr>
        <p:spPr/>
        <p:txBody>
          <a:bodyPr>
            <a:normAutofit/>
          </a:bodyPr>
          <a:lstStyle/>
          <a:p>
            <a:pPr algn="just"/>
            <a:r>
              <a:rPr lang="tr-TR" sz="2400" dirty="0" smtClean="0">
                <a:solidFill>
                  <a:srgbClr val="002060"/>
                </a:solidFill>
              </a:rPr>
              <a:t>Liderlik </a:t>
            </a:r>
            <a:r>
              <a:rPr lang="tr-TR" sz="2400" dirty="0">
                <a:solidFill>
                  <a:srgbClr val="002060"/>
                </a:solidFill>
              </a:rPr>
              <a:t>ve Yöneticilik birbirinden farklı kavramlardır. </a:t>
            </a:r>
          </a:p>
          <a:p>
            <a:pPr algn="just"/>
            <a:r>
              <a:rPr lang="tr-TR" sz="2400" dirty="0" smtClean="0">
                <a:solidFill>
                  <a:srgbClr val="002060"/>
                </a:solidFill>
              </a:rPr>
              <a:t>Liderlik </a:t>
            </a:r>
            <a:r>
              <a:rPr lang="tr-TR" sz="2400" dirty="0">
                <a:solidFill>
                  <a:srgbClr val="002060"/>
                </a:solidFill>
              </a:rPr>
              <a:t>bir önderliği, yöneticilik de resmi otoriteyi temsil eden bir kavramdır.</a:t>
            </a:r>
          </a:p>
          <a:p>
            <a:pPr algn="just"/>
            <a:r>
              <a:rPr lang="tr-TR" sz="2400" dirty="0">
                <a:solidFill>
                  <a:srgbClr val="002060"/>
                </a:solidFill>
              </a:rPr>
              <a:t>Liderlik ve yöneticilik kavramlarını birbirinden ayıran unsurları şu şekilde sıralamak mümkündür:</a:t>
            </a:r>
          </a:p>
          <a:p>
            <a:pPr lvl="1" algn="just">
              <a:buFont typeface="+mj-lt"/>
              <a:buAutoNum type="arabicPeriod"/>
            </a:pPr>
            <a:r>
              <a:rPr lang="tr-TR" sz="2000" dirty="0" smtClean="0">
                <a:solidFill>
                  <a:srgbClr val="002060"/>
                </a:solidFill>
              </a:rPr>
              <a:t>Otorite</a:t>
            </a:r>
            <a:r>
              <a:rPr lang="tr-TR" sz="2000" dirty="0">
                <a:solidFill>
                  <a:srgbClr val="002060"/>
                </a:solidFill>
              </a:rPr>
              <a:t>, </a:t>
            </a:r>
          </a:p>
          <a:p>
            <a:pPr lvl="1" algn="just">
              <a:buFont typeface="+mj-lt"/>
              <a:buAutoNum type="arabicPeriod"/>
            </a:pPr>
            <a:r>
              <a:rPr lang="tr-TR" sz="2000" dirty="0" smtClean="0">
                <a:solidFill>
                  <a:srgbClr val="002060"/>
                </a:solidFill>
              </a:rPr>
              <a:t>Güç</a:t>
            </a:r>
            <a:r>
              <a:rPr lang="tr-TR" sz="2000" dirty="0">
                <a:solidFill>
                  <a:srgbClr val="002060"/>
                </a:solidFill>
              </a:rPr>
              <a:t>, </a:t>
            </a:r>
          </a:p>
          <a:p>
            <a:pPr lvl="1" algn="just">
              <a:buFont typeface="+mj-lt"/>
              <a:buAutoNum type="arabicPeriod"/>
            </a:pPr>
            <a:r>
              <a:rPr lang="tr-TR" sz="2000" dirty="0" smtClean="0">
                <a:solidFill>
                  <a:srgbClr val="002060"/>
                </a:solidFill>
              </a:rPr>
              <a:t>Etkileme.</a:t>
            </a:r>
            <a:endParaRPr lang="tr-TR" sz="2000" dirty="0">
              <a:solidFill>
                <a:srgbClr val="002060"/>
              </a:solidFill>
            </a:endParaRPr>
          </a:p>
        </p:txBody>
      </p:sp>
    </p:spTree>
    <p:extLst>
      <p:ext uri="{BB962C8B-B14F-4D97-AF65-F5344CB8AC3E}">
        <p14:creationId xmlns:p14="http://schemas.microsoft.com/office/powerpoint/2010/main" val="1190498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000" dirty="0">
                <a:solidFill>
                  <a:srgbClr val="002060"/>
                </a:solidFill>
              </a:rPr>
              <a:t>Bir kurumda bireylerin yönlendirilmesi için kullanılan iki temel araç olan otorite ve etkilemenin kullanılışı, kişiyi yönetici ya da lider yapar. </a:t>
            </a:r>
            <a:endParaRPr lang="tr-TR" sz="2000" dirty="0" smtClean="0">
              <a:solidFill>
                <a:srgbClr val="002060"/>
              </a:solidFill>
            </a:endParaRPr>
          </a:p>
          <a:p>
            <a:pPr algn="just"/>
            <a:r>
              <a:rPr lang="tr-TR" sz="2000" dirty="0" smtClean="0">
                <a:solidFill>
                  <a:srgbClr val="002060"/>
                </a:solidFill>
              </a:rPr>
              <a:t>Yönetici</a:t>
            </a:r>
            <a:r>
              <a:rPr lang="tr-TR" sz="2000" dirty="0">
                <a:solidFill>
                  <a:srgbClr val="002060"/>
                </a:solidFill>
              </a:rPr>
              <a:t>, yaptırım aracı olarak otoriteyi ve yetkiyi kullanırken, lider etkileme yolunu seçer ve bireyleri motive edici teknikler kullanır. </a:t>
            </a:r>
            <a:endParaRPr lang="tr-TR" sz="2000" dirty="0" smtClean="0">
              <a:solidFill>
                <a:srgbClr val="002060"/>
              </a:solidFill>
            </a:endParaRPr>
          </a:p>
          <a:p>
            <a:pPr algn="just"/>
            <a:r>
              <a:rPr lang="tr-TR" sz="2000" dirty="0" smtClean="0">
                <a:solidFill>
                  <a:srgbClr val="002060"/>
                </a:solidFill>
              </a:rPr>
              <a:t>Otoritesi </a:t>
            </a:r>
            <a:r>
              <a:rPr lang="tr-TR" sz="2000" dirty="0">
                <a:solidFill>
                  <a:srgbClr val="002060"/>
                </a:solidFill>
              </a:rPr>
              <a:t>olmadığı halde, bir lider personelini etkileyebilir ya da tam tersi, otoriteye sahip olduğu halde bir yönetici astlarını etkileme konusunda başarısız kalabilir</a:t>
            </a:r>
            <a:r>
              <a:rPr lang="tr-TR" sz="2000" dirty="0" smtClean="0">
                <a:solidFill>
                  <a:srgbClr val="002060"/>
                </a:solidFill>
              </a:rPr>
              <a:t>.</a:t>
            </a:r>
            <a:endParaRPr lang="tr-TR" sz="2000" dirty="0">
              <a:solidFill>
                <a:srgbClr val="002060"/>
              </a:solidFill>
            </a:endParaRPr>
          </a:p>
        </p:txBody>
      </p:sp>
    </p:spTree>
    <p:extLst>
      <p:ext uri="{BB962C8B-B14F-4D97-AF65-F5344CB8AC3E}">
        <p14:creationId xmlns:p14="http://schemas.microsoft.com/office/powerpoint/2010/main" val="14812688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7334" y="609600"/>
            <a:ext cx="9000066" cy="843031"/>
          </a:xfrm>
        </p:spPr>
        <p:txBody>
          <a:bodyPr>
            <a:normAutofit/>
          </a:bodyPr>
          <a:lstStyle/>
          <a:p>
            <a:r>
              <a:rPr lang="tr-TR" altLang="tr-TR" b="1" dirty="0"/>
              <a:t>Liderlik ve Yöneticilik Arasındaki Farklar</a:t>
            </a:r>
            <a:endParaRPr lang="tr-TR" b="1"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94187142"/>
              </p:ext>
            </p:extLst>
          </p:nvPr>
        </p:nvGraphicFramePr>
        <p:xfrm>
          <a:off x="495299" y="2286001"/>
          <a:ext cx="9169400" cy="4416552"/>
        </p:xfrm>
        <a:graphic>
          <a:graphicData uri="http://schemas.openxmlformats.org/drawingml/2006/table">
            <a:tbl>
              <a:tblPr firstRow="1" firstCol="1" bandRow="1">
                <a:tableStyleId>{3B4B98B0-60AC-42C2-AFA5-B58CD77FA1E5}</a:tableStyleId>
              </a:tblPr>
              <a:tblGrid>
                <a:gridCol w="4584700">
                  <a:extLst>
                    <a:ext uri="{9D8B030D-6E8A-4147-A177-3AD203B41FA5}">
                      <a16:colId xmlns:a16="http://schemas.microsoft.com/office/drawing/2014/main" val="20000"/>
                    </a:ext>
                  </a:extLst>
                </a:gridCol>
                <a:gridCol w="4584700">
                  <a:extLst>
                    <a:ext uri="{9D8B030D-6E8A-4147-A177-3AD203B41FA5}">
                      <a16:colId xmlns:a16="http://schemas.microsoft.com/office/drawing/2014/main" val="20001"/>
                    </a:ext>
                  </a:extLst>
                </a:gridCol>
              </a:tblGrid>
              <a:tr h="309685">
                <a:tc>
                  <a:txBody>
                    <a:bodyPr/>
                    <a:lstStyle/>
                    <a:p>
                      <a:pPr algn="l" defTabSz="457200" rtl="0" eaLnBrk="1" latinLnBrk="0" hangingPunct="1">
                        <a:lnSpc>
                          <a:spcPct val="115000"/>
                        </a:lnSpc>
                        <a:spcBef>
                          <a:spcPct val="0"/>
                        </a:spcBef>
                        <a:spcAft>
                          <a:spcPts val="0"/>
                        </a:spcAft>
                        <a:buNone/>
                      </a:pPr>
                      <a:r>
                        <a:rPr lang="tr-TR" sz="3600" b="1" kern="1200" dirty="0" smtClean="0">
                          <a:solidFill>
                            <a:schemeClr val="accent1"/>
                          </a:solidFill>
                          <a:latin typeface="+mj-lt"/>
                          <a:ea typeface="+mj-ea"/>
                          <a:cs typeface="+mj-cs"/>
                        </a:rPr>
                        <a:t>YÖNETİCİ</a:t>
                      </a:r>
                      <a:endParaRPr lang="tr-TR" sz="3600" b="1" kern="1200" dirty="0">
                        <a:solidFill>
                          <a:schemeClr val="accent1"/>
                        </a:solidFill>
                        <a:latin typeface="+mj-lt"/>
                        <a:ea typeface="+mj-ea"/>
                        <a:cs typeface="+mj-cs"/>
                      </a:endParaRPr>
                    </a:p>
                  </a:txBody>
                  <a:tcPr marL="68580" marR="68580" marT="0" marB="0"/>
                </a:tc>
                <a:tc>
                  <a:txBody>
                    <a:bodyPr/>
                    <a:lstStyle/>
                    <a:p>
                      <a:pPr marL="0" algn="l" defTabSz="457200" rtl="0" eaLnBrk="1" latinLnBrk="0" hangingPunct="1">
                        <a:lnSpc>
                          <a:spcPct val="115000"/>
                        </a:lnSpc>
                        <a:spcBef>
                          <a:spcPct val="0"/>
                        </a:spcBef>
                        <a:spcAft>
                          <a:spcPts val="0"/>
                        </a:spcAft>
                        <a:buNone/>
                      </a:pPr>
                      <a:r>
                        <a:rPr lang="tr-TR" sz="3600" b="1" kern="1200" dirty="0" smtClean="0">
                          <a:solidFill>
                            <a:schemeClr val="accent1"/>
                          </a:solidFill>
                          <a:latin typeface="+mj-lt"/>
                          <a:ea typeface="+mj-ea"/>
                          <a:cs typeface="+mj-cs"/>
                        </a:rPr>
                        <a:t>LİDER</a:t>
                      </a:r>
                      <a:endParaRPr lang="tr-TR" sz="3600" b="1" kern="1200" dirty="0">
                        <a:solidFill>
                          <a:schemeClr val="accent1"/>
                        </a:solidFill>
                        <a:latin typeface="+mj-lt"/>
                        <a:ea typeface="+mj-ea"/>
                        <a:cs typeface="+mj-cs"/>
                      </a:endParaRPr>
                    </a:p>
                  </a:txBody>
                  <a:tcPr marL="68580" marR="68580" marT="0" marB="0"/>
                </a:tc>
                <a:extLst>
                  <a:ext uri="{0D108BD9-81ED-4DB2-BD59-A6C34878D82A}">
                    <a16:rowId xmlns:a16="http://schemas.microsoft.com/office/drawing/2014/main" val="10000"/>
                  </a:ext>
                </a:extLst>
              </a:tr>
              <a:tr h="309685">
                <a:tc>
                  <a:txBody>
                    <a:bodyPr/>
                    <a:lstStyle/>
                    <a:p>
                      <a:pPr>
                        <a:lnSpc>
                          <a:spcPct val="115000"/>
                        </a:lnSpc>
                        <a:spcAft>
                          <a:spcPts val="0"/>
                        </a:spcAft>
                      </a:pPr>
                      <a:r>
                        <a:rPr lang="tr-TR" sz="1800" b="0" dirty="0">
                          <a:solidFill>
                            <a:srgbClr val="002060"/>
                          </a:solidFill>
                          <a:effectLst/>
                        </a:rPr>
                        <a:t>Gücünü konumundan alır.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a:solidFill>
                            <a:srgbClr val="002060"/>
                          </a:solidFill>
                          <a:effectLst/>
                        </a:rPr>
                        <a:t>Gücünü, etkileme ve iletişimden alır.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309685">
                <a:tc>
                  <a:txBody>
                    <a:bodyPr/>
                    <a:lstStyle/>
                    <a:p>
                      <a:pPr>
                        <a:lnSpc>
                          <a:spcPct val="115000"/>
                        </a:lnSpc>
                        <a:spcAft>
                          <a:spcPts val="0"/>
                        </a:spcAft>
                      </a:pPr>
                      <a:r>
                        <a:rPr lang="tr-TR" sz="1800" b="0" dirty="0">
                          <a:solidFill>
                            <a:srgbClr val="002060"/>
                          </a:solidFill>
                          <a:effectLst/>
                        </a:rPr>
                        <a:t>Üst kademededir.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a:solidFill>
                            <a:srgbClr val="002060"/>
                          </a:solidFill>
                          <a:effectLst/>
                        </a:rPr>
                        <a:t>Üst kademede yer almayabilir.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309685">
                <a:tc>
                  <a:txBody>
                    <a:bodyPr/>
                    <a:lstStyle/>
                    <a:p>
                      <a:pPr>
                        <a:lnSpc>
                          <a:spcPct val="115000"/>
                        </a:lnSpc>
                        <a:spcAft>
                          <a:spcPts val="0"/>
                        </a:spcAft>
                      </a:pPr>
                      <a:r>
                        <a:rPr lang="tr-TR" sz="1800" b="0" dirty="0">
                          <a:solidFill>
                            <a:srgbClr val="002060"/>
                          </a:solidFill>
                          <a:effectLst/>
                        </a:rPr>
                        <a:t>Tayin ettiği astları vardır.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a:solidFill>
                            <a:srgbClr val="002060"/>
                          </a:solidFill>
                          <a:effectLst/>
                        </a:rPr>
                        <a:t>Grubunda yer almak isteyenler vardır.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309685">
                <a:tc>
                  <a:txBody>
                    <a:bodyPr/>
                    <a:lstStyle/>
                    <a:p>
                      <a:pPr>
                        <a:lnSpc>
                          <a:spcPct val="115000"/>
                        </a:lnSpc>
                        <a:spcAft>
                          <a:spcPts val="0"/>
                        </a:spcAft>
                      </a:pPr>
                      <a:r>
                        <a:rPr lang="tr-TR" sz="1800" b="0" dirty="0">
                          <a:solidFill>
                            <a:srgbClr val="002060"/>
                          </a:solidFill>
                          <a:effectLst/>
                        </a:rPr>
                        <a:t>Başarısı sisteme bağlıdır.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a:solidFill>
                            <a:srgbClr val="002060"/>
                          </a:solidFill>
                          <a:effectLst/>
                        </a:rPr>
                        <a:t>Başarısı üyelere bağlıdır.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309685">
                <a:tc>
                  <a:txBody>
                    <a:bodyPr/>
                    <a:lstStyle/>
                    <a:p>
                      <a:pPr>
                        <a:lnSpc>
                          <a:spcPct val="115000"/>
                        </a:lnSpc>
                        <a:spcAft>
                          <a:spcPts val="0"/>
                        </a:spcAft>
                      </a:pPr>
                      <a:r>
                        <a:rPr lang="tr-TR" sz="1800" b="0" dirty="0">
                          <a:solidFill>
                            <a:srgbClr val="002060"/>
                          </a:solidFill>
                          <a:effectLst/>
                        </a:rPr>
                        <a:t>Denetler.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a:solidFill>
                            <a:srgbClr val="002060"/>
                          </a:solidFill>
                          <a:effectLst/>
                        </a:rPr>
                        <a:t>Yetki verir.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r h="309685">
                <a:tc>
                  <a:txBody>
                    <a:bodyPr/>
                    <a:lstStyle/>
                    <a:p>
                      <a:pPr>
                        <a:lnSpc>
                          <a:spcPct val="115000"/>
                        </a:lnSpc>
                        <a:spcAft>
                          <a:spcPts val="0"/>
                        </a:spcAft>
                      </a:pPr>
                      <a:r>
                        <a:rPr lang="tr-TR" sz="1800" b="0" dirty="0">
                          <a:solidFill>
                            <a:srgbClr val="002060"/>
                          </a:solidFill>
                          <a:effectLst/>
                        </a:rPr>
                        <a:t>Statükoyu korur.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a:solidFill>
                            <a:srgbClr val="002060"/>
                          </a:solidFill>
                          <a:effectLst/>
                        </a:rPr>
                        <a:t>Gelişmeye önem verir.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06"/>
                  </a:ext>
                </a:extLst>
              </a:tr>
              <a:tr h="309685">
                <a:tc>
                  <a:txBody>
                    <a:bodyPr/>
                    <a:lstStyle/>
                    <a:p>
                      <a:pPr>
                        <a:lnSpc>
                          <a:spcPct val="115000"/>
                        </a:lnSpc>
                        <a:spcAft>
                          <a:spcPts val="0"/>
                        </a:spcAft>
                      </a:pPr>
                      <a:r>
                        <a:rPr lang="tr-TR" sz="1800" b="0" dirty="0" smtClean="0">
                          <a:solidFill>
                            <a:srgbClr val="002060"/>
                          </a:solidFill>
                          <a:effectLst/>
                        </a:rPr>
                        <a:t>Kuralcıdır.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smtClean="0">
                          <a:solidFill>
                            <a:srgbClr val="002060"/>
                          </a:solidFill>
                          <a:effectLst/>
                        </a:rPr>
                        <a:t>Yenilikçidir.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07"/>
                  </a:ext>
                </a:extLst>
              </a:tr>
              <a:tr h="309685">
                <a:tc>
                  <a:txBody>
                    <a:bodyPr/>
                    <a:lstStyle/>
                    <a:p>
                      <a:pPr>
                        <a:lnSpc>
                          <a:spcPct val="115000"/>
                        </a:lnSpc>
                        <a:spcAft>
                          <a:spcPts val="0"/>
                        </a:spcAft>
                      </a:pPr>
                      <a:r>
                        <a:rPr lang="tr-TR" sz="1800" b="0" dirty="0">
                          <a:solidFill>
                            <a:srgbClr val="002060"/>
                          </a:solidFill>
                          <a:effectLst/>
                        </a:rPr>
                        <a:t>Kısa vadeli düşünür.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a:solidFill>
                            <a:srgbClr val="002060"/>
                          </a:solidFill>
                          <a:effectLst/>
                        </a:rPr>
                        <a:t>Uzun vadeli düşünür.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08"/>
                  </a:ext>
                </a:extLst>
              </a:tr>
              <a:tr h="309685">
                <a:tc>
                  <a:txBody>
                    <a:bodyPr/>
                    <a:lstStyle/>
                    <a:p>
                      <a:pPr>
                        <a:lnSpc>
                          <a:spcPct val="115000"/>
                        </a:lnSpc>
                        <a:spcAft>
                          <a:spcPts val="0"/>
                        </a:spcAft>
                      </a:pPr>
                      <a:r>
                        <a:rPr lang="tr-TR" sz="1800" b="0" dirty="0">
                          <a:solidFill>
                            <a:srgbClr val="002060"/>
                          </a:solidFill>
                          <a:effectLst/>
                        </a:rPr>
                        <a:t>Var olan hedefe hizmet </a:t>
                      </a:r>
                      <a:r>
                        <a:rPr lang="tr-TR" sz="1800" b="0" dirty="0" smtClean="0">
                          <a:solidFill>
                            <a:srgbClr val="002060"/>
                          </a:solidFill>
                          <a:effectLst/>
                        </a:rPr>
                        <a:t>eder.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a:solidFill>
                            <a:srgbClr val="002060"/>
                          </a:solidFill>
                          <a:effectLst/>
                        </a:rPr>
                        <a:t>Kendi hedefini </a:t>
                      </a:r>
                      <a:r>
                        <a:rPr lang="tr-TR" sz="1800" dirty="0" smtClean="0">
                          <a:solidFill>
                            <a:srgbClr val="002060"/>
                          </a:solidFill>
                          <a:effectLst/>
                        </a:rPr>
                        <a:t>belirler.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09"/>
                  </a:ext>
                </a:extLst>
              </a:tr>
              <a:tr h="309685">
                <a:tc>
                  <a:txBody>
                    <a:bodyPr/>
                    <a:lstStyle/>
                    <a:p>
                      <a:pPr>
                        <a:lnSpc>
                          <a:spcPct val="115000"/>
                        </a:lnSpc>
                        <a:spcAft>
                          <a:spcPts val="0"/>
                        </a:spcAft>
                      </a:pPr>
                      <a:r>
                        <a:rPr lang="tr-TR" sz="1800" b="0" dirty="0">
                          <a:solidFill>
                            <a:srgbClr val="002060"/>
                          </a:solidFill>
                          <a:effectLst/>
                        </a:rPr>
                        <a:t>Başkaları tarafından yönetime getirilir.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a:solidFill>
                            <a:srgbClr val="002060"/>
                          </a:solidFill>
                          <a:effectLst/>
                        </a:rPr>
                        <a:t>İçinde bulunduğu grup tarafından </a:t>
                      </a:r>
                      <a:r>
                        <a:rPr lang="tr-TR" sz="1800" dirty="0" smtClean="0">
                          <a:solidFill>
                            <a:srgbClr val="002060"/>
                          </a:solidFill>
                          <a:effectLst/>
                        </a:rPr>
                        <a:t>seçilir.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10"/>
                  </a:ext>
                </a:extLst>
              </a:tr>
              <a:tr h="309685">
                <a:tc>
                  <a:txBody>
                    <a:bodyPr/>
                    <a:lstStyle/>
                    <a:p>
                      <a:pPr>
                        <a:lnSpc>
                          <a:spcPct val="115000"/>
                        </a:lnSpc>
                        <a:spcAft>
                          <a:spcPts val="0"/>
                        </a:spcAft>
                      </a:pPr>
                      <a:r>
                        <a:rPr lang="tr-TR" sz="1800" b="0" dirty="0">
                          <a:solidFill>
                            <a:srgbClr val="002060"/>
                          </a:solidFill>
                          <a:effectLst/>
                        </a:rPr>
                        <a:t>Biçimsel yapılardan güç </a:t>
                      </a:r>
                      <a:r>
                        <a:rPr lang="tr-TR" sz="1800" b="0" dirty="0" smtClean="0">
                          <a:solidFill>
                            <a:srgbClr val="002060"/>
                          </a:solidFill>
                          <a:effectLst/>
                        </a:rPr>
                        <a:t>alır.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a:solidFill>
                            <a:srgbClr val="002060"/>
                          </a:solidFill>
                          <a:effectLst/>
                        </a:rPr>
                        <a:t>Gücünü içinde bulunduğu gruptan </a:t>
                      </a:r>
                      <a:r>
                        <a:rPr lang="tr-TR" sz="1800" dirty="0" smtClean="0">
                          <a:solidFill>
                            <a:srgbClr val="002060"/>
                          </a:solidFill>
                          <a:effectLst/>
                        </a:rPr>
                        <a:t>alır.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11"/>
                  </a:ext>
                </a:extLst>
              </a:tr>
              <a:tr h="309685">
                <a:tc>
                  <a:txBody>
                    <a:bodyPr/>
                    <a:lstStyle/>
                    <a:p>
                      <a:pPr>
                        <a:lnSpc>
                          <a:spcPct val="115000"/>
                        </a:lnSpc>
                        <a:spcAft>
                          <a:spcPts val="0"/>
                        </a:spcAft>
                      </a:pPr>
                      <a:r>
                        <a:rPr lang="tr-TR" sz="1800" b="0" dirty="0">
                          <a:solidFill>
                            <a:srgbClr val="002060"/>
                          </a:solidFill>
                          <a:effectLst/>
                        </a:rPr>
                        <a:t>Biçimsel olanı temsil </a:t>
                      </a:r>
                      <a:r>
                        <a:rPr lang="tr-TR" sz="1800" b="0" dirty="0" smtClean="0">
                          <a:solidFill>
                            <a:srgbClr val="002060"/>
                          </a:solidFill>
                          <a:effectLst/>
                        </a:rPr>
                        <a:t>eder.</a:t>
                      </a:r>
                      <a:endParaRPr lang="tr-TR" sz="1800" b="0" dirty="0">
                        <a:solidFill>
                          <a:srgbClr val="002060"/>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800" dirty="0">
                          <a:solidFill>
                            <a:srgbClr val="002060"/>
                          </a:solidFill>
                          <a:effectLst/>
                        </a:rPr>
                        <a:t>Doğal olanı temsil </a:t>
                      </a:r>
                      <a:r>
                        <a:rPr lang="tr-TR" sz="1800" dirty="0" smtClean="0">
                          <a:solidFill>
                            <a:srgbClr val="002060"/>
                          </a:solidFill>
                          <a:effectLst/>
                        </a:rPr>
                        <a:t>eder.</a:t>
                      </a:r>
                      <a:endParaRPr lang="tr-TR" sz="1800" dirty="0">
                        <a:solidFill>
                          <a:srgbClr val="002060"/>
                        </a:solidFill>
                        <a:effectLst/>
                        <a:latin typeface="Calibri"/>
                        <a:ea typeface="Calibri"/>
                        <a:cs typeface="Times New Roman"/>
                      </a:endParaRPr>
                    </a:p>
                  </a:txBody>
                  <a:tcPr marL="68580" marR="68580" marT="0" marB="0"/>
                </a:tc>
                <a:extLst>
                  <a:ext uri="{0D108BD9-81ED-4DB2-BD59-A6C34878D82A}">
                    <a16:rowId xmlns:a16="http://schemas.microsoft.com/office/drawing/2014/main" val="10012"/>
                  </a:ext>
                </a:extLst>
              </a:tr>
            </a:tbl>
          </a:graphicData>
        </a:graphic>
      </p:graphicFrame>
      <p:sp>
        <p:nvSpPr>
          <p:cNvPr id="5" name="Rectangle 1"/>
          <p:cNvSpPr>
            <a:spLocks noChangeArrowheads="1"/>
          </p:cNvSpPr>
          <p:nvPr/>
        </p:nvSpPr>
        <p:spPr bwMode="auto">
          <a:xfrm>
            <a:off x="641350" y="1452631"/>
            <a:ext cx="824865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2000" b="0" i="0" u="none" strike="noStrike" cap="none" normalizeH="0" baseline="0" dirty="0" smtClean="0">
                <a:ln>
                  <a:noFill/>
                </a:ln>
                <a:solidFill>
                  <a:srgbClr val="002060"/>
                </a:solidFill>
                <a:effectLst/>
                <a:latin typeface="Calibri" pitchFamily="34" charset="0"/>
                <a:ea typeface="Calibri" pitchFamily="34" charset="0"/>
                <a:cs typeface="Times New Roman" pitchFamily="18" charset="0"/>
              </a:rPr>
              <a:t>Liderlik ve yöneticilik karşılaştırmasını bir tabloda şu şekilde göstermek mümkündür</a:t>
            </a:r>
            <a:r>
              <a:rPr lang="tr-TR" altLang="tr-TR" sz="2000" dirty="0">
                <a:solidFill>
                  <a:srgbClr val="002060"/>
                </a:solidFill>
                <a:latin typeface="Arial" pitchFamily="34" charset="0"/>
                <a:cs typeface="Arial" pitchFamily="34" charset="0"/>
              </a:rPr>
              <a:t>.</a:t>
            </a:r>
            <a:endParaRPr kumimoji="0" lang="tr-TR" altLang="tr-TR" sz="2000" b="0" i="0" u="none" strike="noStrike" cap="none" normalizeH="0" baseline="0" dirty="0" smtClean="0">
              <a:ln>
                <a:noFill/>
              </a:ln>
              <a:solidFill>
                <a:srgbClr val="002060"/>
              </a:solidFill>
              <a:effectLst/>
              <a:latin typeface="Arial" pitchFamily="34" charset="0"/>
              <a:cs typeface="Arial" pitchFamily="34" charset="0"/>
            </a:endParaRPr>
          </a:p>
        </p:txBody>
      </p:sp>
    </p:spTree>
    <p:extLst>
      <p:ext uri="{BB962C8B-B14F-4D97-AF65-F5344CB8AC3E}">
        <p14:creationId xmlns:p14="http://schemas.microsoft.com/office/powerpoint/2010/main" val="26718319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ChangeArrowheads="1"/>
          </p:cNvSpPr>
          <p:nvPr/>
        </p:nvSpPr>
        <p:spPr bwMode="auto">
          <a:xfrm>
            <a:off x="5070764" y="728230"/>
            <a:ext cx="4462895" cy="5298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tr-TR" altLang="tr-TR" sz="4000" dirty="0">
                <a:solidFill>
                  <a:srgbClr val="002060"/>
                </a:solidFill>
                <a:latin typeface="Times New Roman" panose="02020603050405020304" pitchFamily="18" charset="0"/>
              </a:rPr>
              <a:t>TOPLUMSAL GELİŞMENİN DE ÇÜRÜMENİN DE TEMELİNDE </a:t>
            </a:r>
            <a:r>
              <a:rPr lang="tr-TR" altLang="tr-TR" sz="4000" b="1" dirty="0">
                <a:solidFill>
                  <a:srgbClr val="002060"/>
                </a:solidFill>
                <a:latin typeface="Times New Roman" panose="02020603050405020304" pitchFamily="18" charset="0"/>
              </a:rPr>
              <a:t>YÖNETİCİLERİN TAVIRLARI </a:t>
            </a:r>
            <a:r>
              <a:rPr lang="tr-TR" altLang="tr-TR" sz="4000" dirty="0">
                <a:solidFill>
                  <a:srgbClr val="002060"/>
                </a:solidFill>
                <a:latin typeface="Times New Roman" panose="02020603050405020304" pitchFamily="18" charset="0"/>
              </a:rPr>
              <a:t>YATAR.</a:t>
            </a:r>
          </a:p>
        </p:txBody>
      </p:sp>
      <p:pic>
        <p:nvPicPr>
          <p:cNvPr id="218115" name="Picture 3" descr="res05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3125" y="728230"/>
            <a:ext cx="3967162" cy="585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716266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4" fill="hold" grpId="0" nodeType="afterEffect">
                                  <p:stCondLst>
                                    <p:cond delay="0"/>
                                  </p:stCondLst>
                                  <p:childTnLst>
                                    <p:set>
                                      <p:cBhvr>
                                        <p:cTn id="6" dur="1" fill="hold">
                                          <p:stCondLst>
                                            <p:cond delay="0"/>
                                          </p:stCondLst>
                                        </p:cTn>
                                        <p:tgtEl>
                                          <p:spTgt spid="218114"/>
                                        </p:tgtEl>
                                        <p:attrNameLst>
                                          <p:attrName>style.visibility</p:attrName>
                                        </p:attrNameLst>
                                      </p:cBhvr>
                                      <p:to>
                                        <p:strVal val="visible"/>
                                      </p:to>
                                    </p:set>
                                    <p:anim calcmode="lin" valueType="num">
                                      <p:cBhvr additive="base">
                                        <p:cTn id="7" dur="5000" fill="hold"/>
                                        <p:tgtEl>
                                          <p:spTgt spid="218114"/>
                                        </p:tgtEl>
                                        <p:attrNameLst>
                                          <p:attrName>ppt_x</p:attrName>
                                        </p:attrNameLst>
                                      </p:cBhvr>
                                      <p:tavLst>
                                        <p:tav tm="0">
                                          <p:val>
                                            <p:strVal val="#ppt_x"/>
                                          </p:val>
                                        </p:tav>
                                        <p:tav tm="100000">
                                          <p:val>
                                            <p:strVal val="#ppt_x"/>
                                          </p:val>
                                        </p:tav>
                                      </p:tavLst>
                                    </p:anim>
                                    <p:anim calcmode="lin" valueType="num">
                                      <p:cBhvr additive="base">
                                        <p:cTn id="8" dur="5000" fill="hold"/>
                                        <p:tgtEl>
                                          <p:spTgt spid="218114"/>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0"/>
                            </p:stCondLst>
                            <p:childTnLst>
                              <p:par>
                                <p:cTn id="10" presetID="5" presetClass="entr" presetSubtype="5" fill="hold" nodeType="afterEffect">
                                  <p:stCondLst>
                                    <p:cond delay="0"/>
                                  </p:stCondLst>
                                  <p:childTnLst>
                                    <p:set>
                                      <p:cBhvr>
                                        <p:cTn id="11" dur="1" fill="hold">
                                          <p:stCondLst>
                                            <p:cond delay="0"/>
                                          </p:stCondLst>
                                        </p:cTn>
                                        <p:tgtEl>
                                          <p:spTgt spid="218115"/>
                                        </p:tgtEl>
                                        <p:attrNameLst>
                                          <p:attrName>style.visibility</p:attrName>
                                        </p:attrNameLst>
                                      </p:cBhvr>
                                      <p:to>
                                        <p:strVal val="visible"/>
                                      </p:to>
                                    </p:set>
                                    <p:animEffect transition="in" filter="checkerboard(down)">
                                      <p:cBhvr>
                                        <p:cTn id="12" dur="500"/>
                                        <p:tgtEl>
                                          <p:spTgt spid="2181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114"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LİDERLİK NEDİR?</a:t>
            </a:r>
            <a:endParaRPr lang="tr-TR" dirty="0"/>
          </a:p>
        </p:txBody>
      </p:sp>
      <p:sp>
        <p:nvSpPr>
          <p:cNvPr id="3" name="İçerik Yer Tutucusu 2"/>
          <p:cNvSpPr>
            <a:spLocks noGrp="1"/>
          </p:cNvSpPr>
          <p:nvPr>
            <p:ph idx="1"/>
          </p:nvPr>
        </p:nvSpPr>
        <p:spPr>
          <a:xfrm>
            <a:off x="651934" y="1638300"/>
            <a:ext cx="8596668" cy="4250663"/>
          </a:xfrm>
        </p:spPr>
        <p:txBody>
          <a:bodyPr>
            <a:noAutofit/>
          </a:bodyPr>
          <a:lstStyle/>
          <a:p>
            <a:pPr marL="0" indent="0" algn="just">
              <a:buNone/>
            </a:pPr>
            <a:r>
              <a:rPr lang="tr-TR" sz="2000" dirty="0" smtClean="0">
                <a:solidFill>
                  <a:srgbClr val="002060"/>
                </a:solidFill>
              </a:rPr>
              <a:t>	Liderlik </a:t>
            </a:r>
            <a:r>
              <a:rPr lang="tr-TR" sz="2000" dirty="0">
                <a:solidFill>
                  <a:srgbClr val="002060"/>
                </a:solidFill>
              </a:rPr>
              <a:t>kavramı, Sanayi devriminden sonra gelişen ekonominin etkili şekilde yönetilebilmesi için ortaya çıkmış ve 20. yüzyıl batı dünyasının en popüler kavramlarından biri olmuştur</a:t>
            </a:r>
            <a:r>
              <a:rPr lang="tr-TR" sz="2000" dirty="0" smtClean="0">
                <a:solidFill>
                  <a:srgbClr val="002060"/>
                </a:solidFill>
              </a:rPr>
              <a:t>.</a:t>
            </a:r>
          </a:p>
          <a:p>
            <a:pPr marL="0" indent="0" algn="just">
              <a:buNone/>
            </a:pPr>
            <a:r>
              <a:rPr lang="tr-TR" sz="2000" dirty="0" smtClean="0">
                <a:solidFill>
                  <a:srgbClr val="002060"/>
                </a:solidFill>
              </a:rPr>
              <a:t>	Fransızca </a:t>
            </a:r>
            <a:r>
              <a:rPr lang="tr-TR" sz="2000" dirty="0">
                <a:solidFill>
                  <a:srgbClr val="002060"/>
                </a:solidFill>
              </a:rPr>
              <a:t>“</a:t>
            </a:r>
            <a:r>
              <a:rPr lang="tr-TR" sz="2000" b="1" dirty="0" err="1">
                <a:solidFill>
                  <a:srgbClr val="002060"/>
                </a:solidFill>
              </a:rPr>
              <a:t>leader</a:t>
            </a:r>
            <a:r>
              <a:rPr lang="tr-TR" sz="2000" dirty="0">
                <a:solidFill>
                  <a:srgbClr val="002060"/>
                </a:solidFill>
              </a:rPr>
              <a:t>” kelimesinden gelmekte olan lider </a:t>
            </a:r>
            <a:r>
              <a:rPr lang="tr-TR" sz="2000" dirty="0" smtClean="0">
                <a:solidFill>
                  <a:srgbClr val="002060"/>
                </a:solidFill>
              </a:rPr>
              <a:t>kavramını </a:t>
            </a:r>
            <a:r>
              <a:rPr lang="tr-TR" sz="2000" dirty="0">
                <a:solidFill>
                  <a:srgbClr val="002060"/>
                </a:solidFill>
              </a:rPr>
              <a:t>Türk </a:t>
            </a:r>
            <a:r>
              <a:rPr lang="tr-TR" sz="2000" dirty="0" smtClean="0">
                <a:solidFill>
                  <a:srgbClr val="002060"/>
                </a:solidFill>
              </a:rPr>
              <a:t>Dil Kurumu </a:t>
            </a:r>
            <a:r>
              <a:rPr lang="tr-TR" sz="2000" dirty="0" err="1" smtClean="0">
                <a:solidFill>
                  <a:srgbClr val="002060"/>
                </a:solidFill>
              </a:rPr>
              <a:t>Türkçe’ye</a:t>
            </a:r>
            <a:r>
              <a:rPr lang="tr-TR" sz="2000" dirty="0" smtClean="0">
                <a:solidFill>
                  <a:srgbClr val="002060"/>
                </a:solidFill>
              </a:rPr>
              <a:t> “Önder</a:t>
            </a:r>
            <a:r>
              <a:rPr lang="tr-TR" sz="2000" dirty="0">
                <a:solidFill>
                  <a:srgbClr val="002060"/>
                </a:solidFill>
              </a:rPr>
              <a:t>, Şef” </a:t>
            </a:r>
            <a:r>
              <a:rPr lang="tr-TR" sz="2000" dirty="0" smtClean="0">
                <a:solidFill>
                  <a:srgbClr val="002060"/>
                </a:solidFill>
              </a:rPr>
              <a:t>olarak çevirmiştir.</a:t>
            </a:r>
          </a:p>
          <a:p>
            <a:pPr marL="0" indent="0" algn="just">
              <a:buNone/>
            </a:pPr>
            <a:r>
              <a:rPr lang="tr-TR" sz="2000" dirty="0" smtClean="0">
                <a:solidFill>
                  <a:srgbClr val="002060"/>
                </a:solidFill>
              </a:rPr>
              <a:t>	“</a:t>
            </a:r>
            <a:r>
              <a:rPr lang="tr-TR" sz="2000" dirty="0">
                <a:solidFill>
                  <a:srgbClr val="002060"/>
                </a:solidFill>
              </a:rPr>
              <a:t>Sonucu değiştiren </a:t>
            </a:r>
            <a:r>
              <a:rPr lang="tr-TR" sz="2000" dirty="0" smtClean="0">
                <a:solidFill>
                  <a:srgbClr val="002060"/>
                </a:solidFill>
              </a:rPr>
              <a:t>kişi” </a:t>
            </a:r>
            <a:r>
              <a:rPr lang="tr-TR" sz="2000" dirty="0">
                <a:solidFill>
                  <a:srgbClr val="002060"/>
                </a:solidFill>
              </a:rPr>
              <a:t>şeklinde akademik ayrıntılardan </a:t>
            </a:r>
            <a:r>
              <a:rPr lang="tr-TR" sz="2000" dirty="0" smtClean="0">
                <a:solidFill>
                  <a:srgbClr val="002060"/>
                </a:solidFill>
              </a:rPr>
              <a:t>arındırılmış bir </a:t>
            </a:r>
            <a:r>
              <a:rPr lang="tr-TR" sz="2000" dirty="0">
                <a:solidFill>
                  <a:srgbClr val="002060"/>
                </a:solidFill>
              </a:rPr>
              <a:t>tanıma sahip olan lider kavramı, bireyler için yaratıcılığı ve </a:t>
            </a:r>
            <a:r>
              <a:rPr lang="tr-TR" sz="2000" dirty="0" err="1" smtClean="0">
                <a:solidFill>
                  <a:srgbClr val="002060"/>
                </a:solidFill>
              </a:rPr>
              <a:t>vizyonerliği</a:t>
            </a:r>
            <a:r>
              <a:rPr lang="tr-TR" sz="2000" dirty="0">
                <a:solidFill>
                  <a:srgbClr val="002060"/>
                </a:solidFill>
              </a:rPr>
              <a:t> </a:t>
            </a:r>
            <a:r>
              <a:rPr lang="tr-TR" sz="2000" dirty="0" smtClean="0">
                <a:solidFill>
                  <a:srgbClr val="002060"/>
                </a:solidFill>
              </a:rPr>
              <a:t>ifade etmektedir.</a:t>
            </a:r>
          </a:p>
          <a:p>
            <a:pPr marL="0" indent="0" algn="just">
              <a:buNone/>
            </a:pPr>
            <a:r>
              <a:rPr lang="tr-TR" sz="2000" dirty="0" smtClean="0">
                <a:solidFill>
                  <a:srgbClr val="002060"/>
                </a:solidFill>
              </a:rPr>
              <a:t>	“</a:t>
            </a:r>
            <a:r>
              <a:rPr lang="tr-TR" sz="2000" dirty="0">
                <a:solidFill>
                  <a:srgbClr val="002060"/>
                </a:solidFill>
              </a:rPr>
              <a:t>Zor anların adamı”, “ iletişimi sağlayan adam” gibi sıfatlar da </a:t>
            </a:r>
            <a:r>
              <a:rPr lang="tr-TR" sz="2000" dirty="0" smtClean="0">
                <a:solidFill>
                  <a:srgbClr val="002060"/>
                </a:solidFill>
              </a:rPr>
              <a:t>liderlik kavramını </a:t>
            </a:r>
            <a:r>
              <a:rPr lang="tr-TR" sz="2000" dirty="0">
                <a:solidFill>
                  <a:srgbClr val="002060"/>
                </a:solidFill>
              </a:rPr>
              <a:t>tanımlamak için </a:t>
            </a:r>
            <a:r>
              <a:rPr lang="tr-TR" sz="2000" dirty="0" smtClean="0">
                <a:solidFill>
                  <a:srgbClr val="002060"/>
                </a:solidFill>
              </a:rPr>
              <a:t>kullanılmıştır.</a:t>
            </a:r>
          </a:p>
        </p:txBody>
      </p:sp>
    </p:spTree>
    <p:extLst>
      <p:ext uri="{BB962C8B-B14F-4D97-AF65-F5344CB8AC3E}">
        <p14:creationId xmlns:p14="http://schemas.microsoft.com/office/powerpoint/2010/main" val="1622142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8434" y="484189"/>
            <a:ext cx="8596668" cy="3880773"/>
          </a:xfrm>
        </p:spPr>
        <p:txBody>
          <a:bodyPr>
            <a:normAutofit/>
          </a:bodyPr>
          <a:lstStyle/>
          <a:p>
            <a:pPr marL="0" indent="0" algn="just">
              <a:buNone/>
            </a:pPr>
            <a:r>
              <a:rPr lang="tr-TR" sz="2000" dirty="0" smtClean="0">
                <a:solidFill>
                  <a:srgbClr val="002060"/>
                </a:solidFill>
              </a:rPr>
              <a:t>	Liderlik</a:t>
            </a:r>
            <a:r>
              <a:rPr lang="tr-TR" sz="2000" dirty="0">
                <a:solidFill>
                  <a:srgbClr val="002060"/>
                </a:solidFill>
              </a:rPr>
              <a:t>; “Bireyler tarafından gerçekleştirilen ve diğer bireylerin ortaklaşa yaratılan vizyona dönük olarak bir araya gelmesini, istekli ve coşkulu olarak ortak hedefleri benimsemesini ve bu hedeflerin gerçekleşebilmesi için güçlenerek bütün varlıkları ile katkıda bulunmasını sağlayan enerjik bir süreç” olarak ifade edilebilir.</a:t>
            </a:r>
          </a:p>
          <a:p>
            <a:pPr marL="0" indent="0" algn="just">
              <a:buNone/>
            </a:pPr>
            <a:r>
              <a:rPr lang="tr-TR" sz="2000" dirty="0">
                <a:solidFill>
                  <a:srgbClr val="002060"/>
                </a:solidFill>
              </a:rPr>
              <a:t>	Etkili liderlik yöneticilerin görevlerini yürütmelerinde yardımcı olur</a:t>
            </a:r>
            <a:r>
              <a:rPr lang="tr-TR" sz="2000" dirty="0" smtClean="0">
                <a:solidFill>
                  <a:srgbClr val="002060"/>
                </a:solidFill>
              </a:rPr>
              <a:t>.</a:t>
            </a:r>
            <a:endParaRPr lang="tr-TR" sz="2000" dirty="0">
              <a:solidFill>
                <a:srgbClr val="002060"/>
              </a:solidFill>
            </a:endParaRPr>
          </a:p>
        </p:txBody>
      </p:sp>
      <p:pic>
        <p:nvPicPr>
          <p:cNvPr id="4098" name="Picture 2" descr="D:\lider-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6825" y="2905125"/>
            <a:ext cx="6784975" cy="38134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60506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LİDERLİK - TANIMLAR</a:t>
            </a:r>
            <a:endParaRPr lang="tr-TR" dirty="0"/>
          </a:p>
        </p:txBody>
      </p:sp>
      <p:sp>
        <p:nvSpPr>
          <p:cNvPr id="3" name="İçerik Yer Tutucusu 2"/>
          <p:cNvSpPr>
            <a:spLocks noGrp="1"/>
          </p:cNvSpPr>
          <p:nvPr>
            <p:ph idx="1"/>
          </p:nvPr>
        </p:nvSpPr>
        <p:spPr>
          <a:xfrm>
            <a:off x="677334" y="1727201"/>
            <a:ext cx="8596668" cy="4314162"/>
          </a:xfrm>
        </p:spPr>
        <p:txBody>
          <a:bodyPr>
            <a:noAutofit/>
          </a:bodyPr>
          <a:lstStyle/>
          <a:p>
            <a:pPr marL="0" indent="0" algn="just">
              <a:buNone/>
            </a:pPr>
            <a:r>
              <a:rPr lang="tr-TR" sz="2000" dirty="0" smtClean="0">
                <a:solidFill>
                  <a:srgbClr val="002060"/>
                </a:solidFill>
              </a:rPr>
              <a:t>		Liderliğin diğer tanımlarına </a:t>
            </a:r>
            <a:r>
              <a:rPr lang="tr-TR" sz="2000" dirty="0">
                <a:solidFill>
                  <a:srgbClr val="002060"/>
                </a:solidFill>
              </a:rPr>
              <a:t>bakacak olursak; </a:t>
            </a:r>
          </a:p>
          <a:p>
            <a:pPr algn="just"/>
            <a:r>
              <a:rPr lang="tr-TR" sz="2000" b="1" dirty="0" smtClean="0">
                <a:solidFill>
                  <a:srgbClr val="002060"/>
                </a:solidFill>
              </a:rPr>
              <a:t>Liderlik</a:t>
            </a:r>
            <a:r>
              <a:rPr lang="tr-TR" sz="2000" dirty="0">
                <a:solidFill>
                  <a:srgbClr val="002060"/>
                </a:solidFill>
              </a:rPr>
              <a:t>, grubu etkileyebilme ve peşinden sürükleyebilme gücüdür.</a:t>
            </a:r>
          </a:p>
          <a:p>
            <a:pPr algn="just"/>
            <a:r>
              <a:rPr lang="tr-TR" sz="2000" b="1" dirty="0">
                <a:solidFill>
                  <a:srgbClr val="002060"/>
                </a:solidFill>
              </a:rPr>
              <a:t>Liderlik</a:t>
            </a:r>
            <a:r>
              <a:rPr lang="tr-TR" sz="2000" dirty="0">
                <a:solidFill>
                  <a:srgbClr val="002060"/>
                </a:solidFill>
              </a:rPr>
              <a:t>, bir kişiyle bir grup arasında güç ve otoriteye dayalı bir ilişkidir. </a:t>
            </a:r>
          </a:p>
          <a:p>
            <a:pPr algn="just"/>
            <a:r>
              <a:rPr lang="tr-TR" sz="2000" b="1" dirty="0" smtClean="0">
                <a:solidFill>
                  <a:srgbClr val="002060"/>
                </a:solidFill>
              </a:rPr>
              <a:t>Liderlik,</a:t>
            </a:r>
            <a:r>
              <a:rPr lang="tr-TR" sz="2000" dirty="0" smtClean="0">
                <a:solidFill>
                  <a:srgbClr val="002060"/>
                </a:solidFill>
              </a:rPr>
              <a:t> </a:t>
            </a:r>
            <a:r>
              <a:rPr lang="tr-TR" sz="2000" dirty="0">
                <a:solidFill>
                  <a:srgbClr val="002060"/>
                </a:solidFill>
              </a:rPr>
              <a:t>grubun diğer üyelerinden karizma, zeka, yetenek gibi özellikler açısından sahip olunan </a:t>
            </a:r>
            <a:r>
              <a:rPr lang="tr-TR" sz="2000" dirty="0" smtClean="0">
                <a:solidFill>
                  <a:srgbClr val="002060"/>
                </a:solidFill>
              </a:rPr>
              <a:t>üstünlüktür</a:t>
            </a:r>
            <a:r>
              <a:rPr lang="tr-TR" sz="2000" dirty="0">
                <a:solidFill>
                  <a:srgbClr val="002060"/>
                </a:solidFill>
              </a:rPr>
              <a:t>.</a:t>
            </a:r>
          </a:p>
          <a:p>
            <a:pPr algn="just"/>
            <a:r>
              <a:rPr lang="tr-TR" sz="2000" b="1" dirty="0">
                <a:solidFill>
                  <a:srgbClr val="002060"/>
                </a:solidFill>
              </a:rPr>
              <a:t>Liderlik</a:t>
            </a:r>
            <a:r>
              <a:rPr lang="tr-TR" sz="2000" dirty="0">
                <a:solidFill>
                  <a:srgbClr val="002060"/>
                </a:solidFill>
              </a:rPr>
              <a:t>, organizasyonda başarıya ulaşması için çalışanları motive etmek ve iyi bir şekilde yönetmek; </a:t>
            </a:r>
            <a:r>
              <a:rPr lang="tr-TR" sz="2000" dirty="0" smtClean="0">
                <a:solidFill>
                  <a:srgbClr val="002060"/>
                </a:solidFill>
              </a:rPr>
              <a:t>yönetimdeki </a:t>
            </a:r>
            <a:r>
              <a:rPr lang="tr-TR" sz="2000" dirty="0">
                <a:solidFill>
                  <a:srgbClr val="002060"/>
                </a:solidFill>
              </a:rPr>
              <a:t>dürüstlük, güven, açıklık ve çalışanlara saygıyı temin ve tesis etmektir.</a:t>
            </a:r>
          </a:p>
          <a:p>
            <a:pPr algn="just"/>
            <a:r>
              <a:rPr lang="tr-TR" sz="2000" b="1" dirty="0">
                <a:solidFill>
                  <a:srgbClr val="002060"/>
                </a:solidFill>
              </a:rPr>
              <a:t>Liderlik</a:t>
            </a:r>
            <a:r>
              <a:rPr lang="tr-TR" sz="2000" dirty="0">
                <a:solidFill>
                  <a:srgbClr val="002060"/>
                </a:solidFill>
              </a:rPr>
              <a:t> , Bir grup insanı belirli amaçlar etrafında toplayabilme ve bu amaçları gerçekleştirmek için </a:t>
            </a:r>
            <a:r>
              <a:rPr lang="tr-TR" sz="2000" dirty="0" smtClean="0">
                <a:solidFill>
                  <a:srgbClr val="002060"/>
                </a:solidFill>
              </a:rPr>
              <a:t>onları </a:t>
            </a:r>
            <a:r>
              <a:rPr lang="tr-TR" sz="2000" dirty="0">
                <a:solidFill>
                  <a:srgbClr val="002060"/>
                </a:solidFill>
              </a:rPr>
              <a:t>harekete geçirme bilgi ve yeteneklerinin toplamıdır</a:t>
            </a:r>
            <a:r>
              <a:rPr lang="tr-TR" sz="2000" dirty="0" smtClean="0">
                <a:solidFill>
                  <a:srgbClr val="002060"/>
                </a:solidFill>
              </a:rPr>
              <a:t>.</a:t>
            </a:r>
          </a:p>
        </p:txBody>
      </p:sp>
    </p:spTree>
    <p:extLst>
      <p:ext uri="{BB962C8B-B14F-4D97-AF65-F5344CB8AC3E}">
        <p14:creationId xmlns:p14="http://schemas.microsoft.com/office/powerpoint/2010/main" val="33154531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3074" name="Picture 2" descr="D:\liderlik-sunum-2-728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 y="263525"/>
            <a:ext cx="9359900" cy="6467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78390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smtClean="0"/>
              <a:t>L</a:t>
            </a:r>
            <a:r>
              <a:rPr lang="tr-TR" altLang="tr-TR" dirty="0" smtClean="0">
                <a:cs typeface="Times New Roman" panose="02020603050405020304" pitchFamily="18" charset="0"/>
              </a:rPr>
              <a:t>İ</a:t>
            </a:r>
            <a:r>
              <a:rPr lang="tr-TR" altLang="tr-TR" dirty="0" smtClean="0"/>
              <a:t>DER KİMDİR? YÖNETİCİ KİMDİR?</a:t>
            </a:r>
            <a:endParaRPr lang="tr-TR" dirty="0"/>
          </a:p>
        </p:txBody>
      </p:sp>
      <p:sp>
        <p:nvSpPr>
          <p:cNvPr id="3" name="İçerik Yer Tutucusu 2"/>
          <p:cNvSpPr>
            <a:spLocks noGrp="1"/>
          </p:cNvSpPr>
          <p:nvPr>
            <p:ph idx="1"/>
          </p:nvPr>
        </p:nvSpPr>
        <p:spPr>
          <a:xfrm>
            <a:off x="677334" y="1676400"/>
            <a:ext cx="8596668" cy="4635500"/>
          </a:xfrm>
        </p:spPr>
        <p:txBody>
          <a:bodyPr>
            <a:normAutofit/>
          </a:bodyPr>
          <a:lstStyle/>
          <a:p>
            <a:pPr algn="just"/>
            <a:r>
              <a:rPr lang="tr-TR" sz="2000" dirty="0">
                <a:solidFill>
                  <a:srgbClr val="002060"/>
                </a:solidFill>
              </a:rPr>
              <a:t>Mekanik bir organizasyona can veren ve onu başarıya götüren ruhu aşılayan kişi </a:t>
            </a:r>
            <a:r>
              <a:rPr lang="tr-TR" sz="2000" b="1" dirty="0">
                <a:solidFill>
                  <a:srgbClr val="002060"/>
                </a:solidFill>
              </a:rPr>
              <a:t>lider</a:t>
            </a:r>
            <a:r>
              <a:rPr lang="tr-TR" sz="2000" dirty="0">
                <a:solidFill>
                  <a:srgbClr val="002060"/>
                </a:solidFill>
              </a:rPr>
              <a:t> olarak tanımlanabilmektedir.</a:t>
            </a:r>
          </a:p>
          <a:p>
            <a:pPr algn="just"/>
            <a:r>
              <a:rPr lang="tr-TR" altLang="tr-TR" sz="2000" dirty="0" smtClean="0">
                <a:solidFill>
                  <a:srgbClr val="002060"/>
                </a:solidFill>
              </a:rPr>
              <a:t>Lider, bir </a:t>
            </a:r>
            <a:r>
              <a:rPr lang="tr-TR" altLang="tr-TR" sz="2000" dirty="0">
                <a:solidFill>
                  <a:srgbClr val="002060"/>
                </a:solidFill>
              </a:rPr>
              <a:t>grubun üyesi olan ve ait olunan grubun etkinliklerine yön veren, koordine eden </a:t>
            </a:r>
            <a:r>
              <a:rPr lang="tr-TR" altLang="tr-TR" sz="2000" dirty="0" smtClean="0">
                <a:solidFill>
                  <a:srgbClr val="002060"/>
                </a:solidFill>
              </a:rPr>
              <a:t>kişidir.</a:t>
            </a:r>
          </a:p>
          <a:p>
            <a:pPr marL="0" indent="0" algn="just">
              <a:buNone/>
            </a:pPr>
            <a:r>
              <a:rPr lang="tr-TR" sz="2000" b="1" dirty="0" smtClean="0">
                <a:solidFill>
                  <a:srgbClr val="002060"/>
                </a:solidFill>
              </a:rPr>
              <a:t>	Lider</a:t>
            </a:r>
            <a:r>
              <a:rPr lang="tr-TR" sz="2000" dirty="0">
                <a:solidFill>
                  <a:srgbClr val="002060"/>
                </a:solidFill>
              </a:rPr>
              <a:t>, gücünü kullanarak grubu bir hedefe yönlendirir</a:t>
            </a:r>
            <a:r>
              <a:rPr lang="tr-TR" sz="2000" dirty="0" smtClean="0">
                <a:solidFill>
                  <a:srgbClr val="002060"/>
                </a:solidFill>
              </a:rPr>
              <a:t>.</a:t>
            </a:r>
          </a:p>
          <a:p>
            <a:pPr algn="just"/>
            <a:endParaRPr lang="tr-TR" sz="2000" dirty="0" smtClean="0">
              <a:solidFill>
                <a:srgbClr val="002060"/>
              </a:solidFill>
            </a:endParaRPr>
          </a:p>
          <a:p>
            <a:pPr algn="just">
              <a:lnSpc>
                <a:spcPct val="80000"/>
              </a:lnSpc>
            </a:pPr>
            <a:r>
              <a:rPr lang="tr-TR" altLang="tr-TR" sz="2000" dirty="0" smtClean="0">
                <a:solidFill>
                  <a:srgbClr val="002060"/>
                </a:solidFill>
              </a:rPr>
              <a:t>Yönetici, bir </a:t>
            </a:r>
            <a:r>
              <a:rPr lang="tr-TR" altLang="tr-TR" sz="2000" dirty="0">
                <a:solidFill>
                  <a:srgbClr val="002060"/>
                </a:solidFill>
              </a:rPr>
              <a:t>örgütün amacını gerçekleştirebilmesi için var olan örgüt yapısını ve prosedürü kullanan kişidir.</a:t>
            </a:r>
          </a:p>
          <a:p>
            <a:pPr algn="just">
              <a:lnSpc>
                <a:spcPct val="80000"/>
              </a:lnSpc>
            </a:pPr>
            <a:r>
              <a:rPr lang="tr-TR" sz="2000" b="1" dirty="0">
                <a:solidFill>
                  <a:srgbClr val="002060"/>
                </a:solidFill>
              </a:rPr>
              <a:t>Yönetici</a:t>
            </a:r>
            <a:r>
              <a:rPr lang="tr-TR" sz="2000" dirty="0">
                <a:solidFill>
                  <a:srgbClr val="002060"/>
                </a:solidFill>
              </a:rPr>
              <a:t>, karar verme ve yetkiyi kullanma gücüne sahip olan kişidir.</a:t>
            </a:r>
            <a:endParaRPr lang="tr-TR" altLang="tr-TR" sz="2000" dirty="0">
              <a:solidFill>
                <a:srgbClr val="002060"/>
              </a:solidFill>
            </a:endParaRPr>
          </a:p>
          <a:p>
            <a:pPr marL="0" indent="0" algn="just">
              <a:lnSpc>
                <a:spcPct val="80000"/>
              </a:lnSpc>
              <a:buNone/>
            </a:pPr>
            <a:r>
              <a:rPr lang="tr-TR" altLang="tr-TR" sz="2000" dirty="0" smtClean="0">
                <a:solidFill>
                  <a:srgbClr val="002060"/>
                </a:solidFill>
              </a:rPr>
              <a:t>	Bir </a:t>
            </a:r>
            <a:r>
              <a:rPr lang="tr-TR" altLang="tr-TR" sz="2000" dirty="0">
                <a:solidFill>
                  <a:srgbClr val="002060"/>
                </a:solidFill>
              </a:rPr>
              <a:t>yöneticinin aynı zamanda lider olarak kabul edilebilmesi için, örgütsel yol göstericilere (emir, direktif</a:t>
            </a:r>
            <a:r>
              <a:rPr lang="tr-TR" altLang="tr-TR" sz="2000" dirty="0" smtClean="0">
                <a:solidFill>
                  <a:srgbClr val="002060"/>
                </a:solidFill>
              </a:rPr>
              <a:t>, yasa </a:t>
            </a:r>
            <a:r>
              <a:rPr lang="tr-TR" altLang="tr-TR" sz="2000" dirty="0">
                <a:solidFill>
                  <a:srgbClr val="002060"/>
                </a:solidFill>
              </a:rPr>
              <a:t>vb.) uymanın yanı sıra bir etkileme gücünün</a:t>
            </a:r>
            <a:r>
              <a:rPr lang="tr-TR" altLang="tr-TR" sz="2000" dirty="0" smtClean="0">
                <a:solidFill>
                  <a:srgbClr val="002060"/>
                </a:solidFill>
              </a:rPr>
              <a:t>, yeteneğinin </a:t>
            </a:r>
            <a:r>
              <a:rPr lang="tr-TR" altLang="tr-TR" sz="2000" dirty="0">
                <a:solidFill>
                  <a:srgbClr val="002060"/>
                </a:solidFill>
              </a:rPr>
              <a:t>varlığı gerekir</a:t>
            </a:r>
            <a:r>
              <a:rPr lang="tr-TR" altLang="tr-TR" sz="2000" dirty="0" smtClean="0">
                <a:solidFill>
                  <a:srgbClr val="002060"/>
                </a:solidFill>
              </a:rPr>
              <a:t>.</a:t>
            </a:r>
            <a:endParaRPr lang="tr-TR" sz="2000" dirty="0">
              <a:solidFill>
                <a:srgbClr val="002060"/>
              </a:solidFill>
            </a:endParaRPr>
          </a:p>
        </p:txBody>
      </p:sp>
    </p:spTree>
    <p:extLst>
      <p:ext uri="{BB962C8B-B14F-4D97-AF65-F5344CB8AC3E}">
        <p14:creationId xmlns:p14="http://schemas.microsoft.com/office/powerpoint/2010/main" val="2810543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pic>
        <p:nvPicPr>
          <p:cNvPr id="1026" name="Picture 2" descr="F:\liderolunurmu1.jpg"/>
          <p:cNvPicPr>
            <a:picLocks noChangeAspect="1" noChangeArrowheads="1"/>
          </p:cNvPicPr>
          <p:nvPr/>
        </p:nvPicPr>
        <p:blipFill>
          <a:blip r:embed="rId2"/>
          <a:srcRect/>
          <a:stretch>
            <a:fillRect/>
          </a:stretch>
        </p:blipFill>
        <p:spPr bwMode="auto">
          <a:xfrm>
            <a:off x="693231" y="629581"/>
            <a:ext cx="8958988" cy="5400279"/>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Yönetici nasıl lider olabilir?</a:t>
            </a:r>
            <a:endParaRPr lang="tr-TR" dirty="0"/>
          </a:p>
        </p:txBody>
      </p:sp>
      <p:sp>
        <p:nvSpPr>
          <p:cNvPr id="3" name="İçerik Yer Tutucusu 2"/>
          <p:cNvSpPr>
            <a:spLocks noGrp="1"/>
          </p:cNvSpPr>
          <p:nvPr>
            <p:ph idx="1"/>
          </p:nvPr>
        </p:nvSpPr>
        <p:spPr/>
        <p:txBody>
          <a:bodyPr/>
          <a:lstStyle/>
          <a:p>
            <a:pPr>
              <a:lnSpc>
                <a:spcPct val="80000"/>
              </a:lnSpc>
            </a:pPr>
            <a:r>
              <a:rPr lang="tr-TR" altLang="tr-TR" sz="2800" dirty="0">
                <a:solidFill>
                  <a:srgbClr val="002060"/>
                </a:solidFill>
              </a:rPr>
              <a:t>Yöneticinin lider olabilmesi için;</a:t>
            </a:r>
          </a:p>
          <a:p>
            <a:pPr lvl="1">
              <a:lnSpc>
                <a:spcPct val="80000"/>
              </a:lnSpc>
            </a:pPr>
            <a:r>
              <a:rPr lang="tr-TR" altLang="tr-TR" sz="2200" dirty="0">
                <a:solidFill>
                  <a:srgbClr val="002060"/>
                </a:solidFill>
              </a:rPr>
              <a:t>Lider olabilme ortamı </a:t>
            </a:r>
            <a:r>
              <a:rPr lang="tr-TR" altLang="tr-TR" sz="2200" dirty="0" smtClean="0">
                <a:solidFill>
                  <a:srgbClr val="002060"/>
                </a:solidFill>
              </a:rPr>
              <a:t>yaratılır.</a:t>
            </a:r>
            <a:endParaRPr lang="tr-TR" altLang="tr-TR" sz="2200" dirty="0">
              <a:solidFill>
                <a:srgbClr val="002060"/>
              </a:solidFill>
            </a:endParaRPr>
          </a:p>
          <a:p>
            <a:pPr lvl="1">
              <a:lnSpc>
                <a:spcPct val="80000"/>
              </a:lnSpc>
            </a:pPr>
            <a:r>
              <a:rPr lang="tr-TR" altLang="tr-TR" sz="2200" dirty="0">
                <a:solidFill>
                  <a:srgbClr val="002060"/>
                </a:solidFill>
              </a:rPr>
              <a:t>Liderlik eğitimi </a:t>
            </a:r>
            <a:r>
              <a:rPr lang="tr-TR" altLang="tr-TR" sz="2200" dirty="0" smtClean="0">
                <a:solidFill>
                  <a:srgbClr val="002060"/>
                </a:solidFill>
              </a:rPr>
              <a:t>verilir.</a:t>
            </a:r>
            <a:endParaRPr lang="tr-TR" altLang="tr-TR" sz="2200" dirty="0">
              <a:solidFill>
                <a:srgbClr val="002060"/>
              </a:solidFill>
            </a:endParaRPr>
          </a:p>
          <a:p>
            <a:pPr lvl="1">
              <a:lnSpc>
                <a:spcPct val="80000"/>
              </a:lnSpc>
            </a:pPr>
            <a:r>
              <a:rPr lang="tr-TR" altLang="tr-TR" sz="2200" dirty="0">
                <a:solidFill>
                  <a:srgbClr val="002060"/>
                </a:solidFill>
              </a:rPr>
              <a:t>Alanında yeterli ve bilgili duruma </a:t>
            </a:r>
            <a:r>
              <a:rPr lang="tr-TR" altLang="tr-TR" sz="2200" dirty="0" smtClean="0">
                <a:solidFill>
                  <a:srgbClr val="002060"/>
                </a:solidFill>
              </a:rPr>
              <a:t>getirilir.</a:t>
            </a:r>
            <a:endParaRPr lang="tr-TR" altLang="tr-TR" sz="2200" dirty="0">
              <a:solidFill>
                <a:srgbClr val="002060"/>
              </a:solidFill>
            </a:endParaRPr>
          </a:p>
          <a:p>
            <a:pPr lvl="1">
              <a:lnSpc>
                <a:spcPct val="80000"/>
              </a:lnSpc>
            </a:pPr>
            <a:r>
              <a:rPr lang="tr-TR" altLang="tr-TR" sz="2200" dirty="0">
                <a:solidFill>
                  <a:srgbClr val="002060"/>
                </a:solidFill>
              </a:rPr>
              <a:t>Yöneticiler, liderlik özelliği taşıyan kişiler arasından </a:t>
            </a:r>
            <a:r>
              <a:rPr lang="tr-TR" altLang="tr-TR" sz="2200" dirty="0" smtClean="0">
                <a:solidFill>
                  <a:srgbClr val="002060"/>
                </a:solidFill>
              </a:rPr>
              <a:t>seçilir</a:t>
            </a:r>
            <a:r>
              <a:rPr lang="tr-TR" altLang="tr-TR" dirty="0">
                <a:solidFill>
                  <a:srgbClr val="002060"/>
                </a:solidFill>
              </a:rPr>
              <a:t>.</a:t>
            </a:r>
            <a:endParaRPr lang="tr-TR" altLang="tr-TR" sz="2200" dirty="0">
              <a:solidFill>
                <a:srgbClr val="002060"/>
              </a:solidFill>
            </a:endParaRPr>
          </a:p>
        </p:txBody>
      </p:sp>
    </p:spTree>
    <p:extLst>
      <p:ext uri="{BB962C8B-B14F-4D97-AF65-F5344CB8AC3E}">
        <p14:creationId xmlns:p14="http://schemas.microsoft.com/office/powerpoint/2010/main" val="681120551"/>
      </p:ext>
    </p:extLst>
  </p:cSld>
  <p:clrMapOvr>
    <a:masterClrMapping/>
  </p:clrMapOvr>
  <p:timing>
    <p:tnLst>
      <p:par>
        <p:cTn id="1" dur="indefinite" restart="never" nodeType="tmRoot"/>
      </p:par>
    </p:tnLst>
  </p:timing>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Kristal">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972</TotalTime>
  <Words>1453</Words>
  <Application>Microsoft Office PowerPoint</Application>
  <PresentationFormat>Geniş ekran</PresentationFormat>
  <Paragraphs>167</Paragraphs>
  <Slides>29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29</vt:i4>
      </vt:variant>
    </vt:vector>
  </HeadingPairs>
  <TitlesOfParts>
    <vt:vector size="35" baseType="lpstr">
      <vt:lpstr>Arial</vt:lpstr>
      <vt:lpstr>Calibri</vt:lpstr>
      <vt:lpstr>Times New Roman</vt:lpstr>
      <vt:lpstr>Trebuchet MS</vt:lpstr>
      <vt:lpstr>Wingdings 3</vt:lpstr>
      <vt:lpstr>Kristal</vt:lpstr>
      <vt:lpstr>BİLGİ MERKEZLERİ YÖNETİMİ</vt:lpstr>
      <vt:lpstr>PowerPoint Sunusu</vt:lpstr>
      <vt:lpstr>LİDERLİK NEDİR?</vt:lpstr>
      <vt:lpstr>PowerPoint Sunusu</vt:lpstr>
      <vt:lpstr>LİDERLİK - TANIMLAR</vt:lpstr>
      <vt:lpstr>PowerPoint Sunusu</vt:lpstr>
      <vt:lpstr>LİDER KİMDİR? YÖNETİCİ KİMDİR?</vt:lpstr>
      <vt:lpstr>PowerPoint Sunusu</vt:lpstr>
      <vt:lpstr>Bir Yönetici nasıl lider olabilir?</vt:lpstr>
      <vt:lpstr>LİDERLİK TÜRLERİ VE TİPLERİ</vt:lpstr>
      <vt:lpstr>1 - Grup Büyüklüklerine Göre Liderler</vt:lpstr>
      <vt:lpstr>2- Durumlarına Göre Liderler</vt:lpstr>
      <vt:lpstr>PowerPoint Sunusu</vt:lpstr>
      <vt:lpstr>3- Anlayış ve Davranışlarına Göre Liderler</vt:lpstr>
      <vt:lpstr>Diktatör Liderler</vt:lpstr>
      <vt:lpstr>Liberal / Tam Serbestlik Tanıyan Liderler</vt:lpstr>
      <vt:lpstr>Otokratik Lider</vt:lpstr>
      <vt:lpstr>Otoriter Lider</vt:lpstr>
      <vt:lpstr>Demokratik Lider</vt:lpstr>
      <vt:lpstr>Hümanist Liderler</vt:lpstr>
      <vt:lpstr>Destekleyici Lider</vt:lpstr>
      <vt:lpstr>Karizmatik Lider</vt:lpstr>
      <vt:lpstr>Doğal Lider</vt:lpstr>
      <vt:lpstr>LİDERİN ÖZELLİKLERİ</vt:lpstr>
      <vt:lpstr>PowerPoint Sunusu</vt:lpstr>
      <vt:lpstr>LİDERLİK VE YÖNETİCİLİK</vt:lpstr>
      <vt:lpstr>PowerPoint Sunusu</vt:lpstr>
      <vt:lpstr>Liderlik ve Yöneticilik Arasındaki Farklar</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MOBBİNG (YILDIRMA)</dc:title>
  <dc:creator>dogan_atilgan</dc:creator>
  <cp:lastModifiedBy>pc</cp:lastModifiedBy>
  <cp:revision>57</cp:revision>
  <dcterms:created xsi:type="dcterms:W3CDTF">2016-05-04T07:23:12Z</dcterms:created>
  <dcterms:modified xsi:type="dcterms:W3CDTF">2017-05-24T12:01:13Z</dcterms:modified>
</cp:coreProperties>
</file>