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2" r:id="rId16"/>
    <p:sldId id="270" r:id="rId17"/>
    <p:sldId id="271" r:id="rId18"/>
    <p:sldId id="273" r:id="rId19"/>
    <p:sldId id="278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6A9E-7B66-415F-AFCC-B8C680956BE6}" type="datetimeFigureOut">
              <a:rPr lang="en-GB" smtClean="0"/>
              <a:pPr/>
              <a:t>19/05/2018</a:t>
            </a:fld>
            <a:endParaRPr lang="en-GB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471319-B1D2-423C-AC78-F389DE44D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6A9E-7B66-415F-AFCC-B8C680956BE6}" type="datetimeFigureOut">
              <a:rPr lang="en-GB" smtClean="0"/>
              <a:pPr/>
              <a:t>19/05/2018</a:t>
            </a:fld>
            <a:endParaRPr lang="en-GB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1319-B1D2-423C-AC78-F389DE44D6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6A9E-7B66-415F-AFCC-B8C680956BE6}" type="datetimeFigureOut">
              <a:rPr lang="en-GB" smtClean="0"/>
              <a:pPr/>
              <a:t>19/05/2018</a:t>
            </a:fld>
            <a:endParaRPr lang="en-GB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1319-B1D2-423C-AC78-F389DE44D6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656A9E-7B66-415F-AFCC-B8C680956BE6}" type="datetimeFigureOut">
              <a:rPr lang="en-GB" smtClean="0"/>
              <a:pPr/>
              <a:t>19/05/2018</a:t>
            </a:fld>
            <a:endParaRPr lang="en-GB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4471319-B1D2-423C-AC78-F389DE44D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6A9E-7B66-415F-AFCC-B8C680956BE6}" type="datetimeFigureOut">
              <a:rPr lang="en-GB" smtClean="0"/>
              <a:pPr/>
              <a:t>19/05/2018</a:t>
            </a:fld>
            <a:endParaRPr lang="en-GB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1319-B1D2-423C-AC78-F389DE44D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6A9E-7B66-415F-AFCC-B8C680956BE6}" type="datetimeFigureOut">
              <a:rPr lang="en-GB" smtClean="0"/>
              <a:pPr/>
              <a:t>19/05/2018</a:t>
            </a:fld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1319-B1D2-423C-AC78-F389DE44D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1319-B1D2-423C-AC78-F389DE44D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6A9E-7B66-415F-AFCC-B8C680956BE6}" type="datetimeFigureOut">
              <a:rPr lang="en-GB" smtClean="0"/>
              <a:pPr/>
              <a:t>19/05/2018</a:t>
            </a:fld>
            <a:endParaRPr lang="en-GB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6A9E-7B66-415F-AFCC-B8C680956BE6}" type="datetimeFigureOut">
              <a:rPr lang="en-GB" smtClean="0"/>
              <a:pPr/>
              <a:t>19/05/2018</a:t>
            </a:fld>
            <a:endParaRPr lang="en-GB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1319-B1D2-423C-AC78-F389DE44D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6A9E-7B66-415F-AFCC-B8C680956BE6}" type="datetimeFigureOut">
              <a:rPr lang="en-GB" smtClean="0"/>
              <a:pPr/>
              <a:t>19/05/2018</a:t>
            </a:fld>
            <a:endParaRPr lang="en-GB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1319-B1D2-423C-AC78-F389DE44D6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656A9E-7B66-415F-AFCC-B8C680956BE6}" type="datetimeFigureOut">
              <a:rPr lang="en-GB" smtClean="0"/>
              <a:pPr/>
              <a:t>19/05/2018</a:t>
            </a:fld>
            <a:endParaRPr lang="en-GB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471319-B1D2-423C-AC78-F389DE44D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6A9E-7B66-415F-AFCC-B8C680956BE6}" type="datetimeFigureOut">
              <a:rPr lang="en-GB" smtClean="0"/>
              <a:pPr/>
              <a:t>19/05/2018</a:t>
            </a:fld>
            <a:endParaRPr lang="en-GB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471319-B1D2-423C-AC78-F389DE44D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656A9E-7B66-415F-AFCC-B8C680956BE6}" type="datetimeFigureOut">
              <a:rPr lang="en-GB" smtClean="0"/>
              <a:pPr/>
              <a:t>19/05/2018</a:t>
            </a:fld>
            <a:endParaRPr lang="en-GB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471319-B1D2-423C-AC78-F389DE44D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guardian.com/artanddesign/2014/aug/19/skinheads-derek-ridgers-portraits-street-photography-70s-80s-youth-culture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uffalonews.com/2016/02/15/buffalo-in-the-50s-juvenile-delinquency-and-the-crystal-beach-boat-rio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com/slide/447038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Dr. </a:t>
            </a:r>
            <a:r>
              <a:rPr lang="en-GB" dirty="0" err="1" smtClean="0"/>
              <a:t>Boran</a:t>
            </a:r>
            <a:r>
              <a:rPr lang="en-GB" dirty="0" smtClean="0"/>
              <a:t> A. </a:t>
            </a:r>
            <a:r>
              <a:rPr lang="en-GB" dirty="0" err="1" smtClean="0"/>
              <a:t>Mercan</a:t>
            </a:r>
            <a:endParaRPr lang="en-GB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/>
              <a:t>Subcultural</a:t>
            </a:r>
            <a:r>
              <a:rPr lang="en-GB" b="1" dirty="0"/>
              <a:t> Theories: American and British versions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Delinquent activity </a:t>
            </a:r>
            <a:r>
              <a:rPr lang="en-GB" dirty="0" smtClean="0"/>
              <a:t>– being justified  by what </a:t>
            </a:r>
            <a:r>
              <a:rPr lang="en-GB" dirty="0" err="1" smtClean="0"/>
              <a:t>Matza</a:t>
            </a:r>
            <a:r>
              <a:rPr lang="en-GB" dirty="0" smtClean="0"/>
              <a:t> and Sykes (1957) calls </a:t>
            </a:r>
            <a:r>
              <a:rPr lang="en-GB" i="1" dirty="0"/>
              <a:t>techniques of </a:t>
            </a:r>
            <a:r>
              <a:rPr lang="en-GB" i="1" dirty="0" smtClean="0"/>
              <a:t>neutralisation</a:t>
            </a:r>
            <a:r>
              <a:rPr lang="en-GB" i="1" dirty="0" smtClean="0"/>
              <a:t>. </a:t>
            </a:r>
          </a:p>
          <a:p>
            <a:endParaRPr lang="en-GB" i="1" dirty="0" smtClean="0"/>
          </a:p>
          <a:p>
            <a:r>
              <a:rPr lang="en-GB" dirty="0" smtClean="0"/>
              <a:t>Rationalisations are at work in making sense of  criminal and delinquent activities by offenders themselves….</a:t>
            </a:r>
          </a:p>
          <a:p>
            <a:endParaRPr lang="en-GB" dirty="0" smtClean="0"/>
          </a:p>
          <a:p>
            <a:r>
              <a:rPr lang="en-GB" dirty="0" smtClean="0"/>
              <a:t>To keep up criminal activities (criminal career), </a:t>
            </a:r>
            <a:r>
              <a:rPr lang="en-GB" dirty="0"/>
              <a:t>individuals </a:t>
            </a:r>
            <a:r>
              <a:rPr lang="en-GB" dirty="0" smtClean="0"/>
              <a:t>make themselves believe that they are not doing something wrong. </a:t>
            </a:r>
            <a:endParaRPr lang="en-GB" dirty="0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4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These neutralization techniques are as follows:</a:t>
            </a:r>
          </a:p>
          <a:p>
            <a:r>
              <a:rPr lang="en-GB" dirty="0" smtClean="0"/>
              <a:t>Denial </a:t>
            </a:r>
            <a:r>
              <a:rPr lang="en-GB" dirty="0"/>
              <a:t>of responsibility (‘It wasn’t my fault</a:t>
            </a:r>
            <a:r>
              <a:rPr lang="en-GB" dirty="0" smtClean="0"/>
              <a:t>’, ‘</a:t>
            </a:r>
            <a:r>
              <a:rPr lang="en-GB" dirty="0"/>
              <a:t>I wasn’t to blame’).</a:t>
            </a:r>
          </a:p>
          <a:p>
            <a:r>
              <a:rPr lang="en-GB" dirty="0" smtClean="0"/>
              <a:t>Denial </a:t>
            </a:r>
            <a:r>
              <a:rPr lang="en-GB" dirty="0"/>
              <a:t>of injury (‘They were insured anyway</a:t>
            </a:r>
            <a:r>
              <a:rPr lang="en-GB" dirty="0" smtClean="0"/>
              <a:t>’, ‘</a:t>
            </a:r>
            <a:r>
              <a:rPr lang="en-GB" dirty="0"/>
              <a:t>No one will ever miss it’).</a:t>
            </a:r>
          </a:p>
          <a:p>
            <a:r>
              <a:rPr lang="en-GB" dirty="0" smtClean="0"/>
              <a:t>Denial </a:t>
            </a:r>
            <a:r>
              <a:rPr lang="en-GB" dirty="0"/>
              <a:t>of the victim (‘They were asking for it</a:t>
            </a:r>
            <a:r>
              <a:rPr lang="en-GB" dirty="0" smtClean="0"/>
              <a:t>’, ‘</a:t>
            </a:r>
            <a:r>
              <a:rPr lang="en-GB" dirty="0" smtClean="0"/>
              <a:t>It didn’t affect them’, ‘No-one got hurt’).</a:t>
            </a:r>
          </a:p>
          <a:p>
            <a:r>
              <a:rPr lang="en-GB" dirty="0" smtClean="0"/>
              <a:t>Condemnation </a:t>
            </a:r>
            <a:r>
              <a:rPr lang="en-GB" dirty="0"/>
              <a:t>of the condemners (‘They </a:t>
            </a:r>
            <a:r>
              <a:rPr lang="en-GB" dirty="0" smtClean="0"/>
              <a:t>were just </a:t>
            </a:r>
            <a:r>
              <a:rPr lang="en-GB" dirty="0"/>
              <a:t>picking on me’, ‘I didn’t do anything </a:t>
            </a:r>
            <a:r>
              <a:rPr lang="en-GB" dirty="0" smtClean="0"/>
              <a:t>that others </a:t>
            </a:r>
            <a:r>
              <a:rPr lang="en-GB" dirty="0"/>
              <a:t>don’t do’).</a:t>
            </a:r>
          </a:p>
          <a:p>
            <a:r>
              <a:rPr lang="en-GB" dirty="0" smtClean="0"/>
              <a:t>Appeal </a:t>
            </a:r>
            <a:r>
              <a:rPr lang="en-GB" dirty="0"/>
              <a:t>to higher loyalties (‘I was </a:t>
            </a:r>
            <a:r>
              <a:rPr lang="en-GB" dirty="0" smtClean="0"/>
              <a:t>only protecting </a:t>
            </a:r>
            <a:r>
              <a:rPr lang="en-GB" dirty="0"/>
              <a:t>my family’, ‘I was only </a:t>
            </a:r>
            <a:r>
              <a:rPr lang="en-GB" dirty="0" smtClean="0"/>
              <a:t>obeying orders</a:t>
            </a:r>
            <a:r>
              <a:rPr lang="en-GB" dirty="0" smtClean="0"/>
              <a:t>’)</a:t>
            </a:r>
            <a:endParaRPr lang="en-GB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6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Walter Miller’s (1958) research on the working-class values </a:t>
            </a:r>
          </a:p>
          <a:p>
            <a:r>
              <a:rPr lang="en-GB" i="1" dirty="0" smtClean="0"/>
              <a:t>Trouble</a:t>
            </a:r>
          </a:p>
          <a:p>
            <a:r>
              <a:rPr lang="en-GB" i="1" dirty="0" smtClean="0"/>
              <a:t>Toughness</a:t>
            </a:r>
          </a:p>
          <a:p>
            <a:r>
              <a:rPr lang="en-GB" i="1" dirty="0" smtClean="0"/>
              <a:t>Smartness</a:t>
            </a:r>
          </a:p>
          <a:p>
            <a:r>
              <a:rPr lang="en-GB" i="1" dirty="0" smtClean="0"/>
              <a:t>Excitement</a:t>
            </a:r>
          </a:p>
          <a:p>
            <a:r>
              <a:rPr lang="en-GB" i="1" dirty="0" smtClean="0"/>
              <a:t>Fate</a:t>
            </a:r>
          </a:p>
          <a:p>
            <a:r>
              <a:rPr lang="en-GB" i="1" dirty="0" smtClean="0"/>
              <a:t>Autonomy</a:t>
            </a:r>
          </a:p>
          <a:p>
            <a:pPr marL="0" indent="0">
              <a:buNone/>
            </a:pPr>
            <a:r>
              <a:rPr lang="en-GB" dirty="0" smtClean="0"/>
              <a:t>The working-class has its own culture that works as a </a:t>
            </a:r>
            <a:r>
              <a:rPr lang="en-GB" dirty="0"/>
              <a:t>‘</a:t>
            </a:r>
            <a:r>
              <a:rPr lang="en-GB" dirty="0" smtClean="0"/>
              <a:t>generating milieu</a:t>
            </a:r>
            <a:r>
              <a:rPr lang="en-GB" dirty="0"/>
              <a:t>’ for </a:t>
            </a:r>
            <a:r>
              <a:rPr lang="en-GB" dirty="0" smtClean="0"/>
              <a:t>crime and delinquent acts.</a:t>
            </a:r>
            <a:endParaRPr lang="en-GB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51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There are thus two strands</a:t>
            </a:r>
            <a:r>
              <a:rPr lang="en-GB" i="1" dirty="0" smtClean="0"/>
              <a:t> </a:t>
            </a:r>
            <a:r>
              <a:rPr lang="en-GB" dirty="0" smtClean="0"/>
              <a:t>of </a:t>
            </a:r>
            <a:r>
              <a:rPr lang="en-GB" dirty="0" err="1"/>
              <a:t>subcultural</a:t>
            </a:r>
            <a:r>
              <a:rPr lang="en-GB" dirty="0"/>
              <a:t> </a:t>
            </a:r>
            <a:r>
              <a:rPr lang="en-GB" dirty="0" smtClean="0"/>
              <a:t>theory: </a:t>
            </a:r>
          </a:p>
          <a:p>
            <a:pPr marL="514350" indent="-514350">
              <a:buAutoNum type="arabicParenR"/>
            </a:pPr>
            <a:r>
              <a:rPr lang="en-GB" dirty="0" smtClean="0"/>
              <a:t>The American structural–functionalist in </a:t>
            </a:r>
            <a:r>
              <a:rPr lang="en-GB" dirty="0"/>
              <a:t>the 1950s and 1960s,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Position of individuals within social structure and their adaptation problem to the main-stream cultural norms, as so far discussed</a:t>
            </a:r>
          </a:p>
          <a:p>
            <a:pPr marL="0" indent="0">
              <a:buNone/>
            </a:pPr>
            <a:r>
              <a:rPr lang="en-GB" dirty="0" smtClean="0"/>
              <a:t>(functionalism)</a:t>
            </a:r>
          </a:p>
          <a:p>
            <a:pPr marL="514350" indent="-514350">
              <a:buAutoNum type="arabicParenR"/>
            </a:pPr>
            <a:r>
              <a:rPr lang="en-GB" dirty="0" smtClean="0"/>
              <a:t>The British </a:t>
            </a:r>
            <a:r>
              <a:rPr lang="en-GB" dirty="0"/>
              <a:t>Marxist </a:t>
            </a:r>
            <a:r>
              <a:rPr lang="en-GB" dirty="0" smtClean="0"/>
              <a:t>approach in </a:t>
            </a:r>
            <a:r>
              <a:rPr lang="en-GB" dirty="0"/>
              <a:t>the late 1970s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Radical and critical approach towards the system and the exploration of differences in culture, and the critique of mainstream criminology</a:t>
            </a:r>
            <a:endParaRPr lang="en-GB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14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British </a:t>
            </a:r>
            <a:r>
              <a:rPr lang="en-GB" dirty="0" err="1"/>
              <a:t>subcultural</a:t>
            </a:r>
            <a:r>
              <a:rPr lang="en-GB" dirty="0"/>
              <a:t> studies </a:t>
            </a:r>
            <a:r>
              <a:rPr lang="en-GB" dirty="0" smtClean="0"/>
              <a:t>took a storming start in </a:t>
            </a:r>
            <a:r>
              <a:rPr lang="en-GB" dirty="0"/>
              <a:t>the 1970s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Centre for Contemporary Cultural Studies (CCCS) at Birmingham University. </a:t>
            </a:r>
            <a:endParaRPr lang="en-GB" dirty="0" smtClean="0"/>
          </a:p>
          <a:p>
            <a:r>
              <a:rPr lang="en-GB" dirty="0" smtClean="0"/>
              <a:t>The centre was funded </a:t>
            </a:r>
            <a:r>
              <a:rPr lang="en-GB" dirty="0"/>
              <a:t>initially with money from Sir Allen Lane of Penguin Books,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first director of CCCS was Richard </a:t>
            </a:r>
            <a:r>
              <a:rPr lang="en-GB" dirty="0" err="1" smtClean="0"/>
              <a:t>Hoggart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smtClean="0"/>
              <a:t>The </a:t>
            </a:r>
            <a:r>
              <a:rPr lang="en-GB" dirty="0"/>
              <a:t>Uses of Literacy (1957) </a:t>
            </a:r>
            <a:r>
              <a:rPr lang="en-GB" dirty="0" smtClean="0"/>
              <a:t>by </a:t>
            </a:r>
            <a:r>
              <a:rPr lang="en-GB" dirty="0" err="1" smtClean="0"/>
              <a:t>Hoggart</a:t>
            </a:r>
            <a:r>
              <a:rPr lang="en-GB" dirty="0" smtClean="0"/>
              <a:t> </a:t>
            </a:r>
          </a:p>
          <a:p>
            <a:r>
              <a:rPr lang="en-GB" dirty="0" smtClean="0"/>
              <a:t>Culture </a:t>
            </a:r>
            <a:r>
              <a:rPr lang="en-GB" dirty="0"/>
              <a:t>and Society 1780–1950 (1958</a:t>
            </a:r>
            <a:r>
              <a:rPr lang="en-GB" dirty="0" smtClean="0"/>
              <a:t>) by </a:t>
            </a:r>
            <a:r>
              <a:rPr lang="en-GB" dirty="0"/>
              <a:t>Raymond Williams</a:t>
            </a:r>
            <a:r>
              <a:rPr lang="en-GB" dirty="0" smtClean="0"/>
              <a:t>’</a:t>
            </a:r>
            <a:endParaRPr lang="en-GB" dirty="0"/>
          </a:p>
          <a:p>
            <a:endParaRPr lang="en-GB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British </a:t>
            </a:r>
            <a:r>
              <a:rPr lang="tr-TR" dirty="0" err="1" smtClean="0"/>
              <a:t>Subcultural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169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National Deviancy Conference (NDC) </a:t>
            </a:r>
            <a:r>
              <a:rPr lang="en-GB" dirty="0" smtClean="0"/>
              <a:t>was organised in between 1967 and 1976 at the </a:t>
            </a:r>
            <a:r>
              <a:rPr lang="en-GB" dirty="0"/>
              <a:t>University of York </a:t>
            </a:r>
            <a:endParaRPr lang="en-GB" dirty="0" smtClean="0"/>
          </a:p>
          <a:p>
            <a:r>
              <a:rPr lang="en-GB" dirty="0" smtClean="0"/>
              <a:t>It was a </a:t>
            </a:r>
            <a:r>
              <a:rPr lang="en-GB" dirty="0"/>
              <a:t>reaction </a:t>
            </a:r>
            <a:r>
              <a:rPr lang="en-GB" dirty="0" smtClean="0"/>
              <a:t>against mainstream criminology that was deprived of a sociological orientation </a:t>
            </a:r>
            <a:r>
              <a:rPr lang="en-GB" dirty="0"/>
              <a:t>focus </a:t>
            </a:r>
            <a:r>
              <a:rPr lang="en-GB" dirty="0" smtClean="0"/>
              <a:t>and tended to be conservative in understanding the nature of crime and deviancy under the effect of Home Office and government. </a:t>
            </a:r>
          </a:p>
          <a:p>
            <a:r>
              <a:rPr lang="en-GB" dirty="0" smtClean="0"/>
              <a:t>The key members: Stanley </a:t>
            </a:r>
            <a:r>
              <a:rPr lang="en-GB" dirty="0"/>
              <a:t>Cohen, Laurie Taylor, Jock Young, </a:t>
            </a:r>
            <a:r>
              <a:rPr lang="en-GB" dirty="0" smtClean="0"/>
              <a:t>Ian Taylor </a:t>
            </a:r>
            <a:r>
              <a:rPr lang="en-GB" dirty="0"/>
              <a:t>and Mary Macintosh.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Rise of New </a:t>
            </a:r>
            <a:r>
              <a:rPr lang="tr-TR" dirty="0" err="1" smtClean="0"/>
              <a:t>Criminology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784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Later on…</a:t>
            </a:r>
          </a:p>
          <a:p>
            <a:r>
              <a:rPr lang="en-GB" dirty="0" smtClean="0"/>
              <a:t>Jock </a:t>
            </a:r>
            <a:r>
              <a:rPr lang="en-GB" dirty="0"/>
              <a:t>Young, </a:t>
            </a:r>
            <a:r>
              <a:rPr lang="en-GB" i="1" dirty="0"/>
              <a:t>The </a:t>
            </a:r>
            <a:r>
              <a:rPr lang="en-GB" i="1" dirty="0" err="1"/>
              <a:t>Drugtakers</a:t>
            </a:r>
            <a:r>
              <a:rPr lang="en-GB" i="1" dirty="0"/>
              <a:t> </a:t>
            </a:r>
            <a:r>
              <a:rPr lang="en-GB" dirty="0"/>
              <a:t>(1971)</a:t>
            </a:r>
          </a:p>
          <a:p>
            <a:r>
              <a:rPr lang="en-GB" dirty="0" smtClean="0"/>
              <a:t>Stanley </a:t>
            </a:r>
            <a:r>
              <a:rPr lang="en-GB" dirty="0"/>
              <a:t>Cohen, </a:t>
            </a:r>
            <a:r>
              <a:rPr lang="en-GB" i="1" dirty="0"/>
              <a:t>Folk Devils and Moral Panics </a:t>
            </a:r>
            <a:r>
              <a:rPr lang="en-GB" dirty="0"/>
              <a:t>(1972/2002)</a:t>
            </a:r>
          </a:p>
          <a:p>
            <a:r>
              <a:rPr lang="en-GB" dirty="0" smtClean="0"/>
              <a:t>Laurie </a:t>
            </a:r>
            <a:r>
              <a:rPr lang="en-GB" dirty="0"/>
              <a:t>Taylor, </a:t>
            </a:r>
            <a:r>
              <a:rPr lang="en-GB" i="1" dirty="0"/>
              <a:t>Deviance and Society </a:t>
            </a:r>
            <a:r>
              <a:rPr lang="en-GB" dirty="0"/>
              <a:t>(1973)</a:t>
            </a:r>
          </a:p>
          <a:p>
            <a:r>
              <a:rPr lang="en-GB" dirty="0" smtClean="0"/>
              <a:t>Stanley </a:t>
            </a:r>
            <a:r>
              <a:rPr lang="en-GB" dirty="0"/>
              <a:t>Cohen (ed.) </a:t>
            </a:r>
            <a:r>
              <a:rPr lang="en-GB" i="1" dirty="0"/>
              <a:t>Images of Deviance </a:t>
            </a:r>
            <a:r>
              <a:rPr lang="en-GB" dirty="0"/>
              <a:t>(1971)</a:t>
            </a:r>
          </a:p>
          <a:p>
            <a:r>
              <a:rPr lang="en-GB" dirty="0" smtClean="0"/>
              <a:t>Ian </a:t>
            </a:r>
            <a:r>
              <a:rPr lang="en-GB" dirty="0"/>
              <a:t>Taylor and Laurie Taylor (</a:t>
            </a:r>
            <a:r>
              <a:rPr lang="en-GB" dirty="0" err="1"/>
              <a:t>eds</a:t>
            </a:r>
            <a:r>
              <a:rPr lang="en-GB" dirty="0"/>
              <a:t>) </a:t>
            </a:r>
            <a:r>
              <a:rPr lang="en-GB" i="1" dirty="0"/>
              <a:t>Politics and Deviance </a:t>
            </a:r>
            <a:r>
              <a:rPr lang="en-GB" dirty="0"/>
              <a:t>(1973)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95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2853175" cy="3036071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Stan Cohen (1942 – 2013)</a:t>
            </a: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2592288" cy="413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8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Cohen’s approach was a sort of combination of labelling theory </a:t>
            </a:r>
            <a:r>
              <a:rPr lang="en-GB" dirty="0"/>
              <a:t>and </a:t>
            </a:r>
            <a:r>
              <a:rPr lang="en-GB" dirty="0" smtClean="0"/>
              <a:t>British </a:t>
            </a:r>
            <a:r>
              <a:rPr lang="en-GB" dirty="0" smtClean="0"/>
              <a:t>sociology of class</a:t>
            </a:r>
          </a:p>
          <a:p>
            <a:r>
              <a:rPr lang="en-GB" dirty="0" smtClean="0"/>
              <a:t>His early studies were of </a:t>
            </a:r>
            <a:r>
              <a:rPr lang="en-GB" dirty="0" err="1" smtClean="0"/>
              <a:t>mods</a:t>
            </a:r>
            <a:r>
              <a:rPr lang="en-GB" dirty="0" smtClean="0"/>
              <a:t> </a:t>
            </a:r>
            <a:r>
              <a:rPr lang="en-GB" dirty="0"/>
              <a:t>and rockers, and he developed the idea of the </a:t>
            </a:r>
            <a:r>
              <a:rPr lang="en-GB" dirty="0" smtClean="0"/>
              <a:t>moral panic.</a:t>
            </a:r>
          </a:p>
          <a:p>
            <a:r>
              <a:rPr lang="en-GB" dirty="0" err="1" smtClean="0"/>
              <a:t>Mods</a:t>
            </a:r>
            <a:r>
              <a:rPr lang="en-GB" dirty="0" smtClean="0"/>
              <a:t> and rockers were a cultural phenomenon in the late 1960s.</a:t>
            </a:r>
          </a:p>
          <a:p>
            <a:r>
              <a:rPr lang="en-GB" dirty="0" smtClean="0"/>
              <a:t>Cohen’s  study demonstrates that </a:t>
            </a:r>
            <a:r>
              <a:rPr lang="en-GB" dirty="0" err="1" smtClean="0"/>
              <a:t>mods</a:t>
            </a:r>
            <a:r>
              <a:rPr lang="en-GB" dirty="0" smtClean="0"/>
              <a:t> and rockers induced moral panics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His term the </a:t>
            </a:r>
            <a:r>
              <a:rPr lang="en-GB" i="1" dirty="0"/>
              <a:t>signification spiral </a:t>
            </a:r>
            <a:r>
              <a:rPr lang="en-GB" dirty="0" smtClean="0"/>
              <a:t>refers to a definite set </a:t>
            </a:r>
            <a:r>
              <a:rPr lang="en-GB" dirty="0"/>
              <a:t>of interactions </a:t>
            </a:r>
            <a:r>
              <a:rPr lang="en-GB" dirty="0" smtClean="0"/>
              <a:t>circulating between </a:t>
            </a:r>
            <a:r>
              <a:rPr lang="en-GB" dirty="0"/>
              <a:t>claims-makers, </a:t>
            </a:r>
            <a:r>
              <a:rPr lang="en-GB" dirty="0" smtClean="0"/>
              <a:t>moral entrepreneurs </a:t>
            </a:r>
            <a:r>
              <a:rPr lang="en-GB" dirty="0"/>
              <a:t>and the mass </a:t>
            </a:r>
            <a:r>
              <a:rPr lang="en-GB" dirty="0" smtClean="0"/>
              <a:t>media</a:t>
            </a:r>
          </a:p>
          <a:p>
            <a:r>
              <a:rPr lang="en-GB" dirty="0" smtClean="0"/>
              <a:t>The circular interaction between these agents  creates  </a:t>
            </a:r>
            <a:r>
              <a:rPr lang="en-GB" dirty="0"/>
              <a:t>a panic about a particular </a:t>
            </a:r>
            <a:r>
              <a:rPr lang="en-GB" i="1" dirty="0"/>
              <a:t>folk devil </a:t>
            </a:r>
            <a:r>
              <a:rPr lang="en-GB" dirty="0"/>
              <a:t>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71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8027" y="1490874"/>
            <a:ext cx="3968025" cy="1913384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Mods</a:t>
            </a:r>
            <a:r>
              <a:rPr lang="en-GB" dirty="0" smtClean="0"/>
              <a:t>, Rockers &amp; Skinheads</a:t>
            </a: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71600"/>
            <a:ext cx="2664296" cy="21519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2039" y="3642806"/>
            <a:ext cx="3525792" cy="233187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38027" y="5890061"/>
            <a:ext cx="8254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www.theguardian.com/artanddesign/2014/aug/19/skinheads-derek-ridgers-portraits-street-photography-70s-80s-youth-culture</a:t>
            </a:r>
            <a:r>
              <a:rPr lang="tr-TR" dirty="0" smtClean="0"/>
              <a:t> (</a:t>
            </a:r>
            <a:r>
              <a:rPr lang="tr-TR" dirty="0" err="1" smtClean="0"/>
              <a:t>accessed</a:t>
            </a:r>
            <a:r>
              <a:rPr lang="tr-TR" dirty="0" smtClean="0"/>
              <a:t> 18 May 2018)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771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Albert Cohen (1955) – reaction formation to status frustration</a:t>
            </a:r>
          </a:p>
          <a:p>
            <a:r>
              <a:rPr lang="en-GB" dirty="0" smtClean="0"/>
              <a:t>When getting frustrated, delinquent youths turn upside down </a:t>
            </a:r>
            <a:r>
              <a:rPr lang="en-GB" dirty="0"/>
              <a:t>the values </a:t>
            </a:r>
            <a:r>
              <a:rPr lang="en-GB" dirty="0" smtClean="0"/>
              <a:t>of middle-class  and develop a counter-culture</a:t>
            </a:r>
          </a:p>
          <a:p>
            <a:r>
              <a:rPr lang="en-GB" dirty="0" smtClean="0"/>
              <a:t>Valuing </a:t>
            </a:r>
            <a:r>
              <a:rPr lang="en-GB" dirty="0" smtClean="0"/>
              <a:t>non-achievement, </a:t>
            </a:r>
            <a:r>
              <a:rPr lang="en-GB" dirty="0" smtClean="0"/>
              <a:t>mischievousness and indifference about the future are their main goals</a:t>
            </a:r>
          </a:p>
          <a:p>
            <a:r>
              <a:rPr lang="en-GB" dirty="0" smtClean="0"/>
              <a:t>Stealing </a:t>
            </a:r>
            <a:r>
              <a:rPr lang="en-GB" dirty="0"/>
              <a:t>‘for the hell of </a:t>
            </a:r>
            <a:r>
              <a:rPr lang="en-GB" dirty="0" smtClean="0"/>
              <a:t>it</a:t>
            </a:r>
            <a:r>
              <a:rPr lang="en-GB" dirty="0" smtClean="0"/>
              <a:t>’, opposing </a:t>
            </a:r>
            <a:r>
              <a:rPr lang="en-GB" dirty="0"/>
              <a:t>the values of </a:t>
            </a:r>
            <a:r>
              <a:rPr lang="en-GB" dirty="0" smtClean="0"/>
              <a:t>main-stream society, pursuing short-run hedonism </a:t>
            </a:r>
            <a:r>
              <a:rPr lang="en-GB" dirty="0"/>
              <a:t>and </a:t>
            </a:r>
            <a:r>
              <a:rPr lang="en-GB" dirty="0" smtClean="0"/>
              <a:t>autonomy (on the basis of gang formation).</a:t>
            </a:r>
            <a:endParaRPr lang="en-GB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Early</a:t>
            </a:r>
            <a:r>
              <a:rPr lang="tr-TR" dirty="0" smtClean="0"/>
              <a:t> </a:t>
            </a:r>
            <a:r>
              <a:rPr lang="tr-TR" dirty="0" err="1" smtClean="0"/>
              <a:t>American</a:t>
            </a:r>
            <a:r>
              <a:rPr lang="tr-TR" dirty="0" smtClean="0"/>
              <a:t> </a:t>
            </a:r>
            <a:r>
              <a:rPr lang="tr-TR" dirty="0" err="1" smtClean="0"/>
              <a:t>Subcultural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«Societies </a:t>
            </a:r>
            <a:r>
              <a:rPr lang="en-GB" dirty="0"/>
              <a:t>appear to be subject, every now </a:t>
            </a:r>
            <a:r>
              <a:rPr lang="en-GB" dirty="0" smtClean="0"/>
              <a:t>and then</a:t>
            </a:r>
            <a:r>
              <a:rPr lang="en-GB" dirty="0"/>
              <a:t>, to periods of moral panic. A </a:t>
            </a:r>
            <a:r>
              <a:rPr lang="en-GB" dirty="0" smtClean="0"/>
              <a:t>condition</a:t>
            </a:r>
            <a:r>
              <a:rPr lang="en-GB" dirty="0" smtClean="0"/>
              <a:t>, episode</a:t>
            </a:r>
            <a:r>
              <a:rPr lang="en-GB" dirty="0"/>
              <a:t>, person or group of persons </a:t>
            </a:r>
            <a:r>
              <a:rPr lang="en-GB" dirty="0" smtClean="0"/>
              <a:t>emerges to </a:t>
            </a:r>
            <a:r>
              <a:rPr lang="en-GB" dirty="0"/>
              <a:t>become </a:t>
            </a:r>
            <a:r>
              <a:rPr lang="en-GB" dirty="0" smtClean="0"/>
              <a:t>defined </a:t>
            </a:r>
            <a:r>
              <a:rPr lang="en-GB" dirty="0"/>
              <a:t>as a threat to societal </a:t>
            </a:r>
            <a:r>
              <a:rPr lang="en-GB" dirty="0" smtClean="0"/>
              <a:t>values and </a:t>
            </a:r>
            <a:r>
              <a:rPr lang="en-GB" dirty="0"/>
              <a:t>interests; its nature is presented in a </a:t>
            </a:r>
            <a:r>
              <a:rPr lang="en-GB" dirty="0" smtClean="0"/>
              <a:t>stylised and </a:t>
            </a:r>
            <a:r>
              <a:rPr lang="en-GB" dirty="0"/>
              <a:t>stereotypical fashion by the mass </a:t>
            </a:r>
            <a:r>
              <a:rPr lang="en-GB" dirty="0" smtClean="0"/>
              <a:t>media</a:t>
            </a:r>
            <a:r>
              <a:rPr lang="en-GB" dirty="0" smtClean="0"/>
              <a:t>; the </a:t>
            </a:r>
            <a:r>
              <a:rPr lang="en-GB" dirty="0"/>
              <a:t>moral barricades are manned by </a:t>
            </a:r>
            <a:r>
              <a:rPr lang="en-GB" dirty="0" smtClean="0"/>
              <a:t>editors</a:t>
            </a:r>
            <a:r>
              <a:rPr lang="en-GB" dirty="0" smtClean="0"/>
              <a:t>, bishops</a:t>
            </a:r>
            <a:r>
              <a:rPr lang="en-GB" dirty="0"/>
              <a:t>, politicians and other </a:t>
            </a:r>
            <a:r>
              <a:rPr lang="en-GB" dirty="0" smtClean="0"/>
              <a:t>right-thinking people</a:t>
            </a:r>
            <a:r>
              <a:rPr lang="en-GB" dirty="0"/>
              <a:t>; socially accredited experts </a:t>
            </a:r>
            <a:r>
              <a:rPr lang="en-GB" dirty="0" smtClean="0"/>
              <a:t>pronounce their </a:t>
            </a:r>
            <a:r>
              <a:rPr lang="en-GB" dirty="0"/>
              <a:t>diagnoses and solutions; ways of </a:t>
            </a:r>
            <a:r>
              <a:rPr lang="en-GB" dirty="0" smtClean="0"/>
              <a:t>coping are </a:t>
            </a:r>
            <a:r>
              <a:rPr lang="en-GB" dirty="0"/>
              <a:t>evolved or (more often) resorted to; the </a:t>
            </a:r>
            <a:r>
              <a:rPr lang="en-GB" dirty="0" smtClean="0"/>
              <a:t>condition then </a:t>
            </a:r>
            <a:r>
              <a:rPr lang="en-GB" dirty="0"/>
              <a:t>disappears, submerges or </a:t>
            </a:r>
            <a:r>
              <a:rPr lang="en-GB" dirty="0" smtClean="0"/>
              <a:t>deteriorates and </a:t>
            </a:r>
            <a:r>
              <a:rPr lang="en-GB" dirty="0"/>
              <a:t>becomes more visible. Sometimes </a:t>
            </a:r>
            <a:r>
              <a:rPr lang="en-GB" dirty="0" smtClean="0"/>
              <a:t>the object </a:t>
            </a:r>
            <a:r>
              <a:rPr lang="en-GB" dirty="0"/>
              <a:t>of the panic is quite novel enough, </a:t>
            </a:r>
            <a:r>
              <a:rPr lang="en-GB" dirty="0" smtClean="0"/>
              <a:t>but suddenly </a:t>
            </a:r>
            <a:r>
              <a:rPr lang="en-GB" dirty="0"/>
              <a:t>appears in the limelight. </a:t>
            </a:r>
            <a:r>
              <a:rPr lang="en-GB" dirty="0" smtClean="0"/>
              <a:t>Sometimes the </a:t>
            </a:r>
            <a:r>
              <a:rPr lang="en-GB" dirty="0"/>
              <a:t>panic passes over and is forgotten, except </a:t>
            </a:r>
            <a:r>
              <a:rPr lang="en-GB" dirty="0" smtClean="0"/>
              <a:t>in folklore </a:t>
            </a:r>
            <a:r>
              <a:rPr lang="en-GB" dirty="0"/>
              <a:t>and collective memory; at other times </a:t>
            </a:r>
            <a:r>
              <a:rPr lang="en-GB" dirty="0" smtClean="0"/>
              <a:t>it has </a:t>
            </a:r>
            <a:r>
              <a:rPr lang="en-GB" dirty="0"/>
              <a:t>more serious and long-lasting </a:t>
            </a:r>
            <a:r>
              <a:rPr lang="en-GB" dirty="0" smtClean="0"/>
              <a:t>repercussions and </a:t>
            </a:r>
            <a:r>
              <a:rPr lang="en-GB" dirty="0"/>
              <a:t>might produce such changes as those </a:t>
            </a:r>
            <a:r>
              <a:rPr lang="en-GB" dirty="0" smtClean="0"/>
              <a:t>in legal </a:t>
            </a:r>
            <a:r>
              <a:rPr lang="en-GB" dirty="0"/>
              <a:t>and social policy or even in the way </a:t>
            </a:r>
            <a:r>
              <a:rPr lang="en-GB" dirty="0" smtClean="0"/>
              <a:t>society conceives </a:t>
            </a:r>
            <a:r>
              <a:rPr lang="en-GB" dirty="0"/>
              <a:t>itself</a:t>
            </a:r>
            <a:r>
              <a:rPr lang="en-GB" dirty="0" smtClean="0"/>
              <a:t>.» (Cohen, 1987: 1)</a:t>
            </a:r>
            <a:endParaRPr lang="en-GB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22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844824"/>
            <a:ext cx="2304256" cy="3535522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Jock Young (1942 – 2013)</a:t>
            </a: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55526"/>
            <a:ext cx="232473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9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Drug taking habits of London hippies came upon the agenda of the mass media</a:t>
            </a:r>
          </a:p>
          <a:p>
            <a:r>
              <a:rPr lang="en-GB" dirty="0" smtClean="0"/>
              <a:t>The mass media </a:t>
            </a:r>
            <a:r>
              <a:rPr lang="en-GB" dirty="0" smtClean="0"/>
              <a:t>transformed </a:t>
            </a:r>
            <a:r>
              <a:rPr lang="en-GB" dirty="0" smtClean="0"/>
              <a:t> the use of cannabis into a </a:t>
            </a:r>
            <a:r>
              <a:rPr lang="en-GB" dirty="0"/>
              <a:t>social problem </a:t>
            </a:r>
            <a:r>
              <a:rPr lang="en-GB" dirty="0" smtClean="0"/>
              <a:t>in an exaggerating and sensationalist way as to show the bohemian, hippie lifestyle as something dangerous to public life (Folk devil + moral panic)</a:t>
            </a:r>
          </a:p>
          <a:p>
            <a:r>
              <a:rPr lang="en-GB" dirty="0" smtClean="0"/>
              <a:t>Young argued that there </a:t>
            </a:r>
            <a:r>
              <a:rPr lang="en-GB" dirty="0"/>
              <a:t>is </a:t>
            </a:r>
            <a:r>
              <a:rPr lang="en-GB" dirty="0" smtClean="0"/>
              <a:t>a close discursive affinity between </a:t>
            </a:r>
            <a:r>
              <a:rPr lang="en-GB" dirty="0"/>
              <a:t>police and </a:t>
            </a:r>
            <a:r>
              <a:rPr lang="en-GB" dirty="0" smtClean="0"/>
              <a:t>media in  exaggerating and managing </a:t>
            </a:r>
            <a:r>
              <a:rPr lang="en-GB" dirty="0"/>
              <a:t>information in </a:t>
            </a:r>
            <a:r>
              <a:rPr lang="en-GB" dirty="0" smtClean="0"/>
              <a:t>definite ways (while sharing with each other)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55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Moral panics </a:t>
            </a:r>
            <a:r>
              <a:rPr lang="en-GB" dirty="0" smtClean="0"/>
              <a:t>emerge focused and problem-driven and specific  such as ones related to:</a:t>
            </a:r>
          </a:p>
          <a:p>
            <a:r>
              <a:rPr lang="en-GB" dirty="0" smtClean="0"/>
              <a:t>riots, </a:t>
            </a:r>
          </a:p>
          <a:p>
            <a:r>
              <a:rPr lang="en-GB" dirty="0" smtClean="0"/>
              <a:t>problem of drug use, </a:t>
            </a:r>
          </a:p>
          <a:p>
            <a:r>
              <a:rPr lang="en-GB" dirty="0" smtClean="0"/>
              <a:t>violent crimes, </a:t>
            </a:r>
          </a:p>
          <a:p>
            <a:r>
              <a:rPr lang="en-GB" dirty="0" smtClean="0"/>
              <a:t>paedophile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role of labelling and stigmatising….</a:t>
            </a:r>
            <a:endParaRPr lang="en-GB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72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Goode </a:t>
            </a:r>
            <a:r>
              <a:rPr lang="en-GB" dirty="0" smtClean="0"/>
              <a:t>and Ben-</a:t>
            </a:r>
            <a:r>
              <a:rPr lang="en-GB" dirty="0" err="1" smtClean="0"/>
              <a:t>Yehuda</a:t>
            </a:r>
            <a:r>
              <a:rPr lang="en-GB" dirty="0" smtClean="0"/>
              <a:t> (1994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1 </a:t>
            </a:r>
            <a:r>
              <a:rPr lang="en-GB" dirty="0"/>
              <a:t>Something or someone is </a:t>
            </a:r>
            <a:r>
              <a:rPr lang="en-GB" dirty="0" smtClean="0"/>
              <a:t>defined </a:t>
            </a:r>
            <a:r>
              <a:rPr lang="en-GB" dirty="0"/>
              <a:t>as a threat </a:t>
            </a:r>
            <a:r>
              <a:rPr lang="en-GB" dirty="0" smtClean="0"/>
              <a:t>to values </a:t>
            </a:r>
            <a:r>
              <a:rPr lang="en-GB" dirty="0"/>
              <a:t>or interests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b="1" dirty="0" smtClean="0"/>
              <a:t>2 </a:t>
            </a:r>
            <a:r>
              <a:rPr lang="en-GB" dirty="0"/>
              <a:t>This threat is depicted in an easily </a:t>
            </a:r>
            <a:r>
              <a:rPr lang="en-GB" dirty="0" smtClean="0"/>
              <a:t>recognisable form </a:t>
            </a:r>
            <a:r>
              <a:rPr lang="en-GB" dirty="0"/>
              <a:t>by the media.</a:t>
            </a:r>
          </a:p>
          <a:p>
            <a:pPr marL="0" indent="0">
              <a:buNone/>
            </a:pPr>
            <a:r>
              <a:rPr lang="en-GB" b="1" dirty="0"/>
              <a:t>3 </a:t>
            </a:r>
            <a:r>
              <a:rPr lang="en-GB" dirty="0"/>
              <a:t>There is a rapid build-up of public concern.</a:t>
            </a:r>
          </a:p>
          <a:p>
            <a:pPr marL="0" indent="0">
              <a:buNone/>
            </a:pPr>
            <a:r>
              <a:rPr lang="en-GB" b="1" dirty="0"/>
              <a:t>4 </a:t>
            </a:r>
            <a:r>
              <a:rPr lang="en-GB" dirty="0"/>
              <a:t>There is a response from authorities </a:t>
            </a:r>
            <a:r>
              <a:rPr lang="en-GB" dirty="0" smtClean="0"/>
              <a:t>or opinion-makers.</a:t>
            </a:r>
          </a:p>
          <a:p>
            <a:pPr marL="0" indent="0">
              <a:buNone/>
            </a:pPr>
            <a:r>
              <a:rPr lang="en-GB" b="1" dirty="0" smtClean="0"/>
              <a:t>5 </a:t>
            </a:r>
            <a:r>
              <a:rPr lang="en-GB" dirty="0"/>
              <a:t>The panic recedes or results in social changes.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 Key Elements in Moral Panic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678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2908044" cy="4517528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British Youth Subculture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334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Stuart Hall, Tony Jefferson, Phil Cohen</a:t>
            </a:r>
          </a:p>
          <a:p>
            <a:r>
              <a:rPr lang="en-GB" dirty="0" err="1" smtClean="0"/>
              <a:t>Gramscian</a:t>
            </a:r>
            <a:r>
              <a:rPr lang="en-GB" dirty="0" smtClean="0"/>
              <a:t> critique of ideology (Marxist approach)</a:t>
            </a:r>
          </a:p>
          <a:p>
            <a:r>
              <a:rPr lang="en-GB" dirty="0" smtClean="0"/>
              <a:t>Not only to do with crime and criminality but also lifestyle</a:t>
            </a:r>
          </a:p>
          <a:p>
            <a:r>
              <a:rPr lang="en-GB" dirty="0" smtClean="0"/>
              <a:t>Rather than subjection and subordination, subculture as resistance</a:t>
            </a:r>
          </a:p>
          <a:p>
            <a:r>
              <a:rPr lang="en-GB" dirty="0" smtClean="0"/>
              <a:t>Resistance through difference </a:t>
            </a:r>
          </a:p>
          <a:p>
            <a:r>
              <a:rPr lang="en-GB" dirty="0" smtClean="0"/>
              <a:t>The importance of meaning</a:t>
            </a:r>
            <a:endParaRPr lang="en-GB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78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For </a:t>
            </a:r>
            <a:r>
              <a:rPr lang="en-GB" dirty="0"/>
              <a:t>the Birmingham </a:t>
            </a:r>
            <a:r>
              <a:rPr lang="en-GB" dirty="0" smtClean="0"/>
              <a:t>School, subculture appears to be </a:t>
            </a:r>
            <a:r>
              <a:rPr lang="en-GB" dirty="0"/>
              <a:t>an expression of an ‘imaginary relation’ </a:t>
            </a:r>
            <a:endParaRPr lang="en-GB" dirty="0" smtClean="0"/>
          </a:p>
          <a:p>
            <a:r>
              <a:rPr lang="en-GB" dirty="0" smtClean="0"/>
              <a:t>So the importance of the expression of self and symbols </a:t>
            </a:r>
          </a:p>
          <a:p>
            <a:r>
              <a:rPr lang="en-GB" dirty="0" smtClean="0"/>
              <a:t>Also feelings and emotions attributed to the consumerism of those symbols.</a:t>
            </a:r>
          </a:p>
          <a:p>
            <a:r>
              <a:rPr lang="en-GB" dirty="0" smtClean="0"/>
              <a:t>Politico-cultural meaning of the symbols come to the fore</a:t>
            </a:r>
          </a:p>
          <a:p>
            <a:r>
              <a:rPr lang="en-GB" dirty="0" smtClean="0"/>
              <a:t> What needs to be done by researchers is to ‘</a:t>
            </a:r>
            <a:r>
              <a:rPr lang="en-GB" dirty="0" smtClean="0"/>
              <a:t>read</a:t>
            </a:r>
            <a:r>
              <a:rPr lang="en-GB" dirty="0"/>
              <a:t>’ </a:t>
            </a:r>
            <a:r>
              <a:rPr lang="en-GB" dirty="0" smtClean="0"/>
              <a:t>the symbols</a:t>
            </a:r>
          </a:p>
          <a:p>
            <a:r>
              <a:rPr lang="en-GB" dirty="0" smtClean="0"/>
              <a:t>Music</a:t>
            </a:r>
            <a:r>
              <a:rPr lang="en-GB" dirty="0"/>
              <a:t>, style and </a:t>
            </a:r>
            <a:r>
              <a:rPr lang="en-GB" dirty="0" smtClean="0"/>
              <a:t>fashion can be the object of this reading </a:t>
            </a:r>
            <a:endParaRPr lang="en-GB" dirty="0"/>
          </a:p>
          <a:p>
            <a:endParaRPr lang="en-GB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56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</a:t>
            </a:r>
            <a:r>
              <a:rPr lang="en-GB" dirty="0" smtClean="0"/>
              <a:t>solution to the denial to the main-stream society does not have to be in the form of crime</a:t>
            </a:r>
          </a:p>
          <a:p>
            <a:r>
              <a:rPr lang="en-GB" dirty="0" smtClean="0"/>
              <a:t> Rather it could be expressed in the form of style.</a:t>
            </a:r>
          </a:p>
          <a:p>
            <a:r>
              <a:rPr lang="en-GB" dirty="0" smtClean="0"/>
              <a:t>the </a:t>
            </a:r>
            <a:r>
              <a:rPr lang="en-GB" dirty="0"/>
              <a:t>creation of identities and images </a:t>
            </a:r>
            <a:r>
              <a:rPr lang="en-GB" dirty="0" smtClean="0"/>
              <a:t>by some objects </a:t>
            </a:r>
            <a:r>
              <a:rPr lang="en-GB" dirty="0"/>
              <a:t>appropriated from other cultures and </a:t>
            </a:r>
            <a:r>
              <a:rPr lang="en-GB" dirty="0" smtClean="0"/>
              <a:t>periods (even  retrospectively) is the key to the </a:t>
            </a:r>
            <a:r>
              <a:rPr lang="en-GB" dirty="0" err="1" smtClean="0"/>
              <a:t>subcultural</a:t>
            </a:r>
            <a:r>
              <a:rPr lang="en-GB" dirty="0" smtClean="0"/>
              <a:t> formation.</a:t>
            </a:r>
          </a:p>
          <a:p>
            <a:r>
              <a:rPr lang="en-GB" dirty="0" smtClean="0"/>
              <a:t>The thing is to realise and decode </a:t>
            </a:r>
            <a:r>
              <a:rPr lang="en-GB" dirty="0"/>
              <a:t>‘the hidden messages inscribed in code on the glossy surfaces of style, to trace them out as maps of meaning</a:t>
            </a:r>
            <a:r>
              <a:rPr lang="en-GB" dirty="0" smtClean="0"/>
              <a:t>’ (Phil Cohen, 1972)</a:t>
            </a:r>
            <a:endParaRPr lang="en-GB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07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emergence of subculture</a:t>
            </a:r>
          </a:p>
          <a:p>
            <a:r>
              <a:rPr lang="en-GB" dirty="0" smtClean="0"/>
              <a:t>New object of analysis for sociological studies</a:t>
            </a:r>
          </a:p>
          <a:p>
            <a:r>
              <a:rPr lang="en-GB" dirty="0" smtClean="0"/>
              <a:t>Search of recognition, thus seeking self-respect, constitutes </a:t>
            </a:r>
            <a:r>
              <a:rPr lang="en-GB" dirty="0"/>
              <a:t>a deviant </a:t>
            </a:r>
            <a:r>
              <a:rPr lang="en-GB" dirty="0" smtClean="0"/>
              <a:t>subculture that runs counter to the main-stream society</a:t>
            </a:r>
          </a:p>
          <a:p>
            <a:r>
              <a:rPr lang="en-GB" dirty="0" smtClean="0"/>
              <a:t>Early American urban gang studies built up the core of our knowledge of alternative cultural formations in the city</a:t>
            </a:r>
          </a:p>
          <a:p>
            <a:r>
              <a:rPr lang="en-GB" dirty="0" smtClean="0"/>
              <a:t>Gang, ganging and gang formation, a phenomenon dating back to the 1920s and still a crucial problem in crime and deviancy studies</a:t>
            </a:r>
            <a:endParaRPr lang="en-GB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4088" y="1279642"/>
            <a:ext cx="5603813" cy="4572000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kdörtgen 4"/>
          <p:cNvSpPr/>
          <p:nvPr/>
        </p:nvSpPr>
        <p:spPr>
          <a:xfrm>
            <a:off x="539552" y="5786735"/>
            <a:ext cx="799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http://buffalonews.com/2016/02/15/buffalo-in-the-50s-juvenile-delinquency-and-the-crystal-beach-boat-riot</a:t>
            </a:r>
            <a:r>
              <a:rPr lang="en-GB" dirty="0" smtClean="0">
                <a:hlinkClick r:id="rId3"/>
              </a:rPr>
              <a:t>/</a:t>
            </a:r>
            <a:r>
              <a:rPr lang="tr-TR" dirty="0" smtClean="0"/>
              <a:t> (</a:t>
            </a:r>
            <a:r>
              <a:rPr lang="tr-TR" dirty="0" err="1" smtClean="0"/>
              <a:t>accessed</a:t>
            </a:r>
            <a:r>
              <a:rPr lang="tr-TR" dirty="0" smtClean="0"/>
              <a:t> 18 May 2018)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679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 smtClean="0"/>
              <a:t>Cloward</a:t>
            </a:r>
            <a:r>
              <a:rPr lang="en-GB" dirty="0" smtClean="0"/>
              <a:t> and Ohlin’s </a:t>
            </a:r>
            <a:r>
              <a:rPr lang="en-GB" i="1" dirty="0" smtClean="0"/>
              <a:t>Delinquency and </a:t>
            </a:r>
            <a:r>
              <a:rPr lang="en-GB" i="1" dirty="0"/>
              <a:t>Opportunity </a:t>
            </a:r>
            <a:r>
              <a:rPr lang="en-GB" dirty="0"/>
              <a:t>(1960</a:t>
            </a:r>
            <a:r>
              <a:rPr lang="en-GB" dirty="0" smtClean="0"/>
              <a:t>) </a:t>
            </a:r>
            <a:r>
              <a:rPr lang="en-GB" dirty="0" smtClean="0"/>
              <a:t>bridged </a:t>
            </a:r>
            <a:r>
              <a:rPr lang="en-GB" dirty="0"/>
              <a:t>between </a:t>
            </a:r>
            <a:r>
              <a:rPr lang="en-GB" dirty="0" smtClean="0"/>
              <a:t>Sutherland’s </a:t>
            </a:r>
            <a:r>
              <a:rPr lang="en-GB" dirty="0"/>
              <a:t>learning </a:t>
            </a:r>
            <a:r>
              <a:rPr lang="en-GB" dirty="0" smtClean="0"/>
              <a:t>theory  and Merton’s anomie theory, setting out the Chicago School of Sociology.</a:t>
            </a:r>
          </a:p>
          <a:p>
            <a:r>
              <a:rPr lang="en-GB" dirty="0" smtClean="0"/>
              <a:t>Delinquent </a:t>
            </a:r>
            <a:r>
              <a:rPr lang="en-GB" dirty="0"/>
              <a:t>subculture has its own opportunity structures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Delinquent youths means </a:t>
            </a:r>
            <a:r>
              <a:rPr lang="en-GB" dirty="0" err="1" smtClean="0"/>
              <a:t>differring</a:t>
            </a:r>
            <a:r>
              <a:rPr lang="en-GB" dirty="0" smtClean="0"/>
              <a:t> forms of youth cultures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The middle-class goals of the mainstream society are easily rejected, and alternatives established. </a:t>
            </a:r>
          </a:p>
          <a:p>
            <a:r>
              <a:rPr lang="en-GB" dirty="0" smtClean="0"/>
              <a:t>The authors --- differential Access to </a:t>
            </a:r>
            <a:r>
              <a:rPr lang="en-GB" dirty="0"/>
              <a:t>youth cultures too.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79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Cloward</a:t>
            </a:r>
            <a:r>
              <a:rPr lang="en-GB" dirty="0" smtClean="0"/>
              <a:t> and </a:t>
            </a:r>
            <a:r>
              <a:rPr lang="en-GB" dirty="0" err="1" smtClean="0"/>
              <a:t>Ohlind</a:t>
            </a:r>
            <a:r>
              <a:rPr lang="en-GB" dirty="0" smtClean="0"/>
              <a:t> (1960) three different subcultures:</a:t>
            </a:r>
          </a:p>
          <a:p>
            <a:r>
              <a:rPr lang="en-GB" dirty="0" smtClean="0"/>
              <a:t>1) </a:t>
            </a:r>
            <a:r>
              <a:rPr lang="en-GB" i="1" dirty="0" smtClean="0"/>
              <a:t>Criminal</a:t>
            </a:r>
            <a:r>
              <a:rPr lang="en-GB" dirty="0" smtClean="0"/>
              <a:t>: at the top of the hierarchy, there is a  </a:t>
            </a:r>
            <a:r>
              <a:rPr lang="en-GB" dirty="0"/>
              <a:t>criminal youth </a:t>
            </a:r>
            <a:r>
              <a:rPr lang="en-GB" dirty="0" smtClean="0"/>
              <a:t>culture. Here </a:t>
            </a:r>
            <a:r>
              <a:rPr lang="en-GB" dirty="0"/>
              <a:t>there are ‘close bonds between </a:t>
            </a:r>
            <a:r>
              <a:rPr lang="en-GB" dirty="0" smtClean="0"/>
              <a:t>different age </a:t>
            </a:r>
            <a:r>
              <a:rPr lang="en-GB" dirty="0"/>
              <a:t>levels of offender and between criminal and conventional elements’ (</a:t>
            </a:r>
            <a:r>
              <a:rPr lang="en-GB" dirty="0" err="1"/>
              <a:t>Cloward</a:t>
            </a:r>
            <a:r>
              <a:rPr lang="en-GB" dirty="0"/>
              <a:t> and </a:t>
            </a:r>
            <a:r>
              <a:rPr lang="en-GB" dirty="0" smtClean="0"/>
              <a:t>Ohlin</a:t>
            </a:r>
            <a:r>
              <a:rPr lang="en-GB" dirty="0" smtClean="0"/>
              <a:t>, 1960</a:t>
            </a:r>
            <a:r>
              <a:rPr lang="en-GB" dirty="0"/>
              <a:t>: </a:t>
            </a:r>
            <a:r>
              <a:rPr lang="en-GB" dirty="0" smtClean="0"/>
              <a:t>171</a:t>
            </a:r>
            <a:r>
              <a:rPr lang="en-GB" dirty="0" smtClean="0"/>
              <a:t>). The close bond provides a swift adaptation and integration </a:t>
            </a:r>
            <a:r>
              <a:rPr lang="en-GB" dirty="0"/>
              <a:t>between </a:t>
            </a:r>
            <a:r>
              <a:rPr lang="en-GB" dirty="0" smtClean="0"/>
              <a:t>different generations of the criminal lifestyle. </a:t>
            </a:r>
            <a:endParaRPr lang="en-GB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2)</a:t>
            </a:r>
            <a:r>
              <a:rPr lang="en-GB" i="1" dirty="0" smtClean="0"/>
              <a:t>Violence </a:t>
            </a:r>
            <a:r>
              <a:rPr lang="en-GB" dirty="0" smtClean="0"/>
              <a:t>(</a:t>
            </a:r>
            <a:r>
              <a:rPr lang="en-GB" i="1" dirty="0" smtClean="0"/>
              <a:t>conflict</a:t>
            </a:r>
            <a:r>
              <a:rPr lang="en-GB" dirty="0" smtClean="0"/>
              <a:t>): In this category, there </a:t>
            </a:r>
            <a:r>
              <a:rPr lang="en-GB" dirty="0"/>
              <a:t>is </a:t>
            </a:r>
            <a:r>
              <a:rPr lang="en-GB" dirty="0" smtClean="0"/>
              <a:t>both a limited </a:t>
            </a:r>
            <a:r>
              <a:rPr lang="en-GB" dirty="0"/>
              <a:t>access to the legitimate opportunity </a:t>
            </a:r>
            <a:r>
              <a:rPr lang="en-GB" dirty="0" smtClean="0"/>
              <a:t>structure and also rare chance to get </a:t>
            </a:r>
            <a:r>
              <a:rPr lang="en-GB" dirty="0"/>
              <a:t>to the </a:t>
            </a:r>
            <a:r>
              <a:rPr lang="en-GB" dirty="0" smtClean="0"/>
              <a:t>criminal opportunities. In disorganised areas, delinquent youths can only have access to violence and conflict to respond to the status frustration.</a:t>
            </a:r>
          </a:p>
          <a:p>
            <a:r>
              <a:rPr lang="en-GB" dirty="0" smtClean="0"/>
              <a:t>3)</a:t>
            </a:r>
            <a:r>
              <a:rPr lang="en-GB" i="1" dirty="0" smtClean="0"/>
              <a:t> </a:t>
            </a:r>
            <a:r>
              <a:rPr lang="en-GB" i="1" dirty="0" err="1" smtClean="0"/>
              <a:t>Retreatist</a:t>
            </a:r>
            <a:r>
              <a:rPr lang="en-GB" i="1" dirty="0" smtClean="0"/>
              <a:t> </a:t>
            </a:r>
            <a:r>
              <a:rPr lang="en-GB" dirty="0" smtClean="0"/>
              <a:t>(</a:t>
            </a:r>
            <a:r>
              <a:rPr lang="en-GB" i="1" dirty="0" smtClean="0"/>
              <a:t>drug</a:t>
            </a:r>
            <a:r>
              <a:rPr lang="en-GB" dirty="0" smtClean="0"/>
              <a:t>): This category refers to those </a:t>
            </a:r>
            <a:r>
              <a:rPr lang="en-GB" dirty="0"/>
              <a:t>who </a:t>
            </a:r>
            <a:r>
              <a:rPr lang="en-GB" dirty="0" smtClean="0"/>
              <a:t>can have access neither to </a:t>
            </a:r>
            <a:r>
              <a:rPr lang="en-GB" dirty="0"/>
              <a:t>the criminal culture nor </a:t>
            </a:r>
            <a:r>
              <a:rPr lang="en-GB" dirty="0" smtClean="0"/>
              <a:t>any </a:t>
            </a:r>
            <a:r>
              <a:rPr lang="en-GB" dirty="0"/>
              <a:t>means </a:t>
            </a:r>
            <a:r>
              <a:rPr lang="en-GB" dirty="0" smtClean="0"/>
              <a:t>to restore their status by violence. Instead,  having experienced a ‘double failure’ they </a:t>
            </a:r>
            <a:r>
              <a:rPr lang="en-GB" dirty="0" smtClean="0"/>
              <a:t>become </a:t>
            </a:r>
            <a:r>
              <a:rPr lang="en-GB" dirty="0" err="1"/>
              <a:t>retreatists</a:t>
            </a:r>
            <a:r>
              <a:rPr lang="en-GB" dirty="0"/>
              <a:t> and turn to </a:t>
            </a:r>
            <a:r>
              <a:rPr lang="en-GB" dirty="0" smtClean="0"/>
              <a:t>drink, </a:t>
            </a:r>
            <a:r>
              <a:rPr lang="en-GB" dirty="0"/>
              <a:t>drugs, sex and other forms of withdrawal </a:t>
            </a:r>
            <a:r>
              <a:rPr lang="en-GB" dirty="0" smtClean="0"/>
              <a:t>from the mainstream </a:t>
            </a:r>
            <a:r>
              <a:rPr lang="en-GB" dirty="0"/>
              <a:t>social order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7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761219" cy="4322439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kdörtgen 4"/>
          <p:cNvSpPr/>
          <p:nvPr/>
        </p:nvSpPr>
        <p:spPr>
          <a:xfrm>
            <a:off x="1259632" y="6054697"/>
            <a:ext cx="7338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http://slideplayer.com/slide/4470389</a:t>
            </a:r>
            <a:r>
              <a:rPr lang="en-GB" dirty="0" smtClean="0">
                <a:hlinkClick r:id="rId3"/>
              </a:rPr>
              <a:t>/</a:t>
            </a:r>
            <a:r>
              <a:rPr lang="tr-TR" dirty="0" smtClean="0"/>
              <a:t> (</a:t>
            </a:r>
            <a:r>
              <a:rPr lang="tr-TR" dirty="0" err="1" smtClean="0"/>
              <a:t>accessed</a:t>
            </a:r>
            <a:r>
              <a:rPr lang="tr-TR" dirty="0" smtClean="0"/>
              <a:t> 18 May 2018)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125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/>
              <a:t>Matza</a:t>
            </a:r>
            <a:r>
              <a:rPr lang="en-GB" dirty="0"/>
              <a:t> and Sykes </a:t>
            </a:r>
            <a:r>
              <a:rPr lang="en-GB" dirty="0" smtClean="0"/>
              <a:t>contended  </a:t>
            </a:r>
            <a:r>
              <a:rPr lang="en-GB" dirty="0"/>
              <a:t>much </a:t>
            </a:r>
            <a:r>
              <a:rPr lang="en-GB" dirty="0" smtClean="0"/>
              <a:t>of the strain </a:t>
            </a:r>
            <a:r>
              <a:rPr lang="en-GB" dirty="0" err="1" smtClean="0"/>
              <a:t>teory</a:t>
            </a:r>
            <a:r>
              <a:rPr lang="en-GB" dirty="0" smtClean="0"/>
              <a:t> and </a:t>
            </a:r>
            <a:r>
              <a:rPr lang="en-GB" dirty="0" err="1"/>
              <a:t>subcultural</a:t>
            </a:r>
            <a:r>
              <a:rPr lang="en-GB" dirty="0"/>
              <a:t> </a:t>
            </a:r>
            <a:r>
              <a:rPr lang="en-GB" dirty="0" smtClean="0"/>
              <a:t>theory but also argued </a:t>
            </a:r>
            <a:r>
              <a:rPr lang="en-GB" dirty="0"/>
              <a:t>that delinquent values </a:t>
            </a:r>
            <a:r>
              <a:rPr lang="en-GB" dirty="0" smtClean="0"/>
              <a:t>do not have to be always opposed to mainstream values.</a:t>
            </a:r>
          </a:p>
          <a:p>
            <a:r>
              <a:rPr lang="en-GB" dirty="0" smtClean="0"/>
              <a:t>(</a:t>
            </a:r>
            <a:r>
              <a:rPr lang="en-GB" dirty="0" smtClean="0"/>
              <a:t>Sykes </a:t>
            </a:r>
            <a:r>
              <a:rPr lang="en-GB" dirty="0"/>
              <a:t>and </a:t>
            </a:r>
            <a:r>
              <a:rPr lang="en-GB" dirty="0" err="1"/>
              <a:t>Matza</a:t>
            </a:r>
            <a:r>
              <a:rPr lang="en-GB" dirty="0"/>
              <a:t>, 1957; </a:t>
            </a:r>
            <a:r>
              <a:rPr lang="en-GB" dirty="0" err="1"/>
              <a:t>Matza</a:t>
            </a:r>
            <a:r>
              <a:rPr lang="en-GB" dirty="0"/>
              <a:t> and </a:t>
            </a:r>
            <a:r>
              <a:rPr lang="en-GB" dirty="0" smtClean="0"/>
              <a:t>Sykes</a:t>
            </a:r>
            <a:r>
              <a:rPr lang="en-GB" dirty="0" smtClean="0"/>
              <a:t>, 1961; </a:t>
            </a:r>
            <a:r>
              <a:rPr lang="en-GB" dirty="0" err="1"/>
              <a:t>Matza</a:t>
            </a:r>
            <a:r>
              <a:rPr lang="en-GB" dirty="0" smtClean="0"/>
              <a:t>, 1969)</a:t>
            </a:r>
          </a:p>
          <a:p>
            <a:r>
              <a:rPr lang="en-GB" dirty="0" smtClean="0"/>
              <a:t>the values </a:t>
            </a:r>
            <a:r>
              <a:rPr lang="en-GB" dirty="0"/>
              <a:t>of </a:t>
            </a:r>
            <a:r>
              <a:rPr lang="en-GB" dirty="0" smtClean="0"/>
              <a:t>the mainstream society not to firmly hold all</a:t>
            </a:r>
          </a:p>
          <a:p>
            <a:r>
              <a:rPr lang="en-GB" dirty="0" smtClean="0"/>
              <a:t> the formation of delinquent values  can distance itself </a:t>
            </a:r>
            <a:r>
              <a:rPr lang="en-GB" dirty="0"/>
              <a:t>from </a:t>
            </a:r>
            <a:r>
              <a:rPr lang="en-GB" dirty="0" smtClean="0"/>
              <a:t>dominant but this becomes possible through </a:t>
            </a:r>
            <a:r>
              <a:rPr lang="en-GB" dirty="0"/>
              <a:t>the adoption of </a:t>
            </a:r>
            <a:r>
              <a:rPr lang="en-GB" dirty="0" smtClean="0"/>
              <a:t>‘subterranean </a:t>
            </a:r>
            <a:r>
              <a:rPr lang="en-GB" dirty="0"/>
              <a:t>values’. </a:t>
            </a:r>
            <a:endParaRPr lang="en-GB" dirty="0" smtClean="0"/>
          </a:p>
          <a:p>
            <a:r>
              <a:rPr lang="en-GB" dirty="0" smtClean="0"/>
              <a:t>Such </a:t>
            </a:r>
            <a:r>
              <a:rPr lang="en-GB" dirty="0"/>
              <a:t>values </a:t>
            </a:r>
            <a:r>
              <a:rPr lang="en-GB" dirty="0" smtClean="0"/>
              <a:t>embrace excitement</a:t>
            </a:r>
            <a:r>
              <a:rPr lang="en-GB" dirty="0"/>
              <a:t>, machismo, toughness and a </a:t>
            </a:r>
            <a:r>
              <a:rPr lang="en-GB" dirty="0" smtClean="0"/>
              <a:t>rejection of </a:t>
            </a:r>
            <a:r>
              <a:rPr lang="en-GB" dirty="0" err="1" smtClean="0"/>
              <a:t>hardwork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David </a:t>
            </a:r>
            <a:r>
              <a:rPr lang="tr-TR" dirty="0" err="1" smtClean="0"/>
              <a:t>Matza</a:t>
            </a:r>
            <a:r>
              <a:rPr lang="tr-TR" dirty="0" smtClean="0"/>
              <a:t> &amp; </a:t>
            </a:r>
            <a:r>
              <a:rPr lang="tr-TR" dirty="0" err="1" smtClean="0"/>
              <a:t>Gresham</a:t>
            </a:r>
            <a:r>
              <a:rPr lang="tr-TR" dirty="0" smtClean="0"/>
              <a:t> </a:t>
            </a:r>
            <a:r>
              <a:rPr lang="tr-TR" dirty="0" err="1" smtClean="0"/>
              <a:t>Sykes</a:t>
            </a:r>
            <a:r>
              <a:rPr lang="tr-TR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1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1700</Words>
  <Application>Microsoft Office PowerPoint</Application>
  <PresentationFormat>Ekran Gösterisi (4:3)</PresentationFormat>
  <Paragraphs>116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Kağıt</vt:lpstr>
      <vt:lpstr>Subcultural Theories: American and British versions</vt:lpstr>
      <vt:lpstr>Early American Subcultural Studies</vt:lpstr>
      <vt:lpstr>Slayt 3</vt:lpstr>
      <vt:lpstr>Slayt 4</vt:lpstr>
      <vt:lpstr>Slayt 5</vt:lpstr>
      <vt:lpstr>Slayt 6</vt:lpstr>
      <vt:lpstr>Slayt 7</vt:lpstr>
      <vt:lpstr>Slayt 8</vt:lpstr>
      <vt:lpstr>David Matza &amp; Gresham Sykes </vt:lpstr>
      <vt:lpstr>Slayt 10</vt:lpstr>
      <vt:lpstr>Slayt 11</vt:lpstr>
      <vt:lpstr>Slayt 12</vt:lpstr>
      <vt:lpstr>Slayt 13</vt:lpstr>
      <vt:lpstr>British Subcultural Studies</vt:lpstr>
      <vt:lpstr>The Rise of New Criminology</vt:lpstr>
      <vt:lpstr>Slayt 16</vt:lpstr>
      <vt:lpstr>Stan Cohen (1942 – 2013)</vt:lpstr>
      <vt:lpstr>Slayt 18</vt:lpstr>
      <vt:lpstr>Mods, Rockers &amp; Skinheads</vt:lpstr>
      <vt:lpstr>Slayt 20</vt:lpstr>
      <vt:lpstr>Jock Young (1942 – 2013)</vt:lpstr>
      <vt:lpstr>Slayt 22</vt:lpstr>
      <vt:lpstr>Slayt 23</vt:lpstr>
      <vt:lpstr>Five Key Elements in Moral Panic</vt:lpstr>
      <vt:lpstr>British Youth Subculture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Subcultural Theories: American and British versions</dc:title>
  <dc:creator>Boran Mercan</dc:creator>
  <cp:lastModifiedBy>Boran Mercan</cp:lastModifiedBy>
  <cp:revision>34</cp:revision>
  <dcterms:created xsi:type="dcterms:W3CDTF">2017-12-03T11:16:09Z</dcterms:created>
  <dcterms:modified xsi:type="dcterms:W3CDTF">2018-05-19T06:33:35Z</dcterms:modified>
</cp:coreProperties>
</file>