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5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FCCEE-9BB5-4BF6-8B8F-9FEEC12B9D3A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BE651-6353-4A56-BE42-805E118CBE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315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630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568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651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344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452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0AE6F-938F-584E-A329-0B81487E2502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974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685800"/>
            <a:ext cx="6000750" cy="297180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3843868"/>
            <a:ext cx="48006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8467"/>
            <a:ext cx="28575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91546"/>
            <a:ext cx="4560491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228600"/>
            <a:ext cx="371475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32279"/>
            <a:ext cx="3639742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609602"/>
            <a:ext cx="325754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532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97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006600"/>
            <a:ext cx="6400801" cy="22816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495800"/>
            <a:ext cx="64008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19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685801"/>
            <a:ext cx="3703241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685801"/>
            <a:ext cx="370085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586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685800"/>
            <a:ext cx="3487340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1270529"/>
            <a:ext cx="3703241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685800"/>
            <a:ext cx="3498851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1262062"/>
            <a:ext cx="3696891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389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0517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056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685800"/>
            <a:ext cx="2743200" cy="13716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685800"/>
            <a:ext cx="44577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2209800"/>
            <a:ext cx="27432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57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447800"/>
            <a:ext cx="4514850" cy="114300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914400"/>
            <a:ext cx="2460731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777067"/>
            <a:ext cx="4516041" cy="2048933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164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533400"/>
            <a:ext cx="8114109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843867"/>
            <a:ext cx="6228158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8438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114800"/>
            <a:ext cx="6401991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0078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85800"/>
            <a:ext cx="6858001" cy="27432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3429000"/>
            <a:ext cx="64008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301068"/>
            <a:ext cx="64008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8859" y="812222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76860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algn="r"/>
            <a:r>
              <a:rPr lang="en-US" sz="6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49874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3429000"/>
            <a:ext cx="6400800" cy="169740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5132981"/>
            <a:ext cx="6401993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54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85800"/>
            <a:ext cx="6858000" cy="27432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978400"/>
            <a:ext cx="64008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8859" y="812222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76860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algn="r"/>
            <a:r>
              <a:rPr lang="en-US" sz="6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4419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766733"/>
            <a:ext cx="64008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1636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4814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685800"/>
            <a:ext cx="154305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685800"/>
            <a:ext cx="58674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30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7D60BF5-26D4-4C65-ABBC-42EA997BD1CC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963334"/>
            <a:ext cx="2236394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4487333"/>
            <a:ext cx="64008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685801"/>
            <a:ext cx="64008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6172201"/>
            <a:ext cx="12001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8913667-B6F4-4E14-AC23-7A492B26AA1C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10.02.2018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6172201"/>
            <a:ext cx="56578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5578476"/>
            <a:ext cx="856684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E9F491C-CCCF-4690-AD17-04CFDB716A44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6587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7" y="476672"/>
            <a:ext cx="7632848" cy="5904656"/>
          </a:xfrm>
        </p:spPr>
      </p:pic>
    </p:spTree>
    <p:extLst>
      <p:ext uri="{BB962C8B-B14F-4D97-AF65-F5344CB8AC3E}">
        <p14:creationId xmlns:p14="http://schemas.microsoft.com/office/powerpoint/2010/main" val="4058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042" y="1059380"/>
            <a:ext cx="5940580" cy="928170"/>
          </a:xfrm>
        </p:spPr>
        <p:txBody>
          <a:bodyPr>
            <a:normAutofit/>
          </a:bodyPr>
          <a:lstStyle/>
          <a:p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Tarla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bİtKİLERİ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geleneksel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organİk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ve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geçİŞ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SÜRECİ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tarım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ürünlerİ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üretİmİ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(TON)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/>
          </p:nvPr>
        </p:nvGraphicFramePr>
        <p:xfrm>
          <a:off x="773042" y="1987551"/>
          <a:ext cx="5503934" cy="31216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19425"/>
                <a:gridCol w="894160"/>
                <a:gridCol w="1202770"/>
                <a:gridCol w="901541"/>
                <a:gridCol w="1386038"/>
              </a:tblGrid>
              <a:tr h="35293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Ürünler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Geleneksel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*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Organik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 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Geçiş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 </a:t>
                      </a:r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Süreci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</a:tr>
              <a:tr h="270776">
                <a:tc rowSpan="11"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Endüstri</a:t>
                      </a:r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sz="11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Bitkileri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dirty="0" err="1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Pamuk</a:t>
                      </a:r>
                      <a:endParaRPr lang="en-US" sz="11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2.100.000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19.353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10.123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24411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dirty="0" err="1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Keten</a:t>
                      </a:r>
                      <a:endParaRPr lang="en-US" sz="11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27898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dirty="0" err="1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Şekerpancarı</a:t>
                      </a:r>
                      <a:endParaRPr lang="en-US" sz="11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19.465.452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216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2.128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25806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dirty="0" err="1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Patates</a:t>
                      </a:r>
                      <a:endParaRPr lang="en-US" sz="11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4.750.000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2.497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3.602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2789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dirty="0" err="1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Ayçiçeği</a:t>
                      </a:r>
                      <a:endParaRPr lang="en-US" sz="11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1.500.000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4.526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554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2286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Haşhaş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18.205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467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241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232488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Susam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19.521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148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132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230163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Yerfıstığı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164.186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29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251087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Soya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165.000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639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2.464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244112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Aspir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58.000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1.230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412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251353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Kanola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125.000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392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408</a:t>
                      </a:r>
                      <a:endParaRPr lang="en-US" sz="11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08071" y="5109210"/>
            <a:ext cx="517000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>
                <a:solidFill>
                  <a:prstClr val="white"/>
                </a:solidFill>
              </a:rPr>
              <a:t>Kaynak</a:t>
            </a:r>
            <a:r>
              <a:rPr lang="en-US" sz="1050" dirty="0">
                <a:solidFill>
                  <a:prstClr val="white"/>
                </a:solidFill>
              </a:rPr>
              <a:t>: * TÜİK, 2016 </a:t>
            </a:r>
            <a:r>
              <a:rPr lang="en-US" sz="1050" dirty="0" err="1">
                <a:solidFill>
                  <a:prstClr val="white"/>
                </a:solidFill>
              </a:rPr>
              <a:t>ve</a:t>
            </a:r>
            <a:r>
              <a:rPr lang="en-US" sz="1050" dirty="0">
                <a:solidFill>
                  <a:prstClr val="white"/>
                </a:solidFill>
              </a:rPr>
              <a:t> GTHB, </a:t>
            </a:r>
            <a:r>
              <a:rPr lang="en-US" sz="1050" dirty="0" err="1">
                <a:solidFill>
                  <a:prstClr val="white"/>
                </a:solidFill>
              </a:rPr>
              <a:t>Organik</a:t>
            </a:r>
            <a:r>
              <a:rPr lang="en-US" sz="1050" dirty="0">
                <a:solidFill>
                  <a:prstClr val="white"/>
                </a:solidFill>
              </a:rPr>
              <a:t> </a:t>
            </a:r>
            <a:r>
              <a:rPr lang="en-US" sz="1050" dirty="0" err="1">
                <a:solidFill>
                  <a:prstClr val="white"/>
                </a:solidFill>
              </a:rPr>
              <a:t>Tarım</a:t>
            </a:r>
            <a:r>
              <a:rPr lang="en-US" sz="1050" dirty="0">
                <a:solidFill>
                  <a:prstClr val="white"/>
                </a:solidFill>
              </a:rPr>
              <a:t> </a:t>
            </a:r>
            <a:r>
              <a:rPr lang="en-US" sz="1050" dirty="0" err="1">
                <a:solidFill>
                  <a:prstClr val="white"/>
                </a:solidFill>
              </a:rPr>
              <a:t>Üretim</a:t>
            </a:r>
            <a:r>
              <a:rPr lang="en-US" sz="1050" dirty="0">
                <a:solidFill>
                  <a:prstClr val="white"/>
                </a:solidFill>
              </a:rPr>
              <a:t> </a:t>
            </a:r>
            <a:r>
              <a:rPr lang="en-US" sz="1050" dirty="0" err="1">
                <a:solidFill>
                  <a:prstClr val="white"/>
                </a:solidFill>
              </a:rPr>
              <a:t>Verileri</a:t>
            </a:r>
            <a:r>
              <a:rPr lang="en-US" sz="1050" dirty="0">
                <a:solidFill>
                  <a:prstClr val="white"/>
                </a:solidFill>
              </a:rPr>
              <a:t>, </a:t>
            </a:r>
            <a:r>
              <a:rPr lang="en-US" sz="1050" dirty="0" err="1">
                <a:solidFill>
                  <a:prstClr val="white"/>
                </a:solidFill>
              </a:rPr>
              <a:t>Erişim</a:t>
            </a:r>
            <a:r>
              <a:rPr lang="en-US" sz="1050" dirty="0">
                <a:solidFill>
                  <a:prstClr val="white"/>
                </a:solidFill>
              </a:rPr>
              <a:t>: 23.10.2016  </a:t>
            </a:r>
          </a:p>
        </p:txBody>
      </p:sp>
    </p:spTree>
    <p:extLst>
      <p:ext uri="{BB962C8B-B14F-4D97-AF65-F5344CB8AC3E}">
        <p14:creationId xmlns:p14="http://schemas.microsoft.com/office/powerpoint/2010/main" val="165005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2019" y="1134980"/>
            <a:ext cx="7631368" cy="574107"/>
          </a:xfrm>
        </p:spPr>
        <p:txBody>
          <a:bodyPr>
            <a:normAutofit/>
          </a:bodyPr>
          <a:lstStyle/>
          <a:p>
            <a:pPr lvl="0"/>
            <a:r>
              <a:rPr lang="tr-TR" sz="2100" b="1">
                <a:effectLst>
                  <a:outerShdw blurRad="50800" dist="50800" dir="5400000" algn="ctr" rotWithShape="0">
                    <a:schemeClr val="bg1"/>
                  </a:outerShdw>
                </a:effectLst>
              </a:rPr>
              <a:t>TÜRKİYE’DE ORGANİK TARLA BİTKİLERİ POTANSİYELİ</a:t>
            </a:r>
            <a:endParaRPr lang="en-US" sz="2100" dirty="0">
              <a:effectLst>
                <a:outerShdw blurRad="50800" dist="50800" dir="5400000" algn="ctr" rotWithShape="0">
                  <a:schemeClr val="bg1"/>
                </a:outerShdw>
              </a:effectLst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20" y="1830429"/>
            <a:ext cx="6165922" cy="34953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519765" y="5325778"/>
            <a:ext cx="4497404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82541">
              <a:lnSpc>
                <a:spcPct val="115000"/>
              </a:lnSpc>
            </a:pPr>
            <a:r>
              <a:rPr lang="tr-TR" sz="900" dirty="0">
                <a:solidFill>
                  <a:prstClr val="white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latin typeface="Palatino Linotype" charset="0"/>
                <a:ea typeface="Calibri" charset="0"/>
                <a:cs typeface="Times New Roman" charset="0"/>
              </a:rPr>
              <a:t>Şekil 1. Bölgelere göre organik </a:t>
            </a:r>
            <a:r>
              <a:rPr lang="tr-TR" sz="900">
                <a:solidFill>
                  <a:prstClr val="white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latin typeface="Palatino Linotype" charset="0"/>
                <a:ea typeface="Calibri" charset="0"/>
                <a:cs typeface="Times New Roman" charset="0"/>
              </a:rPr>
              <a:t>tarım verileri, </a:t>
            </a:r>
            <a:endParaRPr lang="tr-TR" sz="900" dirty="0">
              <a:solidFill>
                <a:prstClr val="white"/>
              </a:solidFill>
              <a:effectLst>
                <a:outerShdw blurRad="50800" dist="50800" dir="5400000" algn="ctr" rotWithShape="0">
                  <a:prstClr val="black"/>
                </a:outerShdw>
              </a:effectLst>
              <a:latin typeface="Palatino Linotype" charset="0"/>
              <a:ea typeface="Calibri" charset="0"/>
              <a:cs typeface="Times New Roman" charset="0"/>
            </a:endParaRPr>
          </a:p>
          <a:p>
            <a:pPr marL="1282541">
              <a:lnSpc>
                <a:spcPct val="115000"/>
              </a:lnSpc>
            </a:pPr>
            <a:r>
              <a:rPr lang="tr-TR" sz="900" dirty="0">
                <a:solidFill>
                  <a:prstClr val="white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latin typeface="Palatino Linotype" charset="0"/>
                <a:ea typeface="Calibri" charset="0"/>
                <a:cs typeface="Times New Roman" charset="0"/>
              </a:rPr>
              <a:t>Kaynak</a:t>
            </a:r>
            <a:r>
              <a:rPr lang="tr-TR" sz="900">
                <a:solidFill>
                  <a:prstClr val="white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latin typeface="Palatino Linotype" charset="0"/>
                <a:ea typeface="Calibri" charset="0"/>
                <a:cs typeface="Times New Roman" charset="0"/>
              </a:rPr>
              <a:t>: GDHB, </a:t>
            </a:r>
            <a:r>
              <a:rPr lang="tr-TR" sz="900" dirty="0">
                <a:solidFill>
                  <a:prstClr val="white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latin typeface="Palatino Linotype" charset="0"/>
                <a:ea typeface="Calibri" charset="0"/>
                <a:cs typeface="Times New Roman" charset="0"/>
              </a:rPr>
              <a:t>2016 yılı </a:t>
            </a:r>
            <a:endParaRPr lang="en-US" sz="900" dirty="0">
              <a:solidFill>
                <a:prstClr val="white"/>
              </a:solidFill>
              <a:effectLst>
                <a:outerShdw blurRad="50800" dist="50800" dir="5400000" algn="ctr" rotWithShape="0">
                  <a:prstClr val="black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7775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83656" y="1363148"/>
            <a:ext cx="6400801" cy="2162957"/>
          </a:xfrm>
        </p:spPr>
        <p:txBody>
          <a:bodyPr>
            <a:noAutofit/>
          </a:bodyPr>
          <a:lstStyle/>
          <a:p>
            <a:pPr lvl="0"/>
            <a:r>
              <a:rPr lang="tr-TR" sz="2100" cap="none" dirty="0">
                <a:latin typeface="Arial Black" panose="020B0A04020102020204" pitchFamily="34" charset="0"/>
                <a:cs typeface="Arial" panose="020B0604020202020204" pitchFamily="34" charset="0"/>
              </a:rPr>
              <a:t>Türkiye’de organik üretim alanlarının </a:t>
            </a:r>
            <a:br>
              <a:rPr lang="tr-TR" sz="2100" cap="none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tr-TR" sz="2100" b="1" cap="none" dirty="0">
                <a:latin typeface="Arial Black" panose="020B0A04020102020204" pitchFamily="34" charset="0"/>
                <a:cs typeface="Arial" panose="020B0604020202020204" pitchFamily="34" charset="0"/>
              </a:rPr>
              <a:t>% 15’ini </a:t>
            </a:r>
            <a:r>
              <a:rPr lang="tr-TR" sz="2100" b="1" cap="none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TARLA BİTKİLERİ </a:t>
            </a:r>
            <a:r>
              <a:rPr lang="tr-TR" sz="2100" cap="none" dirty="0">
                <a:latin typeface="Arial Black" panose="020B0A04020102020204" pitchFamily="34" charset="0"/>
                <a:cs typeface="Arial" panose="020B0604020202020204" pitchFamily="34" charset="0"/>
              </a:rPr>
              <a:t>oluşturmaktadır. </a:t>
            </a:r>
            <a:br>
              <a:rPr lang="tr-TR" sz="2100" cap="none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tr-TR" sz="2100" cap="none" dirty="0">
                <a:latin typeface="Arial Black" panose="020B0A04020102020204" pitchFamily="34" charset="0"/>
                <a:cs typeface="Arial" panose="020B0604020202020204" pitchFamily="34" charset="0"/>
              </a:rPr>
              <a:t>Doğadan toplanan veya tarla alanlarında üretimi yapılan </a:t>
            </a:r>
            <a:r>
              <a:rPr lang="tr-TR" sz="2100" b="1" cap="none" dirty="0">
                <a:latin typeface="Arial Black" panose="020B0A04020102020204" pitchFamily="34" charset="0"/>
                <a:cs typeface="Arial" panose="020B0604020202020204" pitchFamily="34" charset="0"/>
              </a:rPr>
              <a:t>Tıbbi Bitkiler (% 9) </a:t>
            </a:r>
            <a:r>
              <a:rPr lang="tr-TR" sz="2100" cap="none" dirty="0">
                <a:latin typeface="Arial Black" panose="020B0A04020102020204" pitchFamily="34" charset="0"/>
                <a:cs typeface="Arial" panose="020B0604020202020204" pitchFamily="34" charset="0"/>
              </a:rPr>
              <a:t>bu grupta değerlendirildiğinde </a:t>
            </a:r>
            <a:r>
              <a:rPr lang="tr-TR" sz="2100" b="1" cap="none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TARLA BİTKİLERİNİN</a:t>
            </a:r>
            <a:r>
              <a:rPr lang="tr-TR" sz="2100" b="1" cap="none" dirty="0">
                <a:latin typeface="Arial Black" panose="020B0A04020102020204" pitchFamily="34" charset="0"/>
                <a:cs typeface="Arial" panose="020B0604020202020204" pitchFamily="34" charset="0"/>
              </a:rPr>
              <a:t> payı % 24 </a:t>
            </a:r>
            <a:r>
              <a:rPr lang="tr-TR" sz="2100" cap="none" dirty="0">
                <a:latin typeface="Arial Black" panose="020B0A04020102020204" pitchFamily="34" charset="0"/>
                <a:cs typeface="Arial" panose="020B0604020202020204" pitchFamily="34" charset="0"/>
              </a:rPr>
              <a:t>civarındadır</a:t>
            </a:r>
            <a:r>
              <a:rPr lang="tr-TR" sz="2100" dirty="0"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58087" y="3649436"/>
            <a:ext cx="6400801" cy="1053193"/>
          </a:xfrm>
        </p:spPr>
        <p:txBody>
          <a:bodyPr>
            <a:noAutofit/>
          </a:bodyPr>
          <a:lstStyle/>
          <a:p>
            <a:r>
              <a:rPr lang="tr-TR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AB ülkelerinin </a:t>
            </a: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ortalama rakamlarına bakıldığında tarla alanları, toplam organik üretim </a:t>
            </a:r>
            <a:r>
              <a:rPr lang="tr-TR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alanlarının  % 20.9’unu </a:t>
            </a: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oluşturmaktadır.</a:t>
            </a:r>
          </a:p>
          <a:p>
            <a:endParaRPr lang="tr-TR" sz="21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endParaRPr lang="tr-TR" sz="21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  </a:t>
            </a:r>
            <a:endParaRPr lang="tr-TR" sz="2100" dirty="0"/>
          </a:p>
        </p:txBody>
      </p:sp>
    </p:spTree>
    <p:extLst>
      <p:ext uri="{BB962C8B-B14F-4D97-AF65-F5344CB8AC3E}">
        <p14:creationId xmlns:p14="http://schemas.microsoft.com/office/powerpoint/2010/main" val="53769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97409" y="1774869"/>
            <a:ext cx="7338277" cy="1673962"/>
          </a:xfrm>
        </p:spPr>
        <p:txBody>
          <a:bodyPr>
            <a:noAutofit/>
          </a:bodyPr>
          <a:lstStyle/>
          <a:p>
            <a:r>
              <a:rPr lang="tr-TR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AB ülkelerinin </a:t>
            </a: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ortalama rakamlarına bakıldığında tarla alanları, toplam organik üretim </a:t>
            </a:r>
            <a:r>
              <a:rPr lang="tr-TR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alanlarının % 20.9’unu </a:t>
            </a: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oluşturmaktadır.</a:t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  </a:t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cap="none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AB  ülkeleri ortalaması olarak Organik Tarla Bitkileri alanlarının </a:t>
            </a:r>
            <a:r>
              <a:rPr lang="tr-TR" sz="2100" b="1" cap="none" dirty="0">
                <a:solidFill>
                  <a:schemeClr val="bg1"/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% 54.1’ini tahıllar, </a:t>
            </a:r>
            <a:r>
              <a:rPr lang="tr-TR" sz="2100" b="1" cap="none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/>
            </a:r>
            <a:br>
              <a:rPr lang="tr-TR" sz="2100" b="1" cap="none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b="1" cap="none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								</a:t>
            </a:r>
            <a:r>
              <a:rPr lang="tr-TR" sz="2100" b="1" cap="none" dirty="0">
                <a:solidFill>
                  <a:schemeClr val="bg1"/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% 6.4’ünü baklagiller, </a:t>
            </a:r>
            <a:br>
              <a:rPr lang="tr-TR" sz="2100" b="1" cap="none" dirty="0">
                <a:solidFill>
                  <a:schemeClr val="bg1"/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b="1" cap="none" dirty="0">
                <a:solidFill>
                  <a:schemeClr val="bg1"/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								% 4.7’sini yağlı tohumlar ve</a:t>
            </a:r>
            <a:br>
              <a:rPr lang="tr-TR" sz="2100" b="1" cap="none" dirty="0">
                <a:solidFill>
                  <a:schemeClr val="bg1"/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b="1" cap="none" dirty="0">
                <a:solidFill>
                  <a:schemeClr val="bg1"/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								% 2.1’ini</a:t>
            </a:r>
            <a:r>
              <a:rPr lang="tr-TR" sz="2100" cap="none" dirty="0">
                <a:solidFill>
                  <a:schemeClr val="bg1"/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 ise </a:t>
            </a:r>
            <a:r>
              <a:rPr lang="tr-TR" sz="2100" b="1" cap="none" dirty="0">
                <a:solidFill>
                  <a:schemeClr val="bg1"/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yumrulu bitkiler </a:t>
            </a:r>
            <a:r>
              <a:rPr lang="tr-TR" sz="2100" cap="none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oluşturmaktadır.</a:t>
            </a:r>
            <a:br>
              <a:rPr lang="tr-TR" sz="2100" cap="none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tr-TR" sz="2100" cap="none" dirty="0"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tr-TR" sz="2100" cap="none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endParaRPr lang="tr-TR" sz="21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97409" y="3071266"/>
            <a:ext cx="7788729" cy="2266950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tr-TR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AB ülkelerinde </a:t>
            </a: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organik üretim alanlarının yarısına yakınını </a:t>
            </a:r>
            <a:r>
              <a:rPr lang="tr-TR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organik çayır-mera ve yem bitkileri </a:t>
            </a: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alanları oluşturmaktadır. </a:t>
            </a:r>
          </a:p>
          <a:p>
            <a:pPr algn="just">
              <a:lnSpc>
                <a:spcPct val="80000"/>
              </a:lnSpc>
            </a:pPr>
            <a:r>
              <a:rPr lang="tr-TR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Türkiye’de</a:t>
            </a:r>
            <a:r>
              <a:rPr lang="tr-TR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ea typeface="Verdana" pitchFamily="34" charset="0"/>
                <a:cs typeface="Arial" panose="020B0604020202020204" pitchFamily="34" charset="0"/>
              </a:rPr>
              <a:t> organik çayır-mera alanları hakkında önemli istatistikler bulunmamaktadır.  Son istatistikler, 8423 ha alanın otlakıye olarak geçiş aşamasında olduğunu göstermektedir. </a:t>
            </a:r>
          </a:p>
        </p:txBody>
      </p:sp>
    </p:spTree>
    <p:extLst>
      <p:ext uri="{BB962C8B-B14F-4D97-AF65-F5344CB8AC3E}">
        <p14:creationId xmlns:p14="http://schemas.microsoft.com/office/powerpoint/2010/main" val="73009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1178293"/>
            <a:ext cx="7983542" cy="451385"/>
          </a:xfrm>
        </p:spPr>
        <p:txBody>
          <a:bodyPr>
            <a:normAutofit fontScale="90000"/>
          </a:bodyPr>
          <a:lstStyle/>
          <a:p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Bölge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ve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İllere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göre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organİk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tarım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ürünleri</a:t>
            </a:r>
            <a:endParaRPr lang="en-US" sz="2400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15" y="1836964"/>
            <a:ext cx="8658225" cy="3980090"/>
          </a:xfrm>
          <a:solidFill>
            <a:schemeClr val="accent3"/>
          </a:solidFill>
        </p:spPr>
        <p:txBody>
          <a:bodyPr>
            <a:noAutofit/>
          </a:bodyPr>
          <a:lstStyle/>
          <a:p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Her ilin organik tarım potansiyelinin incelenmesi; verimlilik, pazara erişim, istihdam ve kırsal kalkınma boyutlarıyla değerlendirilmesi ile mümkün olmaktadır. </a:t>
            </a:r>
          </a:p>
          <a:p>
            <a:pPr marL="257175" indent="-257175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Karadeniz’de Samsun (fındık ve </a:t>
            </a:r>
            <a:r>
              <a:rPr lang="tr-TR" sz="1800" dirty="0">
                <a:solidFill>
                  <a:srgbClr val="7030A0"/>
                </a:solidFill>
                <a:effectLst>
                  <a:outerShdw blurRad="50800" dist="76200" dir="96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yem bitkileri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), Rize (çay), Kastamonu (elma) ve Ordu (Fındık), </a:t>
            </a:r>
          </a:p>
          <a:p>
            <a:pPr marL="257175" indent="-257175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Doğu Anadolu’da Erzurum (</a:t>
            </a: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Buğday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elma, </a:t>
            </a:r>
            <a:r>
              <a:rPr lang="tr-TR" sz="1800" dirty="0">
                <a:solidFill>
                  <a:srgbClr val="7030A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yem bitkileri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), Kars (</a:t>
            </a: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tahıllar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ve </a:t>
            </a:r>
            <a:r>
              <a:rPr lang="tr-TR" sz="1800" dirty="0">
                <a:solidFill>
                  <a:srgbClr val="7030A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yem bitkileri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), Malatya (</a:t>
            </a: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Buğday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kayısı, </a:t>
            </a:r>
            <a:r>
              <a:rPr lang="tr-TR" sz="1800" dirty="0">
                <a:solidFill>
                  <a:srgbClr val="FF724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mercimek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nohut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 ve Ağrı (</a:t>
            </a: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buğday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, </a:t>
            </a:r>
            <a:r>
              <a:rPr lang="tr-TR" sz="1800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ayçiçeği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ve </a:t>
            </a:r>
            <a:r>
              <a:rPr lang="tr-TR" sz="1800" dirty="0">
                <a:solidFill>
                  <a:srgbClr val="7030A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yem bitkileri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), </a:t>
            </a:r>
          </a:p>
          <a:p>
            <a:pPr marL="257175" indent="-257175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Güneydoğu’da ise Şanlıurfa (</a:t>
            </a: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buğday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ve </a:t>
            </a:r>
            <a:r>
              <a:rPr lang="tr-TR" sz="1800" dirty="0">
                <a:solidFill>
                  <a:srgbClr val="C00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pamuk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 ve Muş’ta (</a:t>
            </a:r>
            <a:r>
              <a:rPr lang="tr-TR" sz="1800" dirty="0">
                <a:solidFill>
                  <a:srgbClr val="FFC00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buğday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ve </a:t>
            </a:r>
            <a:r>
              <a:rPr lang="tr-TR" sz="1800" dirty="0">
                <a:solidFill>
                  <a:srgbClr val="7030A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yem bitkileri</a:t>
            </a: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), </a:t>
            </a:r>
          </a:p>
          <a:p>
            <a:pPr marL="257175" indent="-257175">
              <a:buFont typeface="Arial" charset="0"/>
              <a:buChar char="•"/>
            </a:pPr>
            <a:r>
              <a:rPr lang="tr-TR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İç Anadolu’da  Çankırı’da (elma) organik üretimin önemli seviyelere çıktığı kaydedilmektedir.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859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1178293"/>
            <a:ext cx="7983542" cy="451385"/>
          </a:xfrm>
        </p:spPr>
        <p:txBody>
          <a:bodyPr>
            <a:normAutofit fontScale="90000"/>
          </a:bodyPr>
          <a:lstStyle/>
          <a:p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Bölge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ve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İllere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göre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organİk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tarım</a:t>
            </a:r>
            <a:r>
              <a:rPr lang="en-US" sz="2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ürünleri</a:t>
            </a:r>
            <a:endParaRPr lang="en-US" sz="2400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654" y="1961748"/>
            <a:ext cx="8425544" cy="3279724"/>
          </a:xfrm>
          <a:solidFill>
            <a:schemeClr val="accent3"/>
          </a:solidFill>
        </p:spPr>
        <p:txBody>
          <a:bodyPr>
            <a:noAutofit/>
          </a:bodyPr>
          <a:lstStyle/>
          <a:p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Türkiye’de 1985 yılında ihracata yönelik 8 ürün, 2016 yılında 207 ürün</a:t>
            </a:r>
          </a:p>
          <a:p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2004 yılında en çok üretilen ürünlerden elma, pamuk, buğday, domates, üzüm, zeytin ve mısır, toplam üretimin yüzde 56’sını oluşturmuş. </a:t>
            </a:r>
          </a:p>
          <a:p>
            <a:r>
              <a:rPr lang="tr-TR" sz="2100" dirty="0">
                <a:solidFill>
                  <a:schemeClr val="tx1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 Black" panose="020B0A04020102020204" pitchFamily="34" charset="0"/>
                <a:ea typeface="Arial" charset="0"/>
                <a:cs typeface="Arial" charset="0"/>
              </a:rPr>
              <a:t>Organik ürünler sıralamasında birinciliği tekstil ve organik ürünlere olan talepten dolayı 2008’den sonra pamuk almıştır. </a:t>
            </a:r>
            <a:endParaRPr lang="en-US" sz="2100" dirty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 Black" panose="020B0A04020102020204" pitchFamily="34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19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042" y="1059380"/>
            <a:ext cx="5940580" cy="928170"/>
          </a:xfrm>
        </p:spPr>
        <p:txBody>
          <a:bodyPr>
            <a:normAutofit/>
          </a:bodyPr>
          <a:lstStyle/>
          <a:p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Tarla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bİtKİLERİ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geleneksel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organİk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ve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geçİŞ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SÜRECİ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tarım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ürünlerİ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üretİmİ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(TON)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/>
          </p:nvPr>
        </p:nvGraphicFramePr>
        <p:xfrm>
          <a:off x="773042" y="1987550"/>
          <a:ext cx="5940580" cy="255709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68856"/>
                <a:gridCol w="873493"/>
                <a:gridCol w="1241659"/>
                <a:gridCol w="1270535"/>
                <a:gridCol w="1386038"/>
              </a:tblGrid>
              <a:tr h="3653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Ürünler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Geleneksel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*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Organik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 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Geçiş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 </a:t>
                      </a:r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Süreci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</a:tr>
              <a:tr h="365300">
                <a:tc rowSpan="6"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Tahıllar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Arpa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6.310.390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45.941    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38.323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Buğday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20.600.000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283.824    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50.528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Çeltik</a:t>
                      </a:r>
                      <a:r>
                        <a:rPr lang="en-US" sz="1200" b="0" i="0" dirty="0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920.000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673    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169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Mısır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6.400.000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25.245    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14.327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Yulaf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225.000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3.627    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1.450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Tritikale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125.000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850    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163</a:t>
                      </a:r>
                      <a:endParaRPr lang="en-US" sz="1200" b="0" i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73042" y="4544647"/>
            <a:ext cx="517000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>
                <a:solidFill>
                  <a:prstClr val="white"/>
                </a:solidFill>
              </a:rPr>
              <a:t>Kaynak</a:t>
            </a:r>
            <a:r>
              <a:rPr lang="en-US" sz="1050" dirty="0">
                <a:solidFill>
                  <a:prstClr val="white"/>
                </a:solidFill>
              </a:rPr>
              <a:t>: </a:t>
            </a:r>
            <a:r>
              <a:rPr lang="en-US" sz="1050">
                <a:solidFill>
                  <a:prstClr val="white"/>
                </a:solidFill>
              </a:rPr>
              <a:t>* TÜİK, </a:t>
            </a:r>
            <a:r>
              <a:rPr lang="en-US" sz="1050" dirty="0">
                <a:solidFill>
                  <a:prstClr val="white"/>
                </a:solidFill>
              </a:rPr>
              <a:t>2016 </a:t>
            </a:r>
            <a:r>
              <a:rPr lang="en-US" sz="1050" err="1">
                <a:solidFill>
                  <a:prstClr val="white"/>
                </a:solidFill>
              </a:rPr>
              <a:t>ve</a:t>
            </a:r>
            <a:r>
              <a:rPr lang="en-US" sz="1050">
                <a:solidFill>
                  <a:prstClr val="white"/>
                </a:solidFill>
              </a:rPr>
              <a:t> GTHB, </a:t>
            </a:r>
            <a:r>
              <a:rPr lang="en-US" sz="1050" dirty="0" err="1">
                <a:solidFill>
                  <a:prstClr val="white"/>
                </a:solidFill>
              </a:rPr>
              <a:t>Organik</a:t>
            </a:r>
            <a:r>
              <a:rPr lang="en-US" sz="1050" dirty="0">
                <a:solidFill>
                  <a:prstClr val="white"/>
                </a:solidFill>
              </a:rPr>
              <a:t> </a:t>
            </a:r>
            <a:r>
              <a:rPr lang="en-US" sz="1050" dirty="0" err="1">
                <a:solidFill>
                  <a:prstClr val="white"/>
                </a:solidFill>
              </a:rPr>
              <a:t>Tarım</a:t>
            </a:r>
            <a:r>
              <a:rPr lang="en-US" sz="1050" dirty="0">
                <a:solidFill>
                  <a:prstClr val="white"/>
                </a:solidFill>
              </a:rPr>
              <a:t> </a:t>
            </a:r>
            <a:r>
              <a:rPr lang="en-US" sz="1050" err="1">
                <a:solidFill>
                  <a:prstClr val="white"/>
                </a:solidFill>
              </a:rPr>
              <a:t>Üretim</a:t>
            </a:r>
            <a:r>
              <a:rPr lang="en-US" sz="1050">
                <a:solidFill>
                  <a:prstClr val="white"/>
                </a:solidFill>
              </a:rPr>
              <a:t> Verileri, </a:t>
            </a:r>
            <a:r>
              <a:rPr lang="en-US" sz="1050" dirty="0" err="1">
                <a:solidFill>
                  <a:prstClr val="white"/>
                </a:solidFill>
              </a:rPr>
              <a:t>Erişim</a:t>
            </a:r>
            <a:r>
              <a:rPr lang="en-US" sz="1050" dirty="0">
                <a:solidFill>
                  <a:prstClr val="white"/>
                </a:solidFill>
              </a:rPr>
              <a:t>: 23.10.2016  </a:t>
            </a:r>
          </a:p>
        </p:txBody>
      </p:sp>
    </p:spTree>
    <p:extLst>
      <p:ext uri="{BB962C8B-B14F-4D97-AF65-F5344CB8AC3E}">
        <p14:creationId xmlns:p14="http://schemas.microsoft.com/office/powerpoint/2010/main" val="33503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042" y="1059380"/>
            <a:ext cx="5940580" cy="928170"/>
          </a:xfrm>
        </p:spPr>
        <p:txBody>
          <a:bodyPr>
            <a:normAutofit/>
          </a:bodyPr>
          <a:lstStyle/>
          <a:p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Tarla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bİtKİLERİ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geleneksel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organİk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ve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geçİŞ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SÜRECİ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tarım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ürünlerİ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üretİmİ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(TON)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/>
          </p:nvPr>
        </p:nvGraphicFramePr>
        <p:xfrm>
          <a:off x="773041" y="1987550"/>
          <a:ext cx="6073166" cy="255709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68856"/>
                <a:gridCol w="1006079"/>
                <a:gridCol w="1241659"/>
                <a:gridCol w="1270535"/>
                <a:gridCol w="1386038"/>
              </a:tblGrid>
              <a:tr h="3653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Ürünler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Geleneksel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*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Organik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 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Geçiş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 </a:t>
                      </a:r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Süreci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</a:tr>
              <a:tr h="365300">
                <a:tc rowSpan="6"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Yemeklik</a:t>
                      </a:r>
                      <a:r>
                        <a:rPr lang="en-US" sz="10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sz="10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Baklagiller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 smtClean="0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Bakla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14.489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64    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3,5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 smtClean="0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Bezelye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2.919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232    </a:t>
                      </a:r>
                      <a:endParaRPr lang="en-US" sz="12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900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 smtClean="0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Fasulye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-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1.783    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989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smtClean="0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Kuru</a:t>
                      </a:r>
                      <a:r>
                        <a:rPr lang="en-US" sz="1200" b="0" i="0" baseline="0" dirty="0" smtClean="0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sz="1200" b="0" i="0" baseline="0" dirty="0" err="1" smtClean="0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Fasulye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235.000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254</a:t>
                      </a:r>
                      <a:endParaRPr lang="en-US" sz="12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</a:t>
                      </a:r>
                      <a:endParaRPr lang="en-US" sz="12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 smtClean="0">
                          <a:solidFill>
                            <a:srgbClr val="00000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Mercimek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265.000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14.110    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1.941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Nohut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455.000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3.852    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2.008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73042" y="4544647"/>
            <a:ext cx="517000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>
                <a:solidFill>
                  <a:prstClr val="white"/>
                </a:solidFill>
              </a:rPr>
              <a:t>Kaynak</a:t>
            </a:r>
            <a:r>
              <a:rPr lang="en-US" sz="1050" dirty="0">
                <a:solidFill>
                  <a:prstClr val="white"/>
                </a:solidFill>
              </a:rPr>
              <a:t>: </a:t>
            </a:r>
            <a:r>
              <a:rPr lang="en-US" sz="1050">
                <a:solidFill>
                  <a:prstClr val="white"/>
                </a:solidFill>
              </a:rPr>
              <a:t>* TÜİK, </a:t>
            </a:r>
            <a:r>
              <a:rPr lang="en-US" sz="1050" dirty="0">
                <a:solidFill>
                  <a:prstClr val="white"/>
                </a:solidFill>
              </a:rPr>
              <a:t>2016 </a:t>
            </a:r>
            <a:r>
              <a:rPr lang="en-US" sz="1050" err="1">
                <a:solidFill>
                  <a:prstClr val="white"/>
                </a:solidFill>
              </a:rPr>
              <a:t>ve</a:t>
            </a:r>
            <a:r>
              <a:rPr lang="en-US" sz="1050">
                <a:solidFill>
                  <a:prstClr val="white"/>
                </a:solidFill>
              </a:rPr>
              <a:t> GTHB, </a:t>
            </a:r>
            <a:r>
              <a:rPr lang="en-US" sz="1050" dirty="0" err="1">
                <a:solidFill>
                  <a:prstClr val="white"/>
                </a:solidFill>
              </a:rPr>
              <a:t>Organik</a:t>
            </a:r>
            <a:r>
              <a:rPr lang="en-US" sz="1050" dirty="0">
                <a:solidFill>
                  <a:prstClr val="white"/>
                </a:solidFill>
              </a:rPr>
              <a:t> </a:t>
            </a:r>
            <a:r>
              <a:rPr lang="en-US" sz="1050" dirty="0" err="1">
                <a:solidFill>
                  <a:prstClr val="white"/>
                </a:solidFill>
              </a:rPr>
              <a:t>Tarım</a:t>
            </a:r>
            <a:r>
              <a:rPr lang="en-US" sz="1050" dirty="0">
                <a:solidFill>
                  <a:prstClr val="white"/>
                </a:solidFill>
              </a:rPr>
              <a:t> </a:t>
            </a:r>
            <a:r>
              <a:rPr lang="en-US" sz="1050" err="1">
                <a:solidFill>
                  <a:prstClr val="white"/>
                </a:solidFill>
              </a:rPr>
              <a:t>Üretim</a:t>
            </a:r>
            <a:r>
              <a:rPr lang="en-US" sz="1050">
                <a:solidFill>
                  <a:prstClr val="white"/>
                </a:solidFill>
              </a:rPr>
              <a:t> Verileri, </a:t>
            </a:r>
            <a:r>
              <a:rPr lang="en-US" sz="1050" dirty="0" err="1">
                <a:solidFill>
                  <a:prstClr val="white"/>
                </a:solidFill>
              </a:rPr>
              <a:t>Erişim</a:t>
            </a:r>
            <a:r>
              <a:rPr lang="en-US" sz="1050" dirty="0">
                <a:solidFill>
                  <a:prstClr val="white"/>
                </a:solidFill>
              </a:rPr>
              <a:t>: 23.10.2016  </a:t>
            </a:r>
          </a:p>
        </p:txBody>
      </p:sp>
    </p:spTree>
    <p:extLst>
      <p:ext uri="{BB962C8B-B14F-4D97-AF65-F5344CB8AC3E}">
        <p14:creationId xmlns:p14="http://schemas.microsoft.com/office/powerpoint/2010/main" val="128569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042" y="1059380"/>
            <a:ext cx="5940580" cy="928170"/>
          </a:xfrm>
        </p:spPr>
        <p:txBody>
          <a:bodyPr>
            <a:normAutofit/>
          </a:bodyPr>
          <a:lstStyle/>
          <a:p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Tarla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bİtKİLERİ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geleneksel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organİk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ve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geçİŞ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SÜRECİ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tarım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ürünlerİ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üretİmİ</a:t>
            </a:r>
            <a:r>
              <a:rPr lang="en-US" sz="18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ea typeface="Arial" charset="0"/>
                <a:cs typeface="Arial" charset="0"/>
              </a:rPr>
              <a:t> (TON)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/>
          </p:nvPr>
        </p:nvGraphicFramePr>
        <p:xfrm>
          <a:off x="773041" y="1987550"/>
          <a:ext cx="6073166" cy="219179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68856"/>
                <a:gridCol w="1006079"/>
                <a:gridCol w="1241659"/>
                <a:gridCol w="1270535"/>
                <a:gridCol w="1386038"/>
              </a:tblGrid>
              <a:tr h="3653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Ürünler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Geleneksel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*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Organik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 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Geçiş</a:t>
                      </a:r>
                      <a:r>
                        <a:rPr lang="en-US" sz="1000" dirty="0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 </a:t>
                      </a:r>
                      <a:r>
                        <a:rPr lang="en-US" sz="1000" dirty="0" err="1" smtClean="0">
                          <a:effectLst>
                            <a:outerShdw blurRad="50800" dist="50800" dir="5400000" algn="ctr" rotWithShape="0">
                              <a:schemeClr val="bg1"/>
                            </a:outerShdw>
                          </a:effectLst>
                        </a:rPr>
                        <a:t>Süreci</a:t>
                      </a:r>
                      <a:endParaRPr lang="en-US" sz="1000" dirty="0">
                        <a:effectLst>
                          <a:outerShdw blurRad="50800" dist="50800" dir="5400000" algn="ctr" rotWithShape="0">
                            <a:schemeClr val="bg1"/>
                          </a:outerShdw>
                        </a:effectLst>
                      </a:endParaRPr>
                    </a:p>
                  </a:txBody>
                  <a:tcPr marL="68580" marR="68580" marT="34290" marB="34290"/>
                </a:tc>
              </a:tr>
              <a:tr h="365300">
                <a:tc rowSpan="5"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Çayır-Mera</a:t>
                      </a:r>
                      <a:r>
                        <a:rPr lang="en-US" sz="1000" baseline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sz="1000" baseline="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Yem</a:t>
                      </a:r>
                      <a:r>
                        <a:rPr lang="en-US" sz="1000" baseline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sz="1000" baseline="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Bitkileri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 charset="0"/>
                          <a:ea typeface="Arial" charset="0"/>
                          <a:cs typeface="Arial" charset="0"/>
                        </a:rPr>
                        <a:t>Çayır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-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30,759    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19.175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Fiğ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4.542.042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64,371    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15.029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Korunga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1.982.047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98,291    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15.274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Mısır</a:t>
                      </a:r>
                      <a:r>
                        <a:rPr lang="en-US" sz="1200" b="0" i="0" dirty="0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 (</a:t>
                      </a:r>
                      <a:r>
                        <a:rPr lang="en-US" sz="1200" b="0" i="0" dirty="0" err="1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Silaj</a:t>
                      </a:r>
                      <a:r>
                        <a:rPr lang="en-US" sz="1200" b="0" i="0" dirty="0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)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20.423.678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10,135    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6.480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  <a:tr h="365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 err="1" smtClean="0"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Yonca</a:t>
                      </a:r>
                      <a:endParaRPr lang="en-US" sz="1200" b="0" i="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15.714.381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292,610    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45.959</a:t>
                      </a:r>
                      <a:endParaRPr lang="en-US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3338" marR="33338" marT="0" marB="0"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73042" y="4179347"/>
            <a:ext cx="517000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>
                <a:solidFill>
                  <a:prstClr val="white"/>
                </a:solidFill>
              </a:rPr>
              <a:t>Kaynak</a:t>
            </a:r>
            <a:r>
              <a:rPr lang="en-US" sz="1050" dirty="0">
                <a:solidFill>
                  <a:prstClr val="white"/>
                </a:solidFill>
              </a:rPr>
              <a:t>: * TÜİK, 2016 </a:t>
            </a:r>
            <a:r>
              <a:rPr lang="en-US" sz="1050" dirty="0" err="1">
                <a:solidFill>
                  <a:prstClr val="white"/>
                </a:solidFill>
              </a:rPr>
              <a:t>ve</a:t>
            </a:r>
            <a:r>
              <a:rPr lang="en-US" sz="1050" dirty="0">
                <a:solidFill>
                  <a:prstClr val="white"/>
                </a:solidFill>
              </a:rPr>
              <a:t> GTHB, </a:t>
            </a:r>
            <a:r>
              <a:rPr lang="en-US" sz="1050" dirty="0" err="1">
                <a:solidFill>
                  <a:prstClr val="white"/>
                </a:solidFill>
              </a:rPr>
              <a:t>Organik</a:t>
            </a:r>
            <a:r>
              <a:rPr lang="en-US" sz="1050" dirty="0">
                <a:solidFill>
                  <a:prstClr val="white"/>
                </a:solidFill>
              </a:rPr>
              <a:t> </a:t>
            </a:r>
            <a:r>
              <a:rPr lang="en-US" sz="1050" dirty="0" err="1">
                <a:solidFill>
                  <a:prstClr val="white"/>
                </a:solidFill>
              </a:rPr>
              <a:t>Tarım</a:t>
            </a:r>
            <a:r>
              <a:rPr lang="en-US" sz="1050" dirty="0">
                <a:solidFill>
                  <a:prstClr val="white"/>
                </a:solidFill>
              </a:rPr>
              <a:t> </a:t>
            </a:r>
            <a:r>
              <a:rPr lang="en-US" sz="1050" dirty="0" err="1">
                <a:solidFill>
                  <a:prstClr val="white"/>
                </a:solidFill>
              </a:rPr>
              <a:t>Üretim</a:t>
            </a:r>
            <a:r>
              <a:rPr lang="en-US" sz="1050" dirty="0">
                <a:solidFill>
                  <a:prstClr val="white"/>
                </a:solidFill>
              </a:rPr>
              <a:t> </a:t>
            </a:r>
            <a:r>
              <a:rPr lang="en-US" sz="1050" dirty="0" err="1">
                <a:solidFill>
                  <a:prstClr val="white"/>
                </a:solidFill>
              </a:rPr>
              <a:t>Verileri</a:t>
            </a:r>
            <a:r>
              <a:rPr lang="en-US" sz="1050" dirty="0">
                <a:solidFill>
                  <a:prstClr val="white"/>
                </a:solidFill>
              </a:rPr>
              <a:t>, </a:t>
            </a:r>
            <a:r>
              <a:rPr lang="en-US" sz="1050" dirty="0" err="1">
                <a:solidFill>
                  <a:prstClr val="white"/>
                </a:solidFill>
              </a:rPr>
              <a:t>Erişim</a:t>
            </a:r>
            <a:r>
              <a:rPr lang="en-US" sz="1050" dirty="0">
                <a:solidFill>
                  <a:prstClr val="white"/>
                </a:solidFill>
              </a:rPr>
              <a:t>: 23.10.2016  </a:t>
            </a:r>
          </a:p>
        </p:txBody>
      </p:sp>
    </p:spTree>
    <p:extLst>
      <p:ext uri="{BB962C8B-B14F-4D97-AF65-F5344CB8AC3E}">
        <p14:creationId xmlns:p14="http://schemas.microsoft.com/office/powerpoint/2010/main" val="215756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162</TotalTime>
  <Words>550</Words>
  <Application>Microsoft Office PowerPoint</Application>
  <PresentationFormat>Ekran Gösterisi (4:3)</PresentationFormat>
  <Paragraphs>167</Paragraphs>
  <Slides>10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22" baseType="lpstr">
      <vt:lpstr>Arial</vt:lpstr>
      <vt:lpstr>Arial Black</vt:lpstr>
      <vt:lpstr>Calibri</vt:lpstr>
      <vt:lpstr>Century Gothic</vt:lpstr>
      <vt:lpstr>Palatino Linotype</vt:lpstr>
      <vt:lpstr>Rockwell</vt:lpstr>
      <vt:lpstr>Times New Roman</vt:lpstr>
      <vt:lpstr>Verdana</vt:lpstr>
      <vt:lpstr>Wingdings 2</vt:lpstr>
      <vt:lpstr>Wingdings 3</vt:lpstr>
      <vt:lpstr>Austin</vt:lpstr>
      <vt:lpstr>Dilim</vt:lpstr>
      <vt:lpstr>PowerPoint Sunusu</vt:lpstr>
      <vt:lpstr>TÜRKİYE’DE ORGANİK TARLA BİTKİLERİ POTANSİYELİ</vt:lpstr>
      <vt:lpstr>Türkiye’de organik üretim alanlarının  % 15’ini TARLA BİTKİLERİ oluşturmaktadır.  Doğadan toplanan veya tarla alanlarında üretimi yapılan Tıbbi Bitkiler (% 9) bu grupta değerlendirildiğinde TARLA BİTKİLERİNİN payı % 24 civarındadır.</vt:lpstr>
      <vt:lpstr>AB ülkelerinin ortalama rakamlarına bakıldığında tarla alanları, toplam organik üretim alanlarının % 20.9’unu oluşturmaktadır.                            AB  ülkeleri ortalaması olarak Organik Tarla Bitkileri alanlarının % 54.1’ini tahıllar,          % 6.4’ünü baklagiller,          % 4.7’sini yağlı tohumlar ve         % 2.1’ini ise yumrulu bitkiler oluşturmaktadır.  </vt:lpstr>
      <vt:lpstr>Bölge ve İllere göre organİk tarım ürünleri</vt:lpstr>
      <vt:lpstr>Bölge ve İllere göre organİk tarım ürünleri</vt:lpstr>
      <vt:lpstr>Tarla bİtKİLERİ geleneksel, organİk ve geçİŞ SÜRECİ tarım ürünlerİ üretİmİ (TON)</vt:lpstr>
      <vt:lpstr>Tarla bİtKİLERİ geleneksel, organİk ve geçİŞ SÜRECİ tarım ürünlerİ üretİmİ (TON)</vt:lpstr>
      <vt:lpstr>Tarla bİtKİLERİ geleneksel, organİk ve geçİŞ SÜRECİ tarım ürünlerİ üretİmİ (TON)</vt:lpstr>
      <vt:lpstr>Tarla bİtKİLERİ geleneksel, organİk ve geçİŞ SÜRECİ tarım ürünlerİ üretİmİ (TON)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ORGANİK TARIMIN TARİHİ</dc:title>
  <dc:creator>melikeincetekin</dc:creator>
  <cp:lastModifiedBy>Windows Kullanıcısı</cp:lastModifiedBy>
  <cp:revision>18</cp:revision>
  <dcterms:created xsi:type="dcterms:W3CDTF">2016-11-13T12:42:54Z</dcterms:created>
  <dcterms:modified xsi:type="dcterms:W3CDTF">2018-02-10T10:13:23Z</dcterms:modified>
</cp:coreProperties>
</file>