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6" r:id="rId2"/>
    <p:sldId id="267" r:id="rId3"/>
    <p:sldId id="268" r:id="rId4"/>
    <p:sldId id="269" r:id="rId5"/>
    <p:sldId id="270" r:id="rId6"/>
    <p:sldId id="271" r:id="rId7"/>
    <p:sldId id="272" r:id="rId8"/>
    <p:sldId id="273" r:id="rId9"/>
  </p:sldIdLst>
  <p:sldSz cx="9144000" cy="6858000" type="screen4x3"/>
  <p:notesSz cx="6788150" cy="9923463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1532" cy="4961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45047" y="0"/>
            <a:ext cx="2941532" cy="4961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F7ED87-BA15-4141-BEE2-35E31B71A297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78815" y="4713645"/>
            <a:ext cx="5430520" cy="44655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9425568"/>
            <a:ext cx="2941532" cy="4961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45047" y="9425568"/>
            <a:ext cx="2941532" cy="4961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E573E5-D591-4A03-89F0-EF59CC8C463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D4908-6992-47C9-9CEF-21394039BBB3}" type="datetime1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PAZAR İLE İLGİLİ STRATEJİLER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8C566-1411-4945-A19B-F69D9D07B61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02FBF-F03B-476E-8F63-ADBE45D9F67F}" type="datetime1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PAZAR İLE İLGİLİ STRATEJİLER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8C566-1411-4945-A19B-F69D9D07B61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B84B9-2117-4D2C-B3C2-5FE32A6FBC29}" type="datetime1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PAZAR İLE İLGİLİ STRATEJİLER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8C566-1411-4945-A19B-F69D9D07B61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A1C9A-24A1-4646-8D31-515EB3F6A4A3}" type="datetime1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PAZAR İLE İLGİLİ STRATEJİLER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8C566-1411-4945-A19B-F69D9D07B61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AB716-306A-4E19-A5BD-91EA415CD558}" type="datetime1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PAZAR İLE İLGİLİ STRATEJİLER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8C566-1411-4945-A19B-F69D9D07B61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1258C-9C06-4A24-BE91-A0699B1430DA}" type="datetime1">
              <a:rPr lang="tr-TR" smtClean="0"/>
              <a:pPr/>
              <a:t>12.02.2018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PAZAR İLE İLGİLİ STRATEJİLER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8C566-1411-4945-A19B-F69D9D07B61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B6F9A-B6B2-401F-8CF1-285AC896109B}" type="datetime1">
              <a:rPr lang="tr-TR" smtClean="0"/>
              <a:pPr/>
              <a:t>12.02.2018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PAZAR İLE İLGİLİ STRATEJİLER</a:t>
            </a:r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8C566-1411-4945-A19B-F69D9D07B61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91559-914A-4F68-957E-82E7A1EDFFA0}" type="datetime1">
              <a:rPr lang="tr-TR" smtClean="0"/>
              <a:pPr/>
              <a:t>12.02.2018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PAZAR İLE İLGİLİ STRATEJİLER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8C566-1411-4945-A19B-F69D9D07B61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33707-44FE-4EF1-AFDA-AF96E004AE93}" type="datetime1">
              <a:rPr lang="tr-TR" smtClean="0"/>
              <a:pPr/>
              <a:t>12.02.2018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PAZAR İLE İLGİLİ STRATEJİLER</a:t>
            </a: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8C566-1411-4945-A19B-F69D9D07B61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F0592-3144-472D-BB11-0DB3E25B6D14}" type="datetime1">
              <a:rPr lang="tr-TR" smtClean="0"/>
              <a:pPr/>
              <a:t>12.02.2018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PAZAR İLE İLGİLİ STRATEJİLER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8C566-1411-4945-A19B-F69D9D07B61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8DB41-A21B-424A-8F8A-EE4434DF27EC}" type="datetime1">
              <a:rPr lang="tr-TR" smtClean="0"/>
              <a:pPr/>
              <a:t>12.02.2018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PAZAR İLE İLGİLİ STRATEJİLER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8C566-1411-4945-A19B-F69D9D07B61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812BA3-063E-40B7-BB74-5DF6E6CB67C4}" type="datetime1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PAZAR İLE İLGİLİ STRATEJİLER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C8C566-1411-4945-A19B-F69D9D07B618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Çok Yönlü Çeşitlendirme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522538"/>
            <a:ext cx="7772400" cy="3608387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tr-TR" smtClean="0"/>
              <a:t>Ürün ve teknolojik açıdan benzerlik yerine pazar fırsatlarının söz konusu olduğu alanlara girilmesi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8C566-1411-4945-A19B-F69D9D07B618}" type="slidenum">
              <a:rPr lang="tr-TR" smtClean="0"/>
              <a:pPr/>
              <a:t>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PAZAR İLE İLGİLİ STRATEJİLER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3800" smtClean="0"/>
              <a:t>Çok yönlü Çeşitlendirmenin Koşulları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dirty="0" smtClean="0"/>
              <a:t>Bulunulan sektördeki satışlar düşme eğilimi gösteriyorsa</a:t>
            </a:r>
          </a:p>
          <a:p>
            <a:pPr eaLnBrk="1" hangingPunct="1">
              <a:lnSpc>
                <a:spcPct val="90000"/>
              </a:lnSpc>
            </a:pPr>
            <a:r>
              <a:rPr lang="tr-TR" dirty="0" smtClean="0"/>
              <a:t>İşletmenin serbest kaynakları varsa</a:t>
            </a:r>
          </a:p>
          <a:p>
            <a:pPr eaLnBrk="1" hangingPunct="1">
              <a:lnSpc>
                <a:spcPct val="90000"/>
              </a:lnSpc>
            </a:pPr>
            <a:r>
              <a:rPr lang="tr-TR" dirty="0" smtClean="0"/>
              <a:t>Kaynakların farklı alanlarda daha başarılı bir şekilde kullanılması söz konusuysa</a:t>
            </a:r>
          </a:p>
          <a:p>
            <a:pPr eaLnBrk="1" hangingPunct="1">
              <a:lnSpc>
                <a:spcPct val="90000"/>
              </a:lnSpc>
            </a:pPr>
            <a:r>
              <a:rPr lang="tr-TR" dirty="0" smtClean="0"/>
              <a:t>Başka alanlarda fırsatlar söz konusuysa</a:t>
            </a:r>
          </a:p>
          <a:p>
            <a:pPr eaLnBrk="1" hangingPunct="1">
              <a:lnSpc>
                <a:spcPct val="90000"/>
              </a:lnSpc>
            </a:pPr>
            <a:r>
              <a:rPr lang="tr-TR" dirty="0" smtClean="0"/>
              <a:t>Sinerjiden başka alanlarda yararlanmak söz konusu olacaksa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8C566-1411-4945-A19B-F69D9D07B618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PAZAR İLE İLGİLİ STRATEJİLER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Birleşerek Büyüme Stratejileri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9592" y="1988840"/>
            <a:ext cx="7200800" cy="371003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dirty="0" smtClean="0"/>
              <a:t>İşletmelerin başka işletmelerle birleşmeleri ve bu sayede büyümeleri</a:t>
            </a:r>
          </a:p>
          <a:p>
            <a:pPr lvl="1">
              <a:lnSpc>
                <a:spcPct val="90000"/>
              </a:lnSpc>
            </a:pPr>
            <a:r>
              <a:rPr lang="tr-TR" dirty="0" smtClean="0"/>
              <a:t>Dikey Büyüme</a:t>
            </a:r>
          </a:p>
          <a:p>
            <a:pPr lvl="1">
              <a:lnSpc>
                <a:spcPct val="90000"/>
              </a:lnSpc>
            </a:pPr>
            <a:r>
              <a:rPr lang="tr-TR" dirty="0" smtClean="0"/>
              <a:t>Yatay Büyüme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8C566-1411-4945-A19B-F69D9D07B618}" type="slidenum">
              <a:rPr lang="tr-TR" smtClean="0"/>
              <a:pPr/>
              <a:t>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PAZAR İLE İLGİLİ STRATEJİLER</a:t>
            </a:r>
            <a:endParaRPr lang="tr-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Dikey Büyümenin Faydaları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584" y="1988840"/>
            <a:ext cx="7543800" cy="3859212"/>
          </a:xfrm>
        </p:spPr>
        <p:txBody>
          <a:bodyPr/>
          <a:lstStyle/>
          <a:p>
            <a:pPr eaLnBrk="1" hangingPunct="1"/>
            <a:r>
              <a:rPr lang="tr-TR" dirty="0" smtClean="0"/>
              <a:t>Daha ekonomik bir üretim gerçekleştirip dağıtım karlarından daha fazla yararlanmak,</a:t>
            </a:r>
          </a:p>
          <a:p>
            <a:pPr eaLnBrk="1" hangingPunct="1"/>
            <a:r>
              <a:rPr lang="tr-TR" dirty="0" smtClean="0"/>
              <a:t>Ürün farklılaştırmasını kolaylaştırmak,</a:t>
            </a:r>
          </a:p>
          <a:p>
            <a:pPr eaLnBrk="1" hangingPunct="1"/>
            <a:r>
              <a:rPr lang="tr-TR" dirty="0" smtClean="0"/>
              <a:t>Tüketicilere daha yakın olmak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8C566-1411-4945-A19B-F69D9D07B618}" type="slidenum">
              <a:rPr lang="tr-TR" smtClean="0"/>
              <a:pPr/>
              <a:t>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PAZAR İLE İLGİLİ STRATEJİLER</a:t>
            </a:r>
            <a:endParaRPr lang="tr-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Dikey Büyüme Türleri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355850"/>
            <a:ext cx="7772400" cy="3775075"/>
          </a:xfrm>
        </p:spPr>
        <p:txBody>
          <a:bodyPr/>
          <a:lstStyle/>
          <a:p>
            <a:pPr eaLnBrk="1" hangingPunct="1"/>
            <a:r>
              <a:rPr lang="tr-TR" dirty="0" smtClean="0"/>
              <a:t>İleri Doğru Büyüme (dağıtım kanalları)</a:t>
            </a:r>
          </a:p>
          <a:p>
            <a:pPr eaLnBrk="1" hangingPunct="1"/>
            <a:r>
              <a:rPr lang="tr-TR" dirty="0" smtClean="0"/>
              <a:t>Geri Doğru Büyüme (tedarikçiler)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8C566-1411-4945-A19B-F69D9D07B618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PAZAR İLE İLGİLİ STRATEJİLER</a:t>
            </a:r>
            <a:endParaRPr lang="tr-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Yatay Büyüme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Aynı ürünü üreten ve aynı faaliyetleri gösteren işletmelerle birleşme</a:t>
            </a:r>
          </a:p>
          <a:p>
            <a:pPr lvl="1"/>
            <a:r>
              <a:rPr lang="tr-TR" dirty="0" smtClean="0"/>
              <a:t>Stratejik İşbirlikleri</a:t>
            </a:r>
          </a:p>
          <a:p>
            <a:pPr lvl="1"/>
            <a:r>
              <a:rPr lang="tr-TR" dirty="0" smtClean="0"/>
              <a:t>Ortaklaşa Rekabet (</a:t>
            </a:r>
            <a:r>
              <a:rPr lang="tr-TR" dirty="0" err="1" smtClean="0"/>
              <a:t>coopetition</a:t>
            </a:r>
            <a:r>
              <a:rPr lang="tr-TR" dirty="0" smtClean="0"/>
              <a:t>)</a:t>
            </a:r>
          </a:p>
          <a:p>
            <a:pPr algn="ctr" eaLnBrk="1" hangingPunct="1">
              <a:buFont typeface="Wingdings" pitchFamily="2" charset="2"/>
              <a:buNone/>
            </a:pPr>
            <a:endParaRPr lang="tr-TR" dirty="0" smtClean="0"/>
          </a:p>
          <a:p>
            <a:pPr algn="ctr" eaLnBrk="1" hangingPunct="1">
              <a:buFont typeface="Wingdings" pitchFamily="2" charset="2"/>
              <a:buNone/>
            </a:pP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8C566-1411-4945-A19B-F69D9D07B618}" type="slidenum">
              <a:rPr lang="tr-TR" smtClean="0"/>
              <a:pPr/>
              <a:t>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PAZAR İLE İLGİLİ STRATEJİLER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dirty="0" smtClean="0"/>
              <a:t>Yatay Büyümenin Faydaları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1844824"/>
            <a:ext cx="7543800" cy="4419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sz="2400" dirty="0" smtClean="0"/>
              <a:t>Kaynakların birleşmesi</a:t>
            </a:r>
          </a:p>
          <a:p>
            <a:pPr eaLnBrk="1" hangingPunct="1">
              <a:lnSpc>
                <a:spcPct val="80000"/>
              </a:lnSpc>
            </a:pPr>
            <a:r>
              <a:rPr lang="tr-TR" sz="2400" dirty="0" smtClean="0"/>
              <a:t>Güçsüz işletmelerin pazarda yer bulabilmesi</a:t>
            </a:r>
          </a:p>
          <a:p>
            <a:pPr eaLnBrk="1" hangingPunct="1">
              <a:lnSpc>
                <a:spcPct val="80000"/>
              </a:lnSpc>
            </a:pPr>
            <a:r>
              <a:rPr lang="tr-TR" sz="2400" dirty="0" smtClean="0"/>
              <a:t>Sermaye </a:t>
            </a:r>
          </a:p>
          <a:p>
            <a:pPr eaLnBrk="1" hangingPunct="1">
              <a:lnSpc>
                <a:spcPct val="80000"/>
              </a:lnSpc>
            </a:pPr>
            <a:r>
              <a:rPr lang="tr-TR" sz="2400" dirty="0" smtClean="0"/>
              <a:t>İş hacminin, pazarlama gücünün ve pazar payının artması</a:t>
            </a:r>
          </a:p>
          <a:p>
            <a:pPr eaLnBrk="1" hangingPunct="1">
              <a:lnSpc>
                <a:spcPct val="80000"/>
              </a:lnSpc>
            </a:pPr>
            <a:r>
              <a:rPr lang="tr-TR" sz="2400" dirty="0" smtClean="0"/>
              <a:t>Daha ucuz finansal kaynak temini</a:t>
            </a:r>
          </a:p>
          <a:p>
            <a:pPr eaLnBrk="1" hangingPunct="1">
              <a:lnSpc>
                <a:spcPct val="80000"/>
              </a:lnSpc>
            </a:pPr>
            <a:r>
              <a:rPr lang="tr-TR" sz="2400" dirty="0" smtClean="0"/>
              <a:t>Teknoloji transferi</a:t>
            </a:r>
          </a:p>
          <a:p>
            <a:pPr eaLnBrk="1" hangingPunct="1">
              <a:lnSpc>
                <a:spcPct val="80000"/>
              </a:lnSpc>
            </a:pPr>
            <a:r>
              <a:rPr lang="tr-TR" sz="2400" dirty="0" smtClean="0"/>
              <a:t>Maliyetlerde iyileşme </a:t>
            </a:r>
          </a:p>
          <a:p>
            <a:pPr eaLnBrk="1" hangingPunct="1">
              <a:lnSpc>
                <a:spcPct val="80000"/>
              </a:lnSpc>
            </a:pPr>
            <a:r>
              <a:rPr lang="tr-TR" sz="2400" dirty="0" smtClean="0"/>
              <a:t>Karlılık artışı</a:t>
            </a:r>
          </a:p>
          <a:p>
            <a:pPr eaLnBrk="1" hangingPunct="1">
              <a:lnSpc>
                <a:spcPct val="80000"/>
              </a:lnSpc>
            </a:pPr>
            <a:r>
              <a:rPr lang="tr-TR" sz="2400" dirty="0" smtClean="0"/>
              <a:t>Kurumsallaşma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8C566-1411-4945-A19B-F69D9D07B618}" type="slidenum">
              <a:rPr lang="tr-TR" smtClean="0"/>
              <a:pPr/>
              <a:t>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PAZAR İLE İLGİLİ STRATEJİLER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dirty="0" smtClean="0"/>
              <a:t>Farklılaşarak Büyüme Stratejisi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576" y="1988840"/>
            <a:ext cx="7772400" cy="3355975"/>
          </a:xfrm>
        </p:spPr>
        <p:txBody>
          <a:bodyPr/>
          <a:lstStyle/>
          <a:p>
            <a:pPr eaLnBrk="1" hangingPunct="1"/>
            <a:r>
              <a:rPr lang="tr-TR" dirty="0" smtClean="0"/>
              <a:t>Faaliyetlerin farklılaşması</a:t>
            </a:r>
          </a:p>
          <a:p>
            <a:pPr eaLnBrk="1" hangingPunct="1"/>
            <a:r>
              <a:rPr lang="tr-TR" dirty="0" smtClean="0"/>
              <a:t>İşletmenin farklılaşması</a:t>
            </a:r>
          </a:p>
          <a:p>
            <a:pPr eaLnBrk="1" hangingPunct="1"/>
            <a:r>
              <a:rPr lang="tr-TR" dirty="0" smtClean="0"/>
              <a:t>Tek olma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8C566-1411-4945-A19B-F69D9D07B618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PAZAR İLE İLGİLİ STRATEJİLER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</TotalTime>
  <Words>204</Words>
  <Application>Microsoft Office PowerPoint</Application>
  <PresentationFormat>Ekran Gösterisi (4:3)</PresentationFormat>
  <Paragraphs>53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Çok Yönlü Çeşitlendirme</vt:lpstr>
      <vt:lpstr>Çok yönlü Çeşitlendirmenin Koşulları</vt:lpstr>
      <vt:lpstr>Birleşerek Büyüme Stratejileri</vt:lpstr>
      <vt:lpstr>Dikey Büyümenin Faydaları</vt:lpstr>
      <vt:lpstr>Dikey Büyüme Türleri</vt:lpstr>
      <vt:lpstr>Yatay Büyüme</vt:lpstr>
      <vt:lpstr>Yatay Büyümenin Faydaları</vt:lpstr>
      <vt:lpstr>Farklılaşarak Büyüme Stratejisi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PAZAR İLE İLGİLİ STRATEJİLER</dc:title>
  <dc:creator>SENAY SABAH KIYAN</dc:creator>
  <cp:lastModifiedBy>SENAY SABAH </cp:lastModifiedBy>
  <cp:revision>38</cp:revision>
  <dcterms:created xsi:type="dcterms:W3CDTF">2013-02-15T14:43:41Z</dcterms:created>
  <dcterms:modified xsi:type="dcterms:W3CDTF">2018-02-12T15:52:03Z</dcterms:modified>
</cp:coreProperties>
</file>