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0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9 Dik Üçgen"/>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Başlık"/>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grpSp>
        <p:nvGrpSpPr>
          <p:cNvPr id="2" name="1 Grup"/>
          <p:cNvGrpSpPr/>
          <p:nvPr/>
        </p:nvGrpSpPr>
        <p:grpSpPr>
          <a:xfrm>
            <a:off x="-3765" y="4953000"/>
            <a:ext cx="9147765" cy="1912088"/>
            <a:chOff x="-3765" y="4832896"/>
            <a:chExt cx="9147765" cy="2032192"/>
          </a:xfrm>
        </p:grpSpPr>
        <p:sp>
          <p:nvSpPr>
            <p:cNvPr id="7" name="6 Serbest Form"/>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Serbest Form"/>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Serbest Form"/>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Düz Bağlayıcı"/>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Veri Yer Tutucusu"/>
          <p:cNvSpPr>
            <a:spLocks noGrp="1"/>
          </p:cNvSpPr>
          <p:nvPr>
            <p:ph type="dt" sz="half" idx="10"/>
          </p:nvPr>
        </p:nvSpPr>
        <p:spPr/>
        <p:txBody>
          <a:bodyPr/>
          <a:lstStyle>
            <a:lvl1pPr>
              <a:defRPr>
                <a:solidFill>
                  <a:srgbClr val="FFFFFF"/>
                </a:solidFill>
              </a:defRPr>
            </a:lvl1pPr>
            <a:extLst/>
          </a:lstStyle>
          <a:p>
            <a:fld id="{D9F75050-0E15-4C5B-92B0-66D068882F1F}" type="datetimeFigureOut">
              <a:rPr lang="tr-TR" smtClean="0"/>
              <a:pPr/>
              <a:t>05.11.2019</a:t>
            </a:fld>
            <a:endParaRPr lang="tr-TR"/>
          </a:p>
        </p:txBody>
      </p:sp>
      <p:sp>
        <p:nvSpPr>
          <p:cNvPr id="19" name="18 Altbilgi Yer Tutucusu"/>
          <p:cNvSpPr>
            <a:spLocks noGrp="1"/>
          </p:cNvSpPr>
          <p:nvPr>
            <p:ph type="ftr" sz="quarter" idx="11"/>
          </p:nvPr>
        </p:nvSpPr>
        <p:spPr/>
        <p:txBody>
          <a:bodyPr/>
          <a:lstStyle>
            <a:lvl1pPr>
              <a:defRPr>
                <a:solidFill>
                  <a:schemeClr val="accent1">
                    <a:tint val="20000"/>
                  </a:schemeClr>
                </a:solidFill>
              </a:defRPr>
            </a:lvl1pPr>
            <a:extLst/>
          </a:lstStyle>
          <a:p>
            <a:endParaRPr lang="tr-TR"/>
          </a:p>
        </p:txBody>
      </p:sp>
      <p:sp>
        <p:nvSpPr>
          <p:cNvPr id="27" name="26 Slayt Numarası Yer Tutucusu"/>
          <p:cNvSpPr>
            <a:spLocks noGrp="1"/>
          </p:cNvSpPr>
          <p:nvPr>
            <p:ph type="sldNum" sz="quarter" idx="12"/>
          </p:nvPr>
        </p:nvSpPr>
        <p:spPr/>
        <p:txBody>
          <a:bodyPr/>
          <a:lstStyle>
            <a:lvl1pPr>
              <a:defRPr>
                <a:solidFill>
                  <a:srgbClr val="FFFFFF"/>
                </a:solidFill>
              </a:defRPr>
            </a:lvl1pPr>
            <a:extLst/>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1481329"/>
            <a:ext cx="8229600" cy="4386071"/>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05.11.2019</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44013" y="274640"/>
            <a:ext cx="1777470" cy="5592761"/>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41"/>
            <a:ext cx="6324600" cy="5592760"/>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05.11.2019</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05.11.2019</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7" name="6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05.11.2019</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7" name="6 Köşeli Çift Ayraç"/>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Köşeli Çift Ayraç"/>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2">
        <a:schemeClr val="bg1"/>
      </p:bgRef>
    </p:bg>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D9F75050-0E15-4C5B-92B0-66D068882F1F}" type="datetimeFigureOut">
              <a:rPr lang="tr-TR" smtClean="0"/>
              <a:pPr/>
              <a:t>05.11.2019</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8" name="7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nchor="ctr"/>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D9F75050-0E15-4C5B-92B0-66D068882F1F}" type="datetimeFigureOut">
              <a:rPr lang="tr-TR" smtClean="0"/>
              <a:pPr/>
              <a:t>05.11.2019</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Ref idx="1002">
        <a:schemeClr val="bg1"/>
      </p:bgRef>
    </p:bg>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extLst/>
          </a:lstStyle>
          <a:p>
            <a:fld id="{D9F75050-0E15-4C5B-92B0-66D068882F1F}" type="datetimeFigureOut">
              <a:rPr lang="tr-TR" smtClean="0"/>
              <a:pPr/>
              <a:t>05.11.2019</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6" name="5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extLst/>
          </a:lstStyle>
          <a:p>
            <a:fld id="{D9F75050-0E15-4C5B-92B0-66D068882F1F}" type="datetimeFigureOut">
              <a:rPr lang="tr-TR" smtClean="0"/>
              <a:pPr/>
              <a:t>05.11.2019</a:t>
            </a:fld>
            <a:endParaRPr lang="tr-TR"/>
          </a:p>
        </p:txBody>
      </p:sp>
      <p:sp>
        <p:nvSpPr>
          <p:cNvPr id="3" name="2 Altbilgi Yer Tutucusu"/>
          <p:cNvSpPr>
            <a:spLocks noGrp="1"/>
          </p:cNvSpPr>
          <p:nvPr>
            <p:ph type="ftr" sz="quarter" idx="11"/>
          </p:nvPr>
        </p:nvSpPr>
        <p:spPr/>
        <p:txBody>
          <a:bodyPr/>
          <a:lstStyle>
            <a:extLst/>
          </a:lstStyle>
          <a:p>
            <a:endParaRPr lang="tr-TR"/>
          </a:p>
        </p:txBody>
      </p:sp>
      <p:sp>
        <p:nvSpPr>
          <p:cNvPr id="4" name="3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6727032" y="6407944"/>
            <a:ext cx="1920240" cy="365760"/>
          </a:xfrm>
        </p:spPr>
        <p:txBody>
          <a:bodyPr/>
          <a:lstStyle>
            <a:extLst/>
          </a:lstStyle>
          <a:p>
            <a:fld id="{D9F75050-0E15-4C5B-92B0-66D068882F1F}" type="datetimeFigureOut">
              <a:rPr lang="tr-TR" smtClean="0"/>
              <a:pPr/>
              <a:t>05.11.2019</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3" name="2 Resim Yer Tutucusu"/>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smtClean="0"/>
              <a:t>Resim eklemek için simgeyi tıklatın</a:t>
            </a:r>
            <a:endParaRPr kumimoji="0" lang="en-US" dirty="0"/>
          </a:p>
        </p:txBody>
      </p:sp>
      <p:sp>
        <p:nvSpPr>
          <p:cNvPr id="5" name="4 Veri Yer Tutucusu"/>
          <p:cNvSpPr>
            <a:spLocks noGrp="1"/>
          </p:cNvSpPr>
          <p:nvPr>
            <p:ph type="dt" sz="half" idx="10"/>
          </p:nvPr>
        </p:nvSpPr>
        <p:spPr/>
        <p:txBody>
          <a:bodyPr/>
          <a:lstStyle>
            <a:lvl1pPr>
              <a:defRPr>
                <a:solidFill>
                  <a:schemeClr val="tx1"/>
                </a:solidFill>
              </a:defRPr>
            </a:lvl1pPr>
            <a:extLst/>
          </a:lstStyle>
          <a:p>
            <a:fld id="{D9F75050-0E15-4C5B-92B0-66D068882F1F}" type="datetimeFigureOut">
              <a:rPr lang="tr-TR" smtClean="0"/>
              <a:pPr/>
              <a:t>05.11.2019</a:t>
            </a:fld>
            <a:endParaRPr lang="tr-TR"/>
          </a:p>
        </p:txBody>
      </p:sp>
      <p:sp>
        <p:nvSpPr>
          <p:cNvPr id="6" name="5 Altbilgi Yer Tutucusu"/>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tr-TR"/>
          </a:p>
        </p:txBody>
      </p:sp>
      <p:sp>
        <p:nvSpPr>
          <p:cNvPr id="7" name="6 Slayt Numarası Yer Tutucusu"/>
          <p:cNvSpPr>
            <a:spLocks noGrp="1"/>
          </p:cNvSpPr>
          <p:nvPr>
            <p:ph type="sldNum" sz="quarter" idx="12"/>
          </p:nvPr>
        </p:nvSpPr>
        <p:spPr/>
        <p:txBody>
          <a:bodyPr/>
          <a:lstStyle>
            <a:lvl1pPr>
              <a:defRPr>
                <a:solidFill>
                  <a:schemeClr val="tx1"/>
                </a:solidFill>
              </a:defRPr>
            </a:lvl1pPr>
            <a:extLst/>
          </a:lstStyle>
          <a:p>
            <a:fld id="{B1DEFA8C-F947-479F-BE07-76B6B3F80BF1}" type="slidenum">
              <a:rPr lang="tr-TR" smtClean="0"/>
              <a:pPr/>
              <a:t>‹#›</a:t>
            </a:fld>
            <a:endParaRPr lang="tr-TR"/>
          </a:p>
        </p:txBody>
      </p:sp>
      <p:sp>
        <p:nvSpPr>
          <p:cNvPr id="2" name="1 Başlık"/>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smtClean="0"/>
              <a:t>Asıl başlık stili için tıklatın</a:t>
            </a:r>
            <a:endParaRPr kumimoji="0" lang="en-US"/>
          </a:p>
        </p:txBody>
      </p:sp>
      <p:sp>
        <p:nvSpPr>
          <p:cNvPr id="8" name="7 Serbest Form"/>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Serbest Form"/>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Dik Üçgen"/>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Köşeli Çift Ayraç"/>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Köşeli Çift Ayraç"/>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Serbest Form"/>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Serbest Form"/>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Dik Üçgen"/>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Başlık Yer Tutucusu"/>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9F75050-0E15-4C5B-92B0-66D068882F1F}" type="datetimeFigureOut">
              <a:rPr lang="tr-TR" smtClean="0"/>
              <a:pPr/>
              <a:t>05.11.2019</a:t>
            </a:fld>
            <a:endParaRPr lang="tr-TR"/>
          </a:p>
        </p:txBody>
      </p:sp>
      <p:sp>
        <p:nvSpPr>
          <p:cNvPr id="22" name="21 Altbilgi Yer Tutucusu"/>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tr-TR"/>
          </a:p>
        </p:txBody>
      </p:sp>
      <p:sp>
        <p:nvSpPr>
          <p:cNvPr id="18" name="17 Slayt Numarası Yer Tutucusu"/>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t>KARIN DUVARI ANOMALİLERİ</a:t>
            </a:r>
            <a:endParaRPr lang="tr-TR" dirty="0"/>
          </a:p>
        </p:txBody>
      </p:sp>
      <p:sp>
        <p:nvSpPr>
          <p:cNvPr id="3" name="2 Alt Başlık"/>
          <p:cNvSpPr>
            <a:spLocks noGrp="1"/>
          </p:cNvSpPr>
          <p:nvPr>
            <p:ph type="subTitle" idx="1"/>
          </p:nvPr>
        </p:nvSpPr>
        <p:spPr>
          <a:xfrm>
            <a:off x="1883701" y="4581128"/>
            <a:ext cx="6800800" cy="1752600"/>
          </a:xfrm>
        </p:spPr>
        <p:txBody>
          <a:bodyPr/>
          <a:lstStyle/>
          <a:p>
            <a:r>
              <a:rPr lang="tr-TR" dirty="0" smtClean="0"/>
              <a:t>Doç. Dr. </a:t>
            </a:r>
            <a:r>
              <a:rPr lang="tr-TR" dirty="0" err="1" smtClean="0"/>
              <a:t>Gülnur</a:t>
            </a:r>
            <a:r>
              <a:rPr lang="tr-TR" dirty="0" smtClean="0"/>
              <a:t> GÖLLÜ BAHADIR</a:t>
            </a:r>
            <a:endParaRPr lang="tr-TR" dirty="0"/>
          </a:p>
        </p:txBody>
      </p:sp>
      <p:pic>
        <p:nvPicPr>
          <p:cNvPr id="4" name="Picture 31" descr="AÜTF-poster"/>
          <p:cNvPicPr>
            <a:picLocks noChangeArrowheads="1"/>
          </p:cNvPicPr>
          <p:nvPr/>
        </p:nvPicPr>
        <p:blipFill>
          <a:blip r:embed="rId2" cstate="print"/>
          <a:srcRect/>
          <a:stretch>
            <a:fillRect/>
          </a:stretch>
        </p:blipFill>
        <p:spPr bwMode="auto">
          <a:xfrm>
            <a:off x="0" y="188640"/>
            <a:ext cx="1524000" cy="1584176"/>
          </a:xfrm>
          <a:prstGeom prst="rect">
            <a:avLst/>
          </a:prstGeom>
          <a:noFill/>
          <a:ln w="9525">
            <a:noFill/>
            <a:miter lim="800000"/>
            <a:headEnd/>
            <a:tailEnd/>
          </a:ln>
        </p:spPr>
      </p:pic>
      <p:pic>
        <p:nvPicPr>
          <p:cNvPr id="5" name="Picture 32" descr="Ankara Çocuk Cerrahisi"/>
          <p:cNvPicPr>
            <a:picLocks noChangeArrowheads="1"/>
          </p:cNvPicPr>
          <p:nvPr/>
        </p:nvPicPr>
        <p:blipFill>
          <a:blip r:embed="rId3" cstate="print"/>
          <a:srcRect/>
          <a:stretch>
            <a:fillRect/>
          </a:stretch>
        </p:blipFill>
        <p:spPr bwMode="auto">
          <a:xfrm>
            <a:off x="7524328" y="188640"/>
            <a:ext cx="1524000" cy="1428750"/>
          </a:xfrm>
          <a:prstGeom prst="rect">
            <a:avLst/>
          </a:prstGeom>
          <a:solidFill>
            <a:schemeClr val="accent1"/>
          </a:solidFill>
          <a:ln/>
        </p:spPr>
        <p:style>
          <a:lnRef idx="2">
            <a:schemeClr val="accent1">
              <a:shade val="50000"/>
            </a:schemeClr>
          </a:lnRef>
          <a:fillRef idx="1">
            <a:schemeClr val="accent1"/>
          </a:fillRef>
          <a:effectRef idx="0">
            <a:schemeClr val="accent1"/>
          </a:effectRef>
          <a:fontRef idx="minor">
            <a:schemeClr val="lt1"/>
          </a:fontRef>
        </p:style>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1600200"/>
            <a:ext cx="4038600" cy="4997152"/>
          </a:xfrm>
        </p:spPr>
        <p:txBody>
          <a:bodyPr>
            <a:normAutofit lnSpcReduction="10000"/>
          </a:bodyPr>
          <a:lstStyle/>
          <a:p>
            <a:r>
              <a:rPr lang="tr-TR" dirty="0" smtClean="0"/>
              <a:t>Sinüs</a:t>
            </a:r>
          </a:p>
          <a:p>
            <a:endParaRPr lang="tr-TR" dirty="0" smtClean="0"/>
          </a:p>
          <a:p>
            <a:r>
              <a:rPr lang="tr-TR" dirty="0" err="1" smtClean="0"/>
              <a:t>Meckel</a:t>
            </a:r>
            <a:r>
              <a:rPr lang="tr-TR" dirty="0" smtClean="0"/>
              <a:t> </a:t>
            </a:r>
            <a:r>
              <a:rPr lang="tr-TR" dirty="0" err="1" smtClean="0"/>
              <a:t>divertikülü</a:t>
            </a:r>
            <a:endParaRPr lang="tr-TR" dirty="0" smtClean="0"/>
          </a:p>
          <a:p>
            <a:endParaRPr lang="tr-TR" dirty="0" smtClean="0"/>
          </a:p>
          <a:p>
            <a:r>
              <a:rPr lang="tr-TR" dirty="0" err="1" smtClean="0"/>
              <a:t>Fibröz</a:t>
            </a:r>
            <a:r>
              <a:rPr lang="tr-TR" dirty="0" smtClean="0"/>
              <a:t> bant</a:t>
            </a:r>
          </a:p>
          <a:p>
            <a:endParaRPr lang="tr-TR" dirty="0" smtClean="0"/>
          </a:p>
          <a:p>
            <a:r>
              <a:rPr lang="tr-TR" dirty="0" err="1" smtClean="0"/>
              <a:t>Omfalomezenterik</a:t>
            </a:r>
            <a:r>
              <a:rPr lang="tr-TR" dirty="0" smtClean="0"/>
              <a:t> kanal kisti</a:t>
            </a:r>
          </a:p>
          <a:p>
            <a:endParaRPr lang="tr-TR" dirty="0" smtClean="0"/>
          </a:p>
          <a:p>
            <a:r>
              <a:rPr lang="tr-TR" dirty="0" err="1" smtClean="0"/>
              <a:t>Omfalomezenterik</a:t>
            </a:r>
            <a:r>
              <a:rPr lang="tr-TR" dirty="0" smtClean="0"/>
              <a:t> kanal açıklığı</a:t>
            </a:r>
          </a:p>
          <a:p>
            <a:endParaRPr lang="tr-TR" dirty="0"/>
          </a:p>
        </p:txBody>
      </p:sp>
      <p:pic>
        <p:nvPicPr>
          <p:cNvPr id="5" name="Picture 5" descr="C:\Documents and Settings\Administrator\Desktop\sunum\tanju\awd\diverticulum1.jpg"/>
          <p:cNvPicPr>
            <a:picLocks noGrp="1" noChangeAspect="1" noChangeArrowheads="1"/>
          </p:cNvPicPr>
          <p:nvPr>
            <p:ph sz="half" idx="2"/>
          </p:nvPr>
        </p:nvPicPr>
        <p:blipFill>
          <a:blip r:embed="rId2" cstate="print"/>
          <a:stretch>
            <a:fillRect/>
          </a:stretch>
        </p:blipFill>
        <p:spPr bwMode="auto">
          <a:xfrm>
            <a:off x="5238750" y="1786731"/>
            <a:ext cx="2857500" cy="3914775"/>
          </a:xfrm>
          <a:prstGeom prst="rect">
            <a:avLst/>
          </a:prstGeom>
          <a:noFill/>
        </p:spPr>
      </p:pic>
      <p:sp>
        <p:nvSpPr>
          <p:cNvPr id="2" name="1 Başlık"/>
          <p:cNvSpPr>
            <a:spLocks noGrp="1"/>
          </p:cNvSpPr>
          <p:nvPr>
            <p:ph type="title"/>
          </p:nvPr>
        </p:nvSpPr>
        <p:spPr/>
        <p:txBody>
          <a:bodyPr>
            <a:normAutofit fontScale="90000"/>
          </a:bodyPr>
          <a:lstStyle/>
          <a:p>
            <a:r>
              <a:rPr lang="tr-TR" dirty="0" err="1" smtClean="0"/>
              <a:t>Omfalomezenterik</a:t>
            </a:r>
            <a:r>
              <a:rPr lang="tr-TR" dirty="0" smtClean="0"/>
              <a:t> kanal artıkları</a:t>
            </a:r>
            <a:endParaRPr lang="tr-T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584" y="960280"/>
            <a:ext cx="7704667" cy="3332816"/>
          </a:xfrm>
        </p:spPr>
        <p:txBody>
          <a:bodyPr/>
          <a:lstStyle/>
          <a:p>
            <a:r>
              <a:rPr lang="tr-TR" dirty="0" smtClean="0"/>
              <a:t>Sık tekrarlayan idrar yolu enfeksiyonu geçiren yedi yaşındaki Elif’in yapılan ultrasonografisinde mesane kubbesinde </a:t>
            </a:r>
            <a:r>
              <a:rPr lang="tr-TR" dirty="0" err="1" smtClean="0"/>
              <a:t>divertikül</a:t>
            </a:r>
            <a:r>
              <a:rPr lang="tr-TR" dirty="0" smtClean="0"/>
              <a:t> saptanmış. Olası tanınız nedir?</a:t>
            </a:r>
            <a:endParaRPr lang="tr-TR" dirty="0"/>
          </a:p>
        </p:txBody>
      </p:sp>
      <p:sp>
        <p:nvSpPr>
          <p:cNvPr id="2" name="Başlık 1"/>
          <p:cNvSpPr>
            <a:spLocks noGrp="1"/>
          </p:cNvSpPr>
          <p:nvPr>
            <p:ph type="title"/>
          </p:nvPr>
        </p:nvSpPr>
        <p:spPr/>
        <p:txBody>
          <a:bodyPr/>
          <a:lstStyle/>
          <a:p>
            <a:endParaRPr lang="tr-TR" dirty="0"/>
          </a:p>
        </p:txBody>
      </p:sp>
      <p:pic>
        <p:nvPicPr>
          <p:cNvPr id="4098" name="Picture 2" descr="ig. 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95413" y="3717032"/>
            <a:ext cx="6353175" cy="29527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479803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p:txBody>
          <a:bodyPr>
            <a:normAutofit/>
          </a:bodyPr>
          <a:lstStyle/>
          <a:p>
            <a:r>
              <a:rPr lang="tr-TR" dirty="0" err="1" smtClean="0"/>
              <a:t>Median</a:t>
            </a:r>
            <a:r>
              <a:rPr lang="tr-TR" dirty="0" smtClean="0"/>
              <a:t> </a:t>
            </a:r>
            <a:r>
              <a:rPr lang="tr-TR" dirty="0" err="1" smtClean="0"/>
              <a:t>umblikal</a:t>
            </a:r>
            <a:r>
              <a:rPr lang="tr-TR" dirty="0" smtClean="0"/>
              <a:t> </a:t>
            </a:r>
            <a:r>
              <a:rPr lang="tr-TR" dirty="0" err="1" smtClean="0"/>
              <a:t>ligament</a:t>
            </a:r>
            <a:endParaRPr lang="tr-TR" dirty="0" smtClean="0"/>
          </a:p>
          <a:p>
            <a:r>
              <a:rPr lang="tr-TR" dirty="0" smtClean="0"/>
              <a:t>Patent </a:t>
            </a:r>
            <a:r>
              <a:rPr lang="tr-TR" dirty="0" err="1" smtClean="0"/>
              <a:t>urakus</a:t>
            </a:r>
            <a:r>
              <a:rPr lang="tr-TR" dirty="0" smtClean="0"/>
              <a:t> (</a:t>
            </a:r>
            <a:r>
              <a:rPr lang="tr-TR" dirty="0" err="1" smtClean="0"/>
              <a:t>urakal</a:t>
            </a:r>
            <a:r>
              <a:rPr lang="tr-TR" dirty="0" smtClean="0"/>
              <a:t> sinüs)</a:t>
            </a:r>
          </a:p>
          <a:p>
            <a:r>
              <a:rPr lang="tr-TR" dirty="0" err="1" smtClean="0"/>
              <a:t>Urakal</a:t>
            </a:r>
            <a:r>
              <a:rPr lang="tr-TR" dirty="0" smtClean="0"/>
              <a:t> kist</a:t>
            </a:r>
          </a:p>
          <a:p>
            <a:r>
              <a:rPr lang="tr-TR" dirty="0" err="1" smtClean="0"/>
              <a:t>Urakal</a:t>
            </a:r>
            <a:r>
              <a:rPr lang="tr-TR" dirty="0" smtClean="0"/>
              <a:t> </a:t>
            </a:r>
            <a:r>
              <a:rPr lang="tr-TR" dirty="0" err="1" smtClean="0"/>
              <a:t>sinus</a:t>
            </a:r>
            <a:endParaRPr lang="tr-TR" dirty="0" smtClean="0"/>
          </a:p>
          <a:p>
            <a:r>
              <a:rPr lang="tr-TR" dirty="0" err="1" smtClean="0"/>
              <a:t>Urakal</a:t>
            </a:r>
            <a:r>
              <a:rPr lang="tr-TR" dirty="0" smtClean="0"/>
              <a:t> </a:t>
            </a:r>
            <a:r>
              <a:rPr lang="tr-TR" dirty="0" err="1" smtClean="0"/>
              <a:t>divertikül</a:t>
            </a:r>
            <a:endParaRPr lang="tr-TR" dirty="0" smtClean="0"/>
          </a:p>
          <a:p>
            <a:endParaRPr lang="tr-TR" dirty="0"/>
          </a:p>
        </p:txBody>
      </p:sp>
      <p:pic>
        <p:nvPicPr>
          <p:cNvPr id="1026" name="Picture 2"/>
          <p:cNvPicPr>
            <a:picLocks noGrp="1" noChangeAspect="1" noChangeArrowheads="1"/>
          </p:cNvPicPr>
          <p:nvPr>
            <p:ph sz="half" idx="2"/>
          </p:nvPr>
        </p:nvPicPr>
        <p:blipFill>
          <a:blip r:embed="rId2" cstate="print"/>
          <a:stretch>
            <a:fillRect/>
          </a:stretch>
        </p:blipFill>
        <p:spPr bwMode="auto">
          <a:xfrm>
            <a:off x="5010610" y="1481138"/>
            <a:ext cx="3313779" cy="4525962"/>
          </a:xfrm>
          <a:prstGeom prst="rect">
            <a:avLst/>
          </a:prstGeom>
          <a:noFill/>
          <a:ln w="9525">
            <a:noFill/>
            <a:miter lim="800000"/>
            <a:headEnd/>
            <a:tailEnd/>
          </a:ln>
        </p:spPr>
      </p:pic>
      <p:sp>
        <p:nvSpPr>
          <p:cNvPr id="2" name="1 Başlık"/>
          <p:cNvSpPr>
            <a:spLocks noGrp="1"/>
          </p:cNvSpPr>
          <p:nvPr>
            <p:ph type="title"/>
          </p:nvPr>
        </p:nvSpPr>
        <p:spPr/>
        <p:txBody>
          <a:bodyPr/>
          <a:lstStyle/>
          <a:p>
            <a:r>
              <a:rPr lang="tr-TR" dirty="0" err="1" smtClean="0"/>
              <a:t>Urakal</a:t>
            </a:r>
            <a:r>
              <a:rPr lang="tr-TR" dirty="0" smtClean="0"/>
              <a:t> kanal artıkları</a:t>
            </a:r>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t>32 yaşındaki Ceylan’ın doğum sancıları başlaması üzerine 39 haftalıkken acil doğumhaneye getirilmiş. Öyküsü sorgulandığında düzgün </a:t>
            </a:r>
            <a:r>
              <a:rPr lang="tr-TR" dirty="0" err="1" smtClean="0"/>
              <a:t>antenatal</a:t>
            </a:r>
            <a:r>
              <a:rPr lang="tr-TR" dirty="0" smtClean="0"/>
              <a:t> takipleri yok. Ebe tarafından doğurtulan bebeğin karnında tanımlayamadığı kitle olması üzerine acil servis doktoru olarak telefon ile çağrıldınız</a:t>
            </a:r>
            <a:endParaRPr lang="tr-TR" dirty="0"/>
          </a:p>
        </p:txBody>
      </p:sp>
    </p:spTree>
    <p:extLst>
      <p:ext uri="{BB962C8B-B14F-4D97-AF65-F5344CB8AC3E}">
        <p14:creationId xmlns="" xmlns:p14="http://schemas.microsoft.com/office/powerpoint/2010/main" val="10049190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82132" y="771993"/>
            <a:ext cx="7704667" cy="3332816"/>
          </a:xfrm>
        </p:spPr>
        <p:txBody>
          <a:bodyPr/>
          <a:lstStyle/>
          <a:p>
            <a:r>
              <a:rPr lang="tr-TR" dirty="0" smtClean="0"/>
              <a:t>Ön tanınız?</a:t>
            </a:r>
          </a:p>
          <a:p>
            <a:r>
              <a:rPr lang="tr-TR" dirty="0" smtClean="0"/>
              <a:t>Neler yapılmalı?</a:t>
            </a:r>
          </a:p>
          <a:p>
            <a:r>
              <a:rPr lang="tr-TR" dirty="0" smtClean="0"/>
              <a:t>Nelere dikkat edilmeli?</a:t>
            </a:r>
          </a:p>
          <a:p>
            <a:endParaRPr lang="tr-TR" dirty="0"/>
          </a:p>
        </p:txBody>
      </p:sp>
      <p:sp>
        <p:nvSpPr>
          <p:cNvPr id="2" name="Başlık 1"/>
          <p:cNvSpPr>
            <a:spLocks noGrp="1"/>
          </p:cNvSpPr>
          <p:nvPr>
            <p:ph type="title"/>
          </p:nvPr>
        </p:nvSpPr>
        <p:spPr/>
        <p:txBody>
          <a:bodyPr/>
          <a:lstStyle/>
          <a:p>
            <a:endParaRPr lang="tr-TR"/>
          </a:p>
        </p:txBody>
      </p:sp>
      <p:pic>
        <p:nvPicPr>
          <p:cNvPr id="5122" name="Picture 2" descr="mphalocele ile ilgili görsel sonucu"/>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27785" y="3501010"/>
            <a:ext cx="4250662" cy="319406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49798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71600" y="2184416"/>
            <a:ext cx="7704667" cy="3332816"/>
          </a:xfrm>
        </p:spPr>
        <p:txBody>
          <a:bodyPr/>
          <a:lstStyle/>
          <a:p>
            <a:r>
              <a:rPr lang="tr-TR" dirty="0" smtClean="0"/>
              <a:t>Üzerinde göbek kordonu</a:t>
            </a:r>
          </a:p>
          <a:p>
            <a:r>
              <a:rPr lang="tr-TR" dirty="0" smtClean="0"/>
              <a:t>Üzerinde saydam kese (</a:t>
            </a:r>
            <a:r>
              <a:rPr lang="tr-TR" dirty="0" err="1" smtClean="0"/>
              <a:t>amnion</a:t>
            </a:r>
            <a:r>
              <a:rPr lang="tr-TR" dirty="0" smtClean="0"/>
              <a:t> kesesi- </a:t>
            </a:r>
            <a:r>
              <a:rPr lang="tr-TR" dirty="0" err="1" smtClean="0"/>
              <a:t>Warthon</a:t>
            </a:r>
            <a:r>
              <a:rPr lang="tr-TR" dirty="0" smtClean="0"/>
              <a:t> jeli- periton)</a:t>
            </a:r>
          </a:p>
        </p:txBody>
      </p:sp>
      <p:sp>
        <p:nvSpPr>
          <p:cNvPr id="2" name="1 Başlık"/>
          <p:cNvSpPr>
            <a:spLocks noGrp="1"/>
          </p:cNvSpPr>
          <p:nvPr>
            <p:ph type="title"/>
          </p:nvPr>
        </p:nvSpPr>
        <p:spPr/>
        <p:txBody>
          <a:bodyPr/>
          <a:lstStyle/>
          <a:p>
            <a:pPr algn="l"/>
            <a:r>
              <a:rPr lang="tr-TR" dirty="0" smtClean="0"/>
              <a:t>               </a:t>
            </a:r>
            <a:r>
              <a:rPr lang="tr-TR" dirty="0" err="1" smtClean="0"/>
              <a:t>Omfalosel</a:t>
            </a:r>
            <a:r>
              <a:rPr lang="tr-TR" dirty="0" smtClean="0"/>
              <a:t> </a:t>
            </a:r>
            <a:endParaRPr lang="tr-TR" dirty="0"/>
          </a:p>
        </p:txBody>
      </p:sp>
      <p:pic>
        <p:nvPicPr>
          <p:cNvPr id="2050" name="Picture 2" descr="C:\Users\user\Desktop\omfalosel_ultrason.jpg"/>
          <p:cNvPicPr>
            <a:picLocks noChangeAspect="1" noChangeArrowheads="1"/>
          </p:cNvPicPr>
          <p:nvPr/>
        </p:nvPicPr>
        <p:blipFill>
          <a:blip r:embed="rId2" cstate="print"/>
          <a:srcRect t="12705"/>
          <a:stretch>
            <a:fillRect/>
          </a:stretch>
        </p:blipFill>
        <p:spPr bwMode="auto">
          <a:xfrm>
            <a:off x="0" y="0"/>
            <a:ext cx="2711998" cy="1628800"/>
          </a:xfrm>
          <a:prstGeom prst="rect">
            <a:avLst/>
          </a:prstGeom>
          <a:noFill/>
        </p:spPr>
      </p:pic>
      <p:pic>
        <p:nvPicPr>
          <p:cNvPr id="2051" name="Picture 3" descr="C:\Users\user\Desktop\Omphalocele-exomphalos-3D-scan.jpg"/>
          <p:cNvPicPr>
            <a:picLocks noChangeAspect="1" noChangeArrowheads="1"/>
          </p:cNvPicPr>
          <p:nvPr/>
        </p:nvPicPr>
        <p:blipFill>
          <a:blip r:embed="rId3" cstate="print"/>
          <a:srcRect l="3210" t="16589" b="7575"/>
          <a:stretch>
            <a:fillRect/>
          </a:stretch>
        </p:blipFill>
        <p:spPr bwMode="auto">
          <a:xfrm>
            <a:off x="5652120" y="2"/>
            <a:ext cx="3491880" cy="1852995"/>
          </a:xfrm>
          <a:prstGeom prst="rect">
            <a:avLst/>
          </a:prstGeom>
          <a:noFill/>
        </p:spPr>
      </p:pic>
      <p:pic>
        <p:nvPicPr>
          <p:cNvPr id="2052" name="Picture 4" descr="C:\Users\user\Desktop\AWD 08.jpg"/>
          <p:cNvPicPr>
            <a:picLocks noChangeAspect="1" noChangeArrowheads="1"/>
          </p:cNvPicPr>
          <p:nvPr/>
        </p:nvPicPr>
        <p:blipFill>
          <a:blip r:embed="rId4" cstate="print"/>
          <a:srcRect b="15997"/>
          <a:stretch>
            <a:fillRect/>
          </a:stretch>
        </p:blipFill>
        <p:spPr bwMode="auto">
          <a:xfrm>
            <a:off x="2439516" y="3573016"/>
            <a:ext cx="4436740" cy="280831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340768"/>
            <a:ext cx="8229600" cy="4525963"/>
          </a:xfrm>
        </p:spPr>
        <p:txBody>
          <a:bodyPr/>
          <a:lstStyle/>
          <a:p>
            <a:r>
              <a:rPr lang="tr-TR" dirty="0" smtClean="0"/>
              <a:t>Transport !!!</a:t>
            </a:r>
            <a:endParaRPr lang="tr-TR" dirty="0"/>
          </a:p>
        </p:txBody>
      </p:sp>
      <p:sp>
        <p:nvSpPr>
          <p:cNvPr id="2" name="1 Başlık"/>
          <p:cNvSpPr>
            <a:spLocks noGrp="1"/>
          </p:cNvSpPr>
          <p:nvPr>
            <p:ph type="title"/>
          </p:nvPr>
        </p:nvSpPr>
        <p:spPr>
          <a:xfrm>
            <a:off x="179512" y="0"/>
            <a:ext cx="7704667" cy="1981200"/>
          </a:xfrm>
        </p:spPr>
        <p:txBody>
          <a:bodyPr/>
          <a:lstStyle/>
          <a:p>
            <a:r>
              <a:rPr lang="tr-TR" dirty="0" err="1" smtClean="0"/>
              <a:t>Omfalosel</a:t>
            </a:r>
            <a:endParaRPr lang="tr-TR" dirty="0"/>
          </a:p>
        </p:txBody>
      </p:sp>
      <p:pic>
        <p:nvPicPr>
          <p:cNvPr id="3074" name="Picture 2" descr="C:\Users\user\Desktop\Sebastian-Childrens-Hospital-2web3.jpg"/>
          <p:cNvPicPr>
            <a:picLocks noChangeAspect="1" noChangeArrowheads="1"/>
          </p:cNvPicPr>
          <p:nvPr/>
        </p:nvPicPr>
        <p:blipFill>
          <a:blip r:embed="rId2" cstate="print"/>
          <a:srcRect l="3780" t="16997"/>
          <a:stretch>
            <a:fillRect/>
          </a:stretch>
        </p:blipFill>
        <p:spPr bwMode="auto">
          <a:xfrm rot="16200000">
            <a:off x="-153805" y="2898222"/>
            <a:ext cx="4284573" cy="2465808"/>
          </a:xfrm>
          <a:prstGeom prst="rect">
            <a:avLst/>
          </a:prstGeom>
          <a:noFill/>
        </p:spPr>
      </p:pic>
      <p:pic>
        <p:nvPicPr>
          <p:cNvPr id="3077" name="Picture 5" descr="C:\Users\user\Desktop\0.jpg"/>
          <p:cNvPicPr>
            <a:picLocks noChangeAspect="1" noChangeArrowheads="1"/>
          </p:cNvPicPr>
          <p:nvPr/>
        </p:nvPicPr>
        <p:blipFill>
          <a:blip r:embed="rId3" cstate="print"/>
          <a:srcRect l="15376" t="6150" r="4670" b="20045"/>
          <a:stretch>
            <a:fillRect/>
          </a:stretch>
        </p:blipFill>
        <p:spPr bwMode="auto">
          <a:xfrm>
            <a:off x="4355976" y="1412776"/>
            <a:ext cx="3744416" cy="2592288"/>
          </a:xfrm>
          <a:prstGeom prst="rect">
            <a:avLst/>
          </a:prstGeom>
          <a:noFill/>
        </p:spPr>
      </p:pic>
      <p:pic>
        <p:nvPicPr>
          <p:cNvPr id="1026" name="Picture 2" descr="E:\photo (2).jpg"/>
          <p:cNvPicPr>
            <a:picLocks noChangeAspect="1" noChangeArrowheads="1"/>
          </p:cNvPicPr>
          <p:nvPr/>
        </p:nvPicPr>
        <p:blipFill>
          <a:blip r:embed="rId4" cstate="print"/>
          <a:srcRect t="9990" r="11299" b="16092"/>
          <a:stretch>
            <a:fillRect/>
          </a:stretch>
        </p:blipFill>
        <p:spPr bwMode="auto">
          <a:xfrm>
            <a:off x="4355976" y="4149080"/>
            <a:ext cx="4032448" cy="252028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340768"/>
            <a:ext cx="8229600" cy="5328592"/>
          </a:xfrm>
        </p:spPr>
        <p:txBody>
          <a:bodyPr>
            <a:normAutofit/>
          </a:bodyPr>
          <a:lstStyle/>
          <a:p>
            <a:pPr lvl="1"/>
            <a:r>
              <a:rPr lang="tr-TR" dirty="0" smtClean="0"/>
              <a:t>Rotasyon anomalileri</a:t>
            </a:r>
          </a:p>
          <a:p>
            <a:pPr lvl="1"/>
            <a:r>
              <a:rPr lang="tr-TR" dirty="0" err="1" smtClean="0"/>
              <a:t>Meckel</a:t>
            </a:r>
            <a:r>
              <a:rPr lang="tr-TR" dirty="0" smtClean="0"/>
              <a:t> </a:t>
            </a:r>
            <a:r>
              <a:rPr lang="tr-TR" dirty="0" err="1" smtClean="0"/>
              <a:t>divertikülü</a:t>
            </a:r>
            <a:endParaRPr lang="tr-TR" dirty="0" smtClean="0"/>
          </a:p>
          <a:p>
            <a:pPr lvl="1"/>
            <a:r>
              <a:rPr lang="tr-TR" dirty="0" smtClean="0"/>
              <a:t>Patent </a:t>
            </a:r>
            <a:r>
              <a:rPr lang="tr-TR" dirty="0" err="1" smtClean="0"/>
              <a:t>omfalomezenterik</a:t>
            </a:r>
            <a:r>
              <a:rPr lang="tr-TR" dirty="0" smtClean="0"/>
              <a:t> kanal</a:t>
            </a:r>
          </a:p>
          <a:p>
            <a:pPr lvl="1"/>
            <a:r>
              <a:rPr lang="tr-TR" dirty="0" err="1" smtClean="0"/>
              <a:t>Konjenital</a:t>
            </a:r>
            <a:r>
              <a:rPr lang="tr-TR" dirty="0" smtClean="0"/>
              <a:t> kalp hastalığı(</a:t>
            </a:r>
            <a:r>
              <a:rPr lang="tr-TR" dirty="0" err="1" smtClean="0"/>
              <a:t>Fallot</a:t>
            </a:r>
            <a:r>
              <a:rPr lang="tr-TR" dirty="0" smtClean="0"/>
              <a:t> </a:t>
            </a:r>
            <a:r>
              <a:rPr lang="tr-TR" dirty="0" err="1" smtClean="0"/>
              <a:t>tet</a:t>
            </a:r>
            <a:r>
              <a:rPr lang="tr-TR" dirty="0" smtClean="0"/>
              <a:t>, ASD)</a:t>
            </a:r>
          </a:p>
          <a:p>
            <a:pPr lvl="1"/>
            <a:endParaRPr lang="tr-TR" dirty="0" smtClean="0"/>
          </a:p>
          <a:p>
            <a:pPr lvl="1"/>
            <a:r>
              <a:rPr lang="tr-TR" dirty="0" err="1" smtClean="0"/>
              <a:t>Beckwith</a:t>
            </a:r>
            <a:r>
              <a:rPr lang="tr-TR" dirty="0" smtClean="0"/>
              <a:t>- </a:t>
            </a:r>
            <a:r>
              <a:rPr lang="tr-TR" dirty="0" err="1" smtClean="0"/>
              <a:t>Wiedemann</a:t>
            </a:r>
            <a:r>
              <a:rPr lang="tr-TR" dirty="0" smtClean="0"/>
              <a:t> </a:t>
            </a:r>
            <a:r>
              <a:rPr lang="tr-TR" sz="2300" dirty="0" smtClean="0"/>
              <a:t>(</a:t>
            </a:r>
            <a:r>
              <a:rPr lang="tr-TR" sz="2300" dirty="0" err="1" smtClean="0"/>
              <a:t>makroglossi</a:t>
            </a:r>
            <a:r>
              <a:rPr lang="tr-TR" sz="2300" dirty="0" smtClean="0"/>
              <a:t>, </a:t>
            </a:r>
            <a:r>
              <a:rPr lang="tr-TR" sz="2300" dirty="0" err="1" smtClean="0"/>
              <a:t>gigantizm</a:t>
            </a:r>
            <a:r>
              <a:rPr lang="tr-TR" sz="2300" dirty="0" smtClean="0"/>
              <a:t>, hipoglisemi)</a:t>
            </a:r>
          </a:p>
          <a:p>
            <a:pPr lvl="1"/>
            <a:r>
              <a:rPr lang="tr-TR" dirty="0" err="1" smtClean="0"/>
              <a:t>Cantrell</a:t>
            </a:r>
            <a:r>
              <a:rPr lang="tr-TR" dirty="0" smtClean="0"/>
              <a:t> </a:t>
            </a:r>
            <a:r>
              <a:rPr lang="tr-TR" dirty="0" err="1" smtClean="0"/>
              <a:t>pentalojisi</a:t>
            </a:r>
            <a:r>
              <a:rPr lang="tr-TR" dirty="0" smtClean="0"/>
              <a:t> </a:t>
            </a:r>
            <a:r>
              <a:rPr lang="tr-TR" sz="2100" dirty="0" smtClean="0"/>
              <a:t>(</a:t>
            </a:r>
            <a:r>
              <a:rPr lang="tr-TR" sz="2100" dirty="0" err="1" smtClean="0"/>
              <a:t>sternal</a:t>
            </a:r>
            <a:r>
              <a:rPr lang="tr-TR" sz="2100" dirty="0" smtClean="0"/>
              <a:t> </a:t>
            </a:r>
            <a:r>
              <a:rPr lang="tr-TR" sz="2100" dirty="0" err="1" smtClean="0"/>
              <a:t>defekt</a:t>
            </a:r>
            <a:r>
              <a:rPr lang="tr-TR" sz="2100" dirty="0" smtClean="0"/>
              <a:t>, </a:t>
            </a:r>
            <a:r>
              <a:rPr lang="tr-TR" sz="2100" dirty="0" err="1" smtClean="0"/>
              <a:t>perikardiyal</a:t>
            </a:r>
            <a:r>
              <a:rPr lang="tr-TR" sz="2100" dirty="0" smtClean="0"/>
              <a:t> </a:t>
            </a:r>
            <a:r>
              <a:rPr lang="tr-TR" sz="2100" dirty="0" err="1" smtClean="0"/>
              <a:t>defekt</a:t>
            </a:r>
            <a:r>
              <a:rPr lang="tr-TR" sz="2100" dirty="0" smtClean="0"/>
              <a:t>, </a:t>
            </a:r>
            <a:r>
              <a:rPr lang="tr-TR" sz="2100" dirty="0" err="1" smtClean="0"/>
              <a:t>ektopia</a:t>
            </a:r>
            <a:r>
              <a:rPr lang="tr-TR" sz="2100" dirty="0" smtClean="0"/>
              <a:t> </a:t>
            </a:r>
            <a:r>
              <a:rPr lang="tr-TR" sz="2100" dirty="0" err="1" smtClean="0"/>
              <a:t>cordis</a:t>
            </a:r>
            <a:r>
              <a:rPr lang="tr-TR" sz="2100" dirty="0" smtClean="0"/>
              <a:t>, </a:t>
            </a:r>
            <a:r>
              <a:rPr lang="tr-TR" sz="2100" dirty="0" err="1" smtClean="0"/>
              <a:t>omfalosel</a:t>
            </a:r>
            <a:r>
              <a:rPr lang="tr-TR" sz="2100" dirty="0" smtClean="0"/>
              <a:t>, kardiyak </a:t>
            </a:r>
            <a:r>
              <a:rPr lang="tr-TR" sz="2100" dirty="0" err="1" smtClean="0"/>
              <a:t>septum</a:t>
            </a:r>
            <a:r>
              <a:rPr lang="tr-TR" sz="2100" dirty="0" smtClean="0"/>
              <a:t> </a:t>
            </a:r>
            <a:r>
              <a:rPr lang="tr-TR" sz="2100" dirty="0" err="1" smtClean="0"/>
              <a:t>defekti</a:t>
            </a:r>
            <a:r>
              <a:rPr lang="tr-TR" sz="2100" dirty="0" smtClean="0"/>
              <a:t>)</a:t>
            </a:r>
          </a:p>
          <a:p>
            <a:pPr lvl="1"/>
            <a:r>
              <a:rPr lang="tr-TR" dirty="0" err="1" smtClean="0"/>
              <a:t>Ektropia</a:t>
            </a:r>
            <a:r>
              <a:rPr lang="tr-TR" dirty="0" smtClean="0"/>
              <a:t> </a:t>
            </a:r>
            <a:r>
              <a:rPr lang="tr-TR" dirty="0" err="1" smtClean="0"/>
              <a:t>kordis</a:t>
            </a:r>
            <a:endParaRPr lang="tr-TR" dirty="0" smtClean="0"/>
          </a:p>
          <a:p>
            <a:pPr lvl="1"/>
            <a:r>
              <a:rPr lang="tr-TR" dirty="0" err="1" smtClean="0"/>
              <a:t>Kleft</a:t>
            </a:r>
            <a:r>
              <a:rPr lang="tr-TR" dirty="0" smtClean="0"/>
              <a:t> </a:t>
            </a:r>
            <a:r>
              <a:rPr lang="tr-TR" dirty="0" err="1" smtClean="0"/>
              <a:t>sternum</a:t>
            </a:r>
            <a:endParaRPr lang="tr-TR" dirty="0" smtClean="0"/>
          </a:p>
          <a:p>
            <a:pPr lvl="1"/>
            <a:r>
              <a:rPr lang="tr-TR" dirty="0" err="1" smtClean="0"/>
              <a:t>Ekstrofiya</a:t>
            </a:r>
            <a:r>
              <a:rPr lang="tr-TR" dirty="0" smtClean="0"/>
              <a:t> </a:t>
            </a:r>
            <a:r>
              <a:rPr lang="tr-TR" dirty="0" err="1" smtClean="0"/>
              <a:t>vezika</a:t>
            </a:r>
            <a:endParaRPr lang="tr-TR" dirty="0" smtClean="0"/>
          </a:p>
          <a:p>
            <a:pPr lvl="1"/>
            <a:endParaRPr lang="tr-TR" dirty="0"/>
          </a:p>
        </p:txBody>
      </p:sp>
      <p:sp>
        <p:nvSpPr>
          <p:cNvPr id="2" name="1 Başlık"/>
          <p:cNvSpPr>
            <a:spLocks noGrp="1"/>
          </p:cNvSpPr>
          <p:nvPr>
            <p:ph type="title"/>
          </p:nvPr>
        </p:nvSpPr>
        <p:spPr>
          <a:xfrm>
            <a:off x="987216" y="0"/>
            <a:ext cx="7704667" cy="1981200"/>
          </a:xfrm>
        </p:spPr>
        <p:txBody>
          <a:bodyPr/>
          <a:lstStyle/>
          <a:p>
            <a:r>
              <a:rPr lang="tr-TR" dirty="0" err="1" smtClean="0"/>
              <a:t>Omfalosel</a:t>
            </a:r>
            <a:r>
              <a:rPr lang="tr-TR" dirty="0" smtClean="0"/>
              <a:t>- ek anomaliler</a:t>
            </a:r>
            <a:endParaRPr lang="tr-T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99592" y="1916832"/>
            <a:ext cx="7704667" cy="3332816"/>
          </a:xfrm>
        </p:spPr>
        <p:txBody>
          <a:bodyPr/>
          <a:lstStyle/>
          <a:p>
            <a:r>
              <a:rPr lang="tr-TR" dirty="0" smtClean="0"/>
              <a:t>4cm ↓</a:t>
            </a:r>
            <a:endParaRPr lang="tr-TR" dirty="0"/>
          </a:p>
        </p:txBody>
      </p:sp>
      <p:sp>
        <p:nvSpPr>
          <p:cNvPr id="2" name="1 Başlık"/>
          <p:cNvSpPr>
            <a:spLocks noGrp="1"/>
          </p:cNvSpPr>
          <p:nvPr>
            <p:ph type="title"/>
          </p:nvPr>
        </p:nvSpPr>
        <p:spPr/>
        <p:txBody>
          <a:bodyPr/>
          <a:lstStyle/>
          <a:p>
            <a:r>
              <a:rPr lang="tr-TR" dirty="0" err="1" smtClean="0"/>
              <a:t>Umblikal</a:t>
            </a:r>
            <a:r>
              <a:rPr lang="tr-TR" dirty="0" smtClean="0"/>
              <a:t> </a:t>
            </a:r>
            <a:r>
              <a:rPr lang="tr-TR" dirty="0" err="1" smtClean="0"/>
              <a:t>kord</a:t>
            </a:r>
            <a:r>
              <a:rPr lang="tr-TR" dirty="0" smtClean="0"/>
              <a:t> </a:t>
            </a:r>
            <a:r>
              <a:rPr lang="tr-TR" dirty="0" err="1" smtClean="0"/>
              <a:t>hernisi</a:t>
            </a:r>
            <a:endParaRPr lang="tr-TR" dirty="0"/>
          </a:p>
        </p:txBody>
      </p:sp>
      <p:pic>
        <p:nvPicPr>
          <p:cNvPr id="4098" name="Picture 2" descr="C:\Users\user\Desktop\omfalosel (1).jpg"/>
          <p:cNvPicPr>
            <a:picLocks noChangeAspect="1" noChangeArrowheads="1"/>
          </p:cNvPicPr>
          <p:nvPr/>
        </p:nvPicPr>
        <p:blipFill>
          <a:blip r:embed="rId2" cstate="print"/>
          <a:srcRect/>
          <a:stretch>
            <a:fillRect/>
          </a:stretch>
        </p:blipFill>
        <p:spPr bwMode="auto">
          <a:xfrm>
            <a:off x="2483768" y="3429000"/>
            <a:ext cx="4064000" cy="3048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a:p>
        </p:txBody>
      </p:sp>
      <p:sp>
        <p:nvSpPr>
          <p:cNvPr id="2" name="Başlık 1"/>
          <p:cNvSpPr>
            <a:spLocks noGrp="1"/>
          </p:cNvSpPr>
          <p:nvPr>
            <p:ph type="title"/>
          </p:nvPr>
        </p:nvSpPr>
        <p:spPr/>
        <p:txBody>
          <a:bodyPr/>
          <a:lstStyle/>
          <a:p>
            <a:r>
              <a:rPr lang="tr-TR" dirty="0" smtClean="0"/>
              <a:t>Tedavi?</a:t>
            </a:r>
            <a:endParaRPr lang="tr-TR" dirty="0"/>
          </a:p>
        </p:txBody>
      </p:sp>
    </p:spTree>
    <p:extLst>
      <p:ext uri="{BB962C8B-B14F-4D97-AF65-F5344CB8AC3E}">
        <p14:creationId xmlns="" xmlns:p14="http://schemas.microsoft.com/office/powerpoint/2010/main" val="19542869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639343"/>
            <a:ext cx="8229600" cy="4525963"/>
          </a:xfrm>
        </p:spPr>
        <p:txBody>
          <a:bodyPr/>
          <a:lstStyle/>
          <a:p>
            <a:pPr>
              <a:lnSpc>
                <a:spcPct val="90000"/>
              </a:lnSpc>
            </a:pPr>
            <a:r>
              <a:rPr lang="tr-TR" sz="2800" dirty="0" smtClean="0"/>
              <a:t>Minör Anomaliler</a:t>
            </a:r>
          </a:p>
          <a:p>
            <a:pPr lvl="1">
              <a:lnSpc>
                <a:spcPct val="90000"/>
              </a:lnSpc>
            </a:pPr>
            <a:r>
              <a:rPr lang="tr-TR" sz="2400" dirty="0" err="1" smtClean="0"/>
              <a:t>Umblikal</a:t>
            </a:r>
            <a:r>
              <a:rPr lang="tr-TR" sz="2400" dirty="0" smtClean="0"/>
              <a:t> </a:t>
            </a:r>
            <a:r>
              <a:rPr lang="tr-TR" sz="2400" dirty="0" err="1" smtClean="0"/>
              <a:t>Granulom</a:t>
            </a:r>
            <a:endParaRPr lang="tr-TR" sz="2400" dirty="0" smtClean="0"/>
          </a:p>
          <a:p>
            <a:pPr lvl="1">
              <a:lnSpc>
                <a:spcPct val="90000"/>
              </a:lnSpc>
            </a:pPr>
            <a:r>
              <a:rPr lang="tr-TR" sz="2400" dirty="0" err="1" smtClean="0"/>
              <a:t>Umblikal</a:t>
            </a:r>
            <a:r>
              <a:rPr lang="tr-TR" sz="2400" dirty="0" smtClean="0"/>
              <a:t> </a:t>
            </a:r>
            <a:r>
              <a:rPr lang="tr-TR" sz="2400" dirty="0" err="1" smtClean="0"/>
              <a:t>Herni</a:t>
            </a:r>
            <a:endParaRPr lang="tr-TR" sz="2400" dirty="0" smtClean="0"/>
          </a:p>
          <a:p>
            <a:pPr>
              <a:lnSpc>
                <a:spcPct val="90000"/>
              </a:lnSpc>
            </a:pPr>
            <a:r>
              <a:rPr lang="tr-TR" sz="2800" dirty="0" err="1" smtClean="0"/>
              <a:t>Embriyonal</a:t>
            </a:r>
            <a:r>
              <a:rPr lang="tr-TR" sz="2800" dirty="0" smtClean="0"/>
              <a:t> Artıklar</a:t>
            </a:r>
          </a:p>
          <a:p>
            <a:pPr lvl="1">
              <a:lnSpc>
                <a:spcPct val="90000"/>
              </a:lnSpc>
            </a:pPr>
            <a:r>
              <a:rPr lang="tr-TR" sz="2400" dirty="0" err="1" smtClean="0"/>
              <a:t>Omfalomezentrik</a:t>
            </a:r>
            <a:r>
              <a:rPr lang="tr-TR" sz="2400" dirty="0" smtClean="0"/>
              <a:t> Kanal Artıkları</a:t>
            </a:r>
          </a:p>
          <a:p>
            <a:pPr lvl="1">
              <a:lnSpc>
                <a:spcPct val="90000"/>
              </a:lnSpc>
            </a:pPr>
            <a:r>
              <a:rPr lang="tr-TR" sz="2400" dirty="0" err="1" smtClean="0"/>
              <a:t>Urakus</a:t>
            </a:r>
            <a:r>
              <a:rPr lang="tr-TR" sz="2400" dirty="0" smtClean="0"/>
              <a:t> Artıkları</a:t>
            </a:r>
          </a:p>
          <a:p>
            <a:pPr>
              <a:lnSpc>
                <a:spcPct val="90000"/>
              </a:lnSpc>
            </a:pPr>
            <a:r>
              <a:rPr lang="tr-TR" sz="2800" dirty="0" smtClean="0"/>
              <a:t>Karın Duvarı </a:t>
            </a:r>
            <a:r>
              <a:rPr lang="tr-TR" sz="2800" dirty="0" err="1" smtClean="0"/>
              <a:t>Defektleri</a:t>
            </a:r>
            <a:endParaRPr lang="tr-TR" sz="2800" dirty="0" smtClean="0"/>
          </a:p>
          <a:p>
            <a:pPr lvl="1">
              <a:lnSpc>
                <a:spcPct val="90000"/>
              </a:lnSpc>
            </a:pPr>
            <a:r>
              <a:rPr lang="tr-TR" sz="2400" dirty="0" err="1" smtClean="0"/>
              <a:t>Omfalosel</a:t>
            </a:r>
            <a:endParaRPr lang="tr-TR" sz="2400" dirty="0" smtClean="0"/>
          </a:p>
          <a:p>
            <a:pPr lvl="1">
              <a:lnSpc>
                <a:spcPct val="90000"/>
              </a:lnSpc>
            </a:pPr>
            <a:r>
              <a:rPr lang="tr-TR" sz="2400" dirty="0" err="1" smtClean="0"/>
              <a:t>Gastroşizis</a:t>
            </a:r>
            <a:endParaRPr lang="tr-TR" sz="2400" dirty="0" smtClean="0"/>
          </a:p>
          <a:p>
            <a:pPr lvl="1">
              <a:lnSpc>
                <a:spcPct val="90000"/>
              </a:lnSpc>
              <a:buNone/>
            </a:pPr>
            <a:endParaRPr lang="tr-TR" sz="2400" dirty="0" smtClean="0"/>
          </a:p>
        </p:txBody>
      </p:sp>
      <p:sp>
        <p:nvSpPr>
          <p:cNvPr id="2" name="1 Başlık"/>
          <p:cNvSpPr>
            <a:spLocks noGrp="1"/>
          </p:cNvSpPr>
          <p:nvPr>
            <p:ph type="title"/>
          </p:nvPr>
        </p:nvSpPr>
        <p:spPr/>
        <p:txBody>
          <a:bodyPr/>
          <a:lstStyle/>
          <a:p>
            <a:r>
              <a:rPr lang="tr-TR" dirty="0" smtClean="0"/>
              <a:t>Ana başlıklar</a:t>
            </a:r>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1988840"/>
            <a:ext cx="7704667" cy="3332816"/>
          </a:xfrm>
        </p:spPr>
        <p:txBody>
          <a:bodyPr/>
          <a:lstStyle/>
          <a:p>
            <a:r>
              <a:rPr lang="tr-TR" dirty="0" err="1" smtClean="0"/>
              <a:t>Primer</a:t>
            </a:r>
            <a:r>
              <a:rPr lang="tr-TR" dirty="0" smtClean="0"/>
              <a:t> kapatılabilir</a:t>
            </a:r>
          </a:p>
          <a:p>
            <a:r>
              <a:rPr lang="tr-TR" dirty="0" smtClean="0"/>
              <a:t>Deri ile kapatılabilir</a:t>
            </a:r>
          </a:p>
          <a:p>
            <a:r>
              <a:rPr lang="tr-TR" dirty="0" err="1" smtClean="0"/>
              <a:t>Silastik</a:t>
            </a:r>
            <a:r>
              <a:rPr lang="tr-TR" dirty="0" smtClean="0"/>
              <a:t> protezle kapatılabilir</a:t>
            </a:r>
          </a:p>
          <a:p>
            <a:r>
              <a:rPr lang="tr-TR" dirty="0" smtClean="0"/>
              <a:t>Konservatif tedavi </a:t>
            </a:r>
            <a:r>
              <a:rPr lang="tr-TR" sz="1800" dirty="0" smtClean="0"/>
              <a:t>(</a:t>
            </a:r>
            <a:r>
              <a:rPr lang="tr-TR" sz="1800" dirty="0" err="1" smtClean="0"/>
              <a:t>mersol</a:t>
            </a:r>
            <a:r>
              <a:rPr lang="tr-TR" sz="1800" dirty="0" smtClean="0"/>
              <a:t>, alkol, </a:t>
            </a:r>
            <a:r>
              <a:rPr lang="tr-TR" sz="1800" dirty="0" err="1" smtClean="0"/>
              <a:t>zefiran</a:t>
            </a:r>
            <a:r>
              <a:rPr lang="tr-TR" sz="1800" dirty="0" smtClean="0"/>
              <a:t>)</a:t>
            </a:r>
            <a:endParaRPr lang="tr-TR" sz="1800" dirty="0"/>
          </a:p>
        </p:txBody>
      </p:sp>
      <p:sp>
        <p:nvSpPr>
          <p:cNvPr id="2" name="1 Başlık"/>
          <p:cNvSpPr>
            <a:spLocks noGrp="1"/>
          </p:cNvSpPr>
          <p:nvPr>
            <p:ph type="title"/>
          </p:nvPr>
        </p:nvSpPr>
        <p:spPr>
          <a:xfrm>
            <a:off x="611749" y="63313"/>
            <a:ext cx="7704667" cy="1981200"/>
          </a:xfrm>
        </p:spPr>
        <p:txBody>
          <a:bodyPr/>
          <a:lstStyle/>
          <a:p>
            <a:r>
              <a:rPr lang="tr-TR" dirty="0" err="1" smtClean="0"/>
              <a:t>Omfalosel</a:t>
            </a:r>
            <a:endParaRPr lang="tr-TR" dirty="0"/>
          </a:p>
        </p:txBody>
      </p:sp>
      <p:pic>
        <p:nvPicPr>
          <p:cNvPr id="8194" name="Picture 2" descr="C:\Users\user\Desktop\exomphalos.jpg"/>
          <p:cNvPicPr>
            <a:picLocks noChangeAspect="1" noChangeArrowheads="1"/>
          </p:cNvPicPr>
          <p:nvPr/>
        </p:nvPicPr>
        <p:blipFill>
          <a:blip r:embed="rId2" cstate="print"/>
          <a:srcRect t="8934" b="16462"/>
          <a:stretch>
            <a:fillRect/>
          </a:stretch>
        </p:blipFill>
        <p:spPr bwMode="auto">
          <a:xfrm>
            <a:off x="467545" y="4221088"/>
            <a:ext cx="3895725" cy="2160240"/>
          </a:xfrm>
          <a:prstGeom prst="rect">
            <a:avLst/>
          </a:prstGeom>
          <a:noFill/>
        </p:spPr>
      </p:pic>
      <p:pic>
        <p:nvPicPr>
          <p:cNvPr id="8196" name="Picture 4" descr="C:\Users\user\Desktop\IMG_4496.JPG"/>
          <p:cNvPicPr>
            <a:picLocks noChangeAspect="1" noChangeArrowheads="1"/>
          </p:cNvPicPr>
          <p:nvPr/>
        </p:nvPicPr>
        <p:blipFill>
          <a:blip r:embed="rId3" cstate="print"/>
          <a:srcRect l="5455" t="5453" r="10909"/>
          <a:stretch>
            <a:fillRect/>
          </a:stretch>
        </p:blipFill>
        <p:spPr bwMode="auto">
          <a:xfrm>
            <a:off x="4860032" y="4077074"/>
            <a:ext cx="3312368" cy="2497103"/>
          </a:xfrm>
          <a:prstGeom prst="rect">
            <a:avLst/>
          </a:prstGeom>
          <a:noFill/>
        </p:spPr>
      </p:pic>
      <p:pic>
        <p:nvPicPr>
          <p:cNvPr id="7" name="Picture 4" descr="C:\Users\user\Desktop\AWD 17.png"/>
          <p:cNvPicPr>
            <a:picLocks noChangeAspect="1" noChangeArrowheads="1"/>
          </p:cNvPicPr>
          <p:nvPr/>
        </p:nvPicPr>
        <p:blipFill>
          <a:blip r:embed="rId4" cstate="print"/>
          <a:srcRect l="48918"/>
          <a:stretch>
            <a:fillRect/>
          </a:stretch>
        </p:blipFill>
        <p:spPr bwMode="auto">
          <a:xfrm>
            <a:off x="5940152" y="54067"/>
            <a:ext cx="2376264" cy="3302927"/>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t>19 yaşındaki karşı komşunuz Cansu ağlayarak size geldi. 22 haftalık gebe olduğunu, bugün kadın doğum doktoruna gittiğini ve bebeğin </a:t>
            </a:r>
            <a:r>
              <a:rPr lang="tr-TR" dirty="0" err="1" smtClean="0"/>
              <a:t>barsaklarının</a:t>
            </a:r>
            <a:r>
              <a:rPr lang="tr-TR" dirty="0" smtClean="0"/>
              <a:t> dışarda olduğunu, bebeğin hayati tehlikesi olduğunu belirtti. Bebeği hakkında, doğumu hakkında kafasında birçok soru vardı</a:t>
            </a:r>
            <a:r>
              <a:rPr lang="mr-IN" dirty="0" smtClean="0"/>
              <a:t>………</a:t>
            </a:r>
            <a:endParaRPr lang="tr-TR" dirty="0"/>
          </a:p>
        </p:txBody>
      </p:sp>
      <p:sp>
        <p:nvSpPr>
          <p:cNvPr id="2" name="Başlık 1"/>
          <p:cNvSpPr>
            <a:spLocks noGrp="1"/>
          </p:cNvSpPr>
          <p:nvPr>
            <p:ph type="title"/>
          </p:nvPr>
        </p:nvSpPr>
        <p:spPr/>
        <p:txBody>
          <a:bodyPr/>
          <a:lstStyle/>
          <a:p>
            <a:endParaRPr lang="tr-TR"/>
          </a:p>
        </p:txBody>
      </p:sp>
    </p:spTree>
    <p:extLst>
      <p:ext uri="{BB962C8B-B14F-4D97-AF65-F5344CB8AC3E}">
        <p14:creationId xmlns="" xmlns:p14="http://schemas.microsoft.com/office/powerpoint/2010/main" val="16574378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a:p>
        </p:txBody>
      </p:sp>
      <p:sp>
        <p:nvSpPr>
          <p:cNvPr id="2" name="Başlık 1"/>
          <p:cNvSpPr>
            <a:spLocks noGrp="1"/>
          </p:cNvSpPr>
          <p:nvPr>
            <p:ph type="title"/>
          </p:nvPr>
        </p:nvSpPr>
        <p:spPr/>
        <p:txBody>
          <a:bodyPr/>
          <a:lstStyle/>
          <a:p>
            <a:r>
              <a:rPr lang="tr-TR" dirty="0" err="1" smtClean="0"/>
              <a:t>Gastroşizis</a:t>
            </a:r>
            <a:endParaRPr lang="tr-TR" dirty="0"/>
          </a:p>
        </p:txBody>
      </p:sp>
      <p:pic>
        <p:nvPicPr>
          <p:cNvPr id="6146" name="Picture 2" descr="astroschisis ultrasound ile ilgili görsel sonucu"/>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46724" y="1718157"/>
            <a:ext cx="6250554" cy="429004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52166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82132" y="620688"/>
            <a:ext cx="7704667" cy="3332816"/>
          </a:xfrm>
        </p:spPr>
        <p:txBody>
          <a:bodyPr/>
          <a:lstStyle/>
          <a:p>
            <a:r>
              <a:rPr lang="tr-TR" dirty="0" smtClean="0"/>
              <a:t>Dedesinin adını verdikleri Mithat doğdu.</a:t>
            </a:r>
          </a:p>
          <a:p>
            <a:r>
              <a:rPr lang="tr-TR" dirty="0" smtClean="0"/>
              <a:t>Ne yapalım?</a:t>
            </a:r>
            <a:endParaRPr lang="tr-TR" dirty="0"/>
          </a:p>
        </p:txBody>
      </p:sp>
      <p:sp>
        <p:nvSpPr>
          <p:cNvPr id="2" name="Başlık 1"/>
          <p:cNvSpPr>
            <a:spLocks noGrp="1"/>
          </p:cNvSpPr>
          <p:nvPr>
            <p:ph type="title"/>
          </p:nvPr>
        </p:nvSpPr>
        <p:spPr/>
        <p:txBody>
          <a:bodyPr/>
          <a:lstStyle/>
          <a:p>
            <a:endParaRPr lang="tr-TR"/>
          </a:p>
        </p:txBody>
      </p:sp>
      <p:pic>
        <p:nvPicPr>
          <p:cNvPr id="7170" name="Picture 2" descr="astroschisis nedir ile ilgili görsel sonucu"/>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19909" y="2924944"/>
            <a:ext cx="4704184" cy="352813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798045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1484784"/>
            <a:ext cx="8229600" cy="4525963"/>
          </a:xfrm>
        </p:spPr>
        <p:txBody>
          <a:bodyPr/>
          <a:lstStyle/>
          <a:p>
            <a:r>
              <a:rPr lang="tr-TR" dirty="0" smtClean="0"/>
              <a:t>Transport !!!</a:t>
            </a:r>
            <a:endParaRPr lang="tr-TR" dirty="0"/>
          </a:p>
        </p:txBody>
      </p:sp>
      <p:sp>
        <p:nvSpPr>
          <p:cNvPr id="2" name="1 Başlık"/>
          <p:cNvSpPr>
            <a:spLocks noGrp="1"/>
          </p:cNvSpPr>
          <p:nvPr>
            <p:ph type="title"/>
          </p:nvPr>
        </p:nvSpPr>
        <p:spPr>
          <a:xfrm>
            <a:off x="539831" y="-105506"/>
            <a:ext cx="7704667" cy="1981200"/>
          </a:xfrm>
        </p:spPr>
        <p:txBody>
          <a:bodyPr/>
          <a:lstStyle/>
          <a:p>
            <a:r>
              <a:rPr lang="tr-TR" dirty="0" err="1" smtClean="0"/>
              <a:t>Gastroşizis</a:t>
            </a:r>
            <a:endParaRPr lang="tr-TR" dirty="0"/>
          </a:p>
        </p:txBody>
      </p:sp>
      <p:pic>
        <p:nvPicPr>
          <p:cNvPr id="4" name="Picture 3" descr="C:\Users\user\Desktop\images.jpg"/>
          <p:cNvPicPr>
            <a:picLocks noChangeAspect="1" noChangeArrowheads="1"/>
          </p:cNvPicPr>
          <p:nvPr/>
        </p:nvPicPr>
        <p:blipFill>
          <a:blip r:embed="rId2" cstate="print"/>
          <a:srcRect t="6383" r="11327" b="23404"/>
          <a:stretch>
            <a:fillRect/>
          </a:stretch>
        </p:blipFill>
        <p:spPr bwMode="auto">
          <a:xfrm>
            <a:off x="3707905" y="1704294"/>
            <a:ext cx="4509747" cy="2376264"/>
          </a:xfrm>
          <a:prstGeom prst="rect">
            <a:avLst/>
          </a:prstGeom>
          <a:noFill/>
        </p:spPr>
      </p:pic>
      <p:pic>
        <p:nvPicPr>
          <p:cNvPr id="6" name="Picture 2" descr="C:\Users\user\Desktop\Sebastian-Childrens-Hospital-2web3.jpg"/>
          <p:cNvPicPr>
            <a:picLocks noChangeAspect="1" noChangeArrowheads="1"/>
          </p:cNvPicPr>
          <p:nvPr/>
        </p:nvPicPr>
        <p:blipFill>
          <a:blip r:embed="rId3" cstate="print"/>
          <a:srcRect l="3780" t="16997"/>
          <a:stretch>
            <a:fillRect/>
          </a:stretch>
        </p:blipFill>
        <p:spPr bwMode="auto">
          <a:xfrm rot="16200000">
            <a:off x="-18418" y="3528408"/>
            <a:ext cx="4284573" cy="2465808"/>
          </a:xfrm>
          <a:prstGeom prst="rect">
            <a:avLst/>
          </a:prstGeom>
          <a:noFill/>
        </p:spPr>
      </p:pic>
      <p:pic>
        <p:nvPicPr>
          <p:cNvPr id="7" name="Picture 2" descr="E:\photo (2).jpg"/>
          <p:cNvPicPr>
            <a:picLocks noChangeAspect="1" noChangeArrowheads="1"/>
          </p:cNvPicPr>
          <p:nvPr/>
        </p:nvPicPr>
        <p:blipFill>
          <a:blip r:embed="rId4" cstate="print"/>
          <a:srcRect t="9990" r="11299" b="16092"/>
          <a:stretch>
            <a:fillRect/>
          </a:stretch>
        </p:blipFill>
        <p:spPr bwMode="auto">
          <a:xfrm>
            <a:off x="3707904" y="4337720"/>
            <a:ext cx="4032448" cy="252028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55576" y="1916832"/>
            <a:ext cx="7704667" cy="3332816"/>
          </a:xfrm>
        </p:spPr>
        <p:txBody>
          <a:bodyPr/>
          <a:lstStyle/>
          <a:p>
            <a:r>
              <a:rPr lang="tr-TR" dirty="0" smtClean="0"/>
              <a:t>Göbek kordonunun sağ </a:t>
            </a:r>
            <a:r>
              <a:rPr lang="tr-TR" dirty="0" err="1" smtClean="0"/>
              <a:t>lateralinde</a:t>
            </a:r>
            <a:r>
              <a:rPr lang="tr-TR" dirty="0" smtClean="0"/>
              <a:t> </a:t>
            </a:r>
            <a:r>
              <a:rPr lang="tr-TR" dirty="0" err="1" smtClean="0"/>
              <a:t>defekt</a:t>
            </a:r>
            <a:endParaRPr lang="tr-TR" dirty="0" smtClean="0"/>
          </a:p>
          <a:p>
            <a:r>
              <a:rPr lang="tr-TR" dirty="0" smtClean="0"/>
              <a:t>Kese yok</a:t>
            </a:r>
          </a:p>
          <a:p>
            <a:r>
              <a:rPr lang="tr-TR" dirty="0" err="1" smtClean="0"/>
              <a:t>Barsaklar</a:t>
            </a:r>
            <a:r>
              <a:rPr lang="tr-TR" dirty="0" smtClean="0"/>
              <a:t> ödemli ve kalın duvarlı, fibrinli</a:t>
            </a:r>
          </a:p>
          <a:p>
            <a:r>
              <a:rPr lang="tr-TR" dirty="0" smtClean="0"/>
              <a:t>Anomaliler az </a:t>
            </a:r>
            <a:r>
              <a:rPr lang="tr-TR" sz="1800" dirty="0" smtClean="0"/>
              <a:t>(</a:t>
            </a:r>
            <a:r>
              <a:rPr lang="tr-TR" sz="1800" dirty="0" err="1" smtClean="0"/>
              <a:t>atrezi</a:t>
            </a:r>
            <a:r>
              <a:rPr lang="tr-TR" sz="1800" dirty="0" smtClean="0"/>
              <a:t>, </a:t>
            </a:r>
            <a:r>
              <a:rPr lang="tr-TR" sz="1800" dirty="0" err="1" smtClean="0"/>
              <a:t>Meckel</a:t>
            </a:r>
            <a:r>
              <a:rPr lang="tr-TR" sz="1800" dirty="0" smtClean="0"/>
              <a:t> </a:t>
            </a:r>
            <a:r>
              <a:rPr lang="tr-TR" sz="1800" dirty="0" err="1" smtClean="0"/>
              <a:t>divertikülü</a:t>
            </a:r>
            <a:r>
              <a:rPr lang="tr-TR" sz="1800" dirty="0" smtClean="0"/>
              <a:t>, rotasyon anomalileri)</a:t>
            </a:r>
          </a:p>
          <a:p>
            <a:endParaRPr lang="tr-TR" dirty="0"/>
          </a:p>
        </p:txBody>
      </p:sp>
      <p:sp>
        <p:nvSpPr>
          <p:cNvPr id="2" name="1 Başlık"/>
          <p:cNvSpPr>
            <a:spLocks noGrp="1"/>
          </p:cNvSpPr>
          <p:nvPr>
            <p:ph type="title"/>
          </p:nvPr>
        </p:nvSpPr>
        <p:spPr/>
        <p:txBody>
          <a:bodyPr/>
          <a:lstStyle/>
          <a:p>
            <a:pPr algn="ctr"/>
            <a:r>
              <a:rPr lang="tr-TR" dirty="0" err="1" smtClean="0"/>
              <a:t>Gastroşizis</a:t>
            </a:r>
            <a:endParaRPr lang="tr-TR" dirty="0"/>
          </a:p>
        </p:txBody>
      </p:sp>
      <p:pic>
        <p:nvPicPr>
          <p:cNvPr id="6146" name="Picture 2" descr="C:\Users\user\Desktop\Laparochisis_Sagittal_View.JPG"/>
          <p:cNvPicPr>
            <a:picLocks noChangeAspect="1" noChangeArrowheads="1"/>
          </p:cNvPicPr>
          <p:nvPr/>
        </p:nvPicPr>
        <p:blipFill>
          <a:blip r:embed="rId2" cstate="print"/>
          <a:srcRect l="8123" t="19890" r="3505"/>
          <a:stretch>
            <a:fillRect/>
          </a:stretch>
        </p:blipFill>
        <p:spPr bwMode="auto">
          <a:xfrm>
            <a:off x="0" y="0"/>
            <a:ext cx="2736304" cy="1629894"/>
          </a:xfrm>
          <a:prstGeom prst="rect">
            <a:avLst/>
          </a:prstGeom>
          <a:noFill/>
        </p:spPr>
      </p:pic>
      <p:pic>
        <p:nvPicPr>
          <p:cNvPr id="6147" name="Picture 3" descr="C:\Users\user\Desktop\Gastroschisis_2.jpg"/>
          <p:cNvPicPr>
            <a:picLocks noChangeAspect="1" noChangeArrowheads="1"/>
          </p:cNvPicPr>
          <p:nvPr/>
        </p:nvPicPr>
        <p:blipFill>
          <a:blip r:embed="rId3" cstate="print"/>
          <a:srcRect r="14516"/>
          <a:stretch>
            <a:fillRect/>
          </a:stretch>
        </p:blipFill>
        <p:spPr bwMode="auto">
          <a:xfrm>
            <a:off x="971600" y="3933056"/>
            <a:ext cx="3816424" cy="2660840"/>
          </a:xfrm>
          <a:prstGeom prst="rect">
            <a:avLst/>
          </a:prstGeom>
          <a:noFill/>
        </p:spPr>
      </p:pic>
      <p:pic>
        <p:nvPicPr>
          <p:cNvPr id="6148" name="Picture 4" descr="C:\Users\user\Desktop\AWD 17.png"/>
          <p:cNvPicPr>
            <a:picLocks noChangeAspect="1" noChangeArrowheads="1"/>
          </p:cNvPicPr>
          <p:nvPr/>
        </p:nvPicPr>
        <p:blipFill>
          <a:blip r:embed="rId4" cstate="print"/>
          <a:srcRect r="49055"/>
          <a:stretch>
            <a:fillRect/>
          </a:stretch>
        </p:blipFill>
        <p:spPr bwMode="auto">
          <a:xfrm>
            <a:off x="5580112" y="3847256"/>
            <a:ext cx="2160240" cy="3010744"/>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a:p>
        </p:txBody>
      </p:sp>
      <p:sp>
        <p:nvSpPr>
          <p:cNvPr id="2" name="Başlık 1"/>
          <p:cNvSpPr>
            <a:spLocks noGrp="1"/>
          </p:cNvSpPr>
          <p:nvPr>
            <p:ph type="title"/>
          </p:nvPr>
        </p:nvSpPr>
        <p:spPr/>
        <p:txBody>
          <a:bodyPr/>
          <a:lstStyle/>
          <a:p>
            <a:r>
              <a:rPr lang="tr-TR" dirty="0" smtClean="0"/>
              <a:t>Tedavi?</a:t>
            </a:r>
            <a:endParaRPr lang="tr-TR" dirty="0"/>
          </a:p>
        </p:txBody>
      </p:sp>
    </p:spTree>
    <p:extLst>
      <p:ext uri="{BB962C8B-B14F-4D97-AF65-F5344CB8AC3E}">
        <p14:creationId xmlns="" xmlns:p14="http://schemas.microsoft.com/office/powerpoint/2010/main" val="20074573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628800"/>
            <a:ext cx="7704667" cy="3332816"/>
          </a:xfrm>
        </p:spPr>
        <p:txBody>
          <a:bodyPr/>
          <a:lstStyle/>
          <a:p>
            <a:r>
              <a:rPr lang="tr-TR" dirty="0" err="1" smtClean="0"/>
              <a:t>Primer</a:t>
            </a:r>
            <a:r>
              <a:rPr lang="tr-TR" dirty="0" smtClean="0"/>
              <a:t> onarım</a:t>
            </a:r>
          </a:p>
          <a:p>
            <a:r>
              <a:rPr lang="tr-TR" dirty="0" smtClean="0"/>
              <a:t>Deri ile kapatma</a:t>
            </a:r>
          </a:p>
          <a:p>
            <a:r>
              <a:rPr lang="tr-TR" dirty="0" err="1" smtClean="0"/>
              <a:t>Silastik</a:t>
            </a:r>
            <a:r>
              <a:rPr lang="tr-TR" dirty="0" smtClean="0"/>
              <a:t> protezler</a:t>
            </a:r>
          </a:p>
          <a:p>
            <a:r>
              <a:rPr lang="tr-TR" dirty="0" err="1" smtClean="0"/>
              <a:t>Primer</a:t>
            </a:r>
            <a:r>
              <a:rPr lang="tr-TR" dirty="0" smtClean="0"/>
              <a:t> redüksiyon</a:t>
            </a:r>
          </a:p>
          <a:p>
            <a:endParaRPr lang="tr-TR" dirty="0"/>
          </a:p>
        </p:txBody>
      </p:sp>
      <p:sp>
        <p:nvSpPr>
          <p:cNvPr id="2" name="1 Başlık"/>
          <p:cNvSpPr>
            <a:spLocks noGrp="1"/>
          </p:cNvSpPr>
          <p:nvPr>
            <p:ph type="title"/>
          </p:nvPr>
        </p:nvSpPr>
        <p:spPr>
          <a:xfrm>
            <a:off x="849632" y="9428"/>
            <a:ext cx="7704667" cy="1981200"/>
          </a:xfrm>
        </p:spPr>
        <p:txBody>
          <a:bodyPr/>
          <a:lstStyle/>
          <a:p>
            <a:r>
              <a:rPr lang="tr-TR" dirty="0" err="1" smtClean="0"/>
              <a:t>Gastroşizis</a:t>
            </a:r>
            <a:endParaRPr lang="tr-TR" dirty="0"/>
          </a:p>
        </p:txBody>
      </p:sp>
      <p:pic>
        <p:nvPicPr>
          <p:cNvPr id="7170" name="Picture 2" descr="C:\Users\user\Desktop\gastroschisis 2.bmp"/>
          <p:cNvPicPr>
            <a:picLocks noChangeAspect="1" noChangeArrowheads="1"/>
          </p:cNvPicPr>
          <p:nvPr/>
        </p:nvPicPr>
        <p:blipFill>
          <a:blip r:embed="rId2" cstate="print"/>
          <a:srcRect/>
          <a:stretch>
            <a:fillRect/>
          </a:stretch>
        </p:blipFill>
        <p:spPr bwMode="auto">
          <a:xfrm>
            <a:off x="1403648" y="4149080"/>
            <a:ext cx="2448272" cy="2549098"/>
          </a:xfrm>
          <a:prstGeom prst="rect">
            <a:avLst/>
          </a:prstGeom>
          <a:noFill/>
        </p:spPr>
      </p:pic>
      <p:pic>
        <p:nvPicPr>
          <p:cNvPr id="7172" name="Picture 4" descr="C:\Users\user\Desktop\AWD 17.png"/>
          <p:cNvPicPr>
            <a:picLocks noChangeAspect="1" noChangeArrowheads="1"/>
          </p:cNvPicPr>
          <p:nvPr/>
        </p:nvPicPr>
        <p:blipFill>
          <a:blip r:embed="rId3" cstate="print"/>
          <a:srcRect l="48424"/>
          <a:stretch>
            <a:fillRect/>
          </a:stretch>
        </p:blipFill>
        <p:spPr bwMode="auto">
          <a:xfrm>
            <a:off x="4716016" y="3736093"/>
            <a:ext cx="2267744" cy="3121909"/>
          </a:xfrm>
          <a:prstGeom prst="rect">
            <a:avLst/>
          </a:prstGeom>
          <a:noFill/>
        </p:spPr>
      </p:pic>
      <p:pic>
        <p:nvPicPr>
          <p:cNvPr id="6" name="Picture 4" descr="C:\Documents and Settings\Administrator\Desktop\beceri\ozel_resim\tedavi1.jpg"/>
          <p:cNvPicPr>
            <a:picLocks noChangeAspect="1" noChangeArrowheads="1"/>
          </p:cNvPicPr>
          <p:nvPr/>
        </p:nvPicPr>
        <p:blipFill>
          <a:blip r:embed="rId4" cstate="print"/>
          <a:srcRect/>
          <a:stretch>
            <a:fillRect/>
          </a:stretch>
        </p:blipFill>
        <p:spPr bwMode="auto">
          <a:xfrm>
            <a:off x="3923928" y="1484784"/>
            <a:ext cx="4133056" cy="2042952"/>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GiantOmphaloceleScar.jpg"/>
          <p:cNvPicPr>
            <a:picLocks noGrp="1" noChangeAspect="1" noChangeArrowheads="1"/>
          </p:cNvPicPr>
          <p:nvPr>
            <p:ph idx="1"/>
          </p:nvPr>
        </p:nvPicPr>
        <p:blipFill>
          <a:blip r:embed="rId2" cstate="print"/>
          <a:srcRect b="8759"/>
          <a:stretch>
            <a:fillRect/>
          </a:stretch>
        </p:blipFill>
        <p:spPr bwMode="auto">
          <a:xfrm>
            <a:off x="1259633" y="1441815"/>
            <a:ext cx="6791438" cy="4651483"/>
          </a:xfrm>
          <a:prstGeom prst="rect">
            <a:avLst/>
          </a:prstGeom>
          <a:noFill/>
        </p:spPr>
      </p:pic>
      <p:sp>
        <p:nvSpPr>
          <p:cNvPr id="2" name="1 Başlık"/>
          <p:cNvSpPr>
            <a:spLocks noGrp="1"/>
          </p:cNvSpPr>
          <p:nvPr>
            <p:ph type="title"/>
          </p:nvPr>
        </p:nvSpPr>
        <p:spPr>
          <a:xfrm>
            <a:off x="971601" y="151656"/>
            <a:ext cx="7704667" cy="1981200"/>
          </a:xfrm>
        </p:spPr>
        <p:txBody>
          <a:bodyPr/>
          <a:lstStyle/>
          <a:p>
            <a:r>
              <a:rPr lang="tr-TR" dirty="0" err="1" smtClean="0"/>
              <a:t>Gastroşizis</a:t>
            </a:r>
            <a:r>
              <a:rPr lang="tr-TR" dirty="0" smtClean="0"/>
              <a:t> ameliyat sonrası</a:t>
            </a:r>
            <a:endParaRPr lang="tr-T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endParaRPr lang="tr-TR"/>
          </a:p>
        </p:txBody>
      </p:sp>
      <p:sp>
        <p:nvSpPr>
          <p:cNvPr id="3" name="2 Başlık"/>
          <p:cNvSpPr>
            <a:spLocks noGrp="1"/>
          </p:cNvSpPr>
          <p:nvPr>
            <p:ph type="title"/>
          </p:nvPr>
        </p:nvSpPr>
        <p:spPr/>
        <p:txBody>
          <a:bodyPr/>
          <a:lstStyle/>
          <a:p>
            <a:endParaRPr lang="tr-TR"/>
          </a:p>
        </p:txBody>
      </p:sp>
      <p:pic>
        <p:nvPicPr>
          <p:cNvPr id="1026" name="Picture 2" descr="C:\Users\user\Downloads\WhatsApp Image 2019-11-05 at 09.56.58 (1).jpeg"/>
          <p:cNvPicPr>
            <a:picLocks noChangeAspect="1" noChangeArrowheads="1"/>
          </p:cNvPicPr>
          <p:nvPr/>
        </p:nvPicPr>
        <p:blipFill>
          <a:blip r:embed="rId2" cstate="print"/>
          <a:srcRect/>
          <a:stretch>
            <a:fillRect/>
          </a:stretch>
        </p:blipFill>
        <p:spPr bwMode="auto">
          <a:xfrm>
            <a:off x="1076325" y="2286000"/>
            <a:ext cx="6991350" cy="2286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46757" y="1683609"/>
            <a:ext cx="7704667" cy="3332816"/>
          </a:xfrm>
        </p:spPr>
        <p:txBody>
          <a:bodyPr/>
          <a:lstStyle/>
          <a:p>
            <a:r>
              <a:rPr lang="tr-TR" dirty="0" smtClean="0"/>
              <a:t>Embriyo</a:t>
            </a:r>
            <a:r>
              <a:rPr lang="tr-TR" dirty="0" smtClean="0">
                <a:sym typeface="Wingdings" pitchFamily="2" charset="2"/>
              </a:rPr>
              <a:t></a:t>
            </a:r>
            <a:r>
              <a:rPr lang="tr-TR" dirty="0" smtClean="0"/>
              <a:t> plasentaya</a:t>
            </a:r>
          </a:p>
          <a:p>
            <a:r>
              <a:rPr lang="tr-TR" dirty="0" err="1" smtClean="0">
                <a:sym typeface="Wingdings" pitchFamily="2" charset="2"/>
              </a:rPr>
              <a:t>Vitellin</a:t>
            </a:r>
            <a:r>
              <a:rPr lang="tr-TR" dirty="0" smtClean="0">
                <a:sym typeface="Wingdings" pitchFamily="2" charset="2"/>
              </a:rPr>
              <a:t>/ </a:t>
            </a:r>
            <a:r>
              <a:rPr lang="tr-TR" dirty="0" err="1" smtClean="0">
                <a:sym typeface="Wingdings" pitchFamily="2" charset="2"/>
              </a:rPr>
              <a:t>omfalomezenterik</a:t>
            </a:r>
            <a:r>
              <a:rPr lang="tr-TR" dirty="0" smtClean="0">
                <a:sym typeface="Wingdings" pitchFamily="2" charset="2"/>
              </a:rPr>
              <a:t> bağ, </a:t>
            </a:r>
            <a:r>
              <a:rPr lang="tr-TR" dirty="0" err="1" smtClean="0">
                <a:sym typeface="Wingdings" pitchFamily="2" charset="2"/>
              </a:rPr>
              <a:t>omfalomezenterik</a:t>
            </a:r>
            <a:r>
              <a:rPr lang="tr-TR" dirty="0" smtClean="0">
                <a:sym typeface="Wingdings" pitchFamily="2" charset="2"/>
              </a:rPr>
              <a:t> arter ve </a:t>
            </a:r>
            <a:r>
              <a:rPr lang="tr-TR" dirty="0" err="1" smtClean="0">
                <a:sym typeface="Wingdings" pitchFamily="2" charset="2"/>
              </a:rPr>
              <a:t>ven</a:t>
            </a:r>
            <a:endParaRPr lang="tr-TR" dirty="0" smtClean="0">
              <a:sym typeface="Wingdings" pitchFamily="2" charset="2"/>
            </a:endParaRPr>
          </a:p>
          <a:p>
            <a:r>
              <a:rPr lang="tr-TR" dirty="0" err="1" smtClean="0">
                <a:sym typeface="Wingdings" pitchFamily="2" charset="2"/>
              </a:rPr>
              <a:t>Urakusun</a:t>
            </a:r>
            <a:r>
              <a:rPr lang="tr-TR" dirty="0" smtClean="0">
                <a:sym typeface="Wingdings" pitchFamily="2" charset="2"/>
              </a:rPr>
              <a:t> uzantısı </a:t>
            </a:r>
            <a:r>
              <a:rPr lang="tr-TR" dirty="0" err="1" smtClean="0">
                <a:sym typeface="Wingdings" pitchFamily="2" charset="2"/>
              </a:rPr>
              <a:t>allantois</a:t>
            </a:r>
            <a:r>
              <a:rPr lang="tr-TR" dirty="0" smtClean="0">
                <a:sym typeface="Wingdings" pitchFamily="2" charset="2"/>
              </a:rPr>
              <a:t>, </a:t>
            </a:r>
            <a:r>
              <a:rPr lang="tr-TR" dirty="0" err="1" smtClean="0">
                <a:sym typeface="Wingdings" pitchFamily="2" charset="2"/>
              </a:rPr>
              <a:t>umblikal</a:t>
            </a:r>
            <a:r>
              <a:rPr lang="tr-TR" dirty="0" smtClean="0">
                <a:sym typeface="Wingdings" pitchFamily="2" charset="2"/>
              </a:rPr>
              <a:t> arter ve </a:t>
            </a:r>
            <a:r>
              <a:rPr lang="tr-TR" dirty="0" err="1" smtClean="0">
                <a:sym typeface="Wingdings" pitchFamily="2" charset="2"/>
              </a:rPr>
              <a:t>ven</a:t>
            </a:r>
            <a:endParaRPr lang="tr-TR" dirty="0" smtClean="0"/>
          </a:p>
          <a:p>
            <a:endParaRPr lang="tr-TR" dirty="0"/>
          </a:p>
        </p:txBody>
      </p:sp>
      <p:sp>
        <p:nvSpPr>
          <p:cNvPr id="2" name="1 Başlık"/>
          <p:cNvSpPr>
            <a:spLocks noGrp="1"/>
          </p:cNvSpPr>
          <p:nvPr>
            <p:ph type="title"/>
          </p:nvPr>
        </p:nvSpPr>
        <p:spPr/>
        <p:txBody>
          <a:bodyPr/>
          <a:lstStyle/>
          <a:p>
            <a:r>
              <a:rPr lang="tr-TR" dirty="0" smtClean="0"/>
              <a:t>Embriyoloji</a:t>
            </a:r>
            <a:endParaRPr lang="tr-TR" dirty="0"/>
          </a:p>
        </p:txBody>
      </p:sp>
      <p:pic>
        <p:nvPicPr>
          <p:cNvPr id="1029" name="Picture 5"/>
          <p:cNvPicPr>
            <a:picLocks noChangeAspect="1" noChangeArrowheads="1"/>
          </p:cNvPicPr>
          <p:nvPr/>
        </p:nvPicPr>
        <p:blipFill>
          <a:blip r:embed="rId2" cstate="print"/>
          <a:srcRect/>
          <a:stretch>
            <a:fillRect/>
          </a:stretch>
        </p:blipFill>
        <p:spPr bwMode="auto">
          <a:xfrm>
            <a:off x="5364088" y="4261635"/>
            <a:ext cx="3168352" cy="2596367"/>
          </a:xfrm>
          <a:prstGeom prst="rect">
            <a:avLst/>
          </a:prstGeom>
          <a:noFill/>
          <a:ln w="9525">
            <a:noFill/>
            <a:miter lim="800000"/>
            <a:headEnd/>
            <a:tailEnd/>
          </a:ln>
        </p:spPr>
      </p:pic>
      <p:pic>
        <p:nvPicPr>
          <p:cNvPr id="1030" name="Picture 6"/>
          <p:cNvPicPr>
            <a:picLocks noChangeAspect="1" noChangeArrowheads="1"/>
          </p:cNvPicPr>
          <p:nvPr/>
        </p:nvPicPr>
        <p:blipFill>
          <a:blip r:embed="rId3" cstate="print"/>
          <a:srcRect/>
          <a:stretch>
            <a:fillRect/>
          </a:stretch>
        </p:blipFill>
        <p:spPr bwMode="auto">
          <a:xfrm>
            <a:off x="1115616" y="4200470"/>
            <a:ext cx="3096344" cy="26575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İçerik Yer Tutucusu"/>
          <p:cNvSpPr>
            <a:spLocks noGrp="1"/>
          </p:cNvSpPr>
          <p:nvPr>
            <p:ph idx="1"/>
          </p:nvPr>
        </p:nvSpPr>
        <p:spPr/>
        <p:txBody>
          <a:bodyPr/>
          <a:lstStyle/>
          <a:p>
            <a:endParaRPr lang="tr-TR"/>
          </a:p>
        </p:txBody>
      </p:sp>
      <p:sp>
        <p:nvSpPr>
          <p:cNvPr id="5" name="4 Başlık"/>
          <p:cNvSpPr>
            <a:spLocks noGrp="1"/>
          </p:cNvSpPr>
          <p:nvPr>
            <p:ph type="title"/>
          </p:nvPr>
        </p:nvSpPr>
        <p:spPr/>
        <p:txBody>
          <a:bodyPr/>
          <a:lstStyle/>
          <a:p>
            <a:endParaRPr lang="tr-TR"/>
          </a:p>
        </p:txBody>
      </p:sp>
      <p:pic>
        <p:nvPicPr>
          <p:cNvPr id="2050" name="Picture 2" descr="C:\Users\user\Downloads\WhatsApp Image 2019-11-05 at 09.56.58.jpeg"/>
          <p:cNvPicPr>
            <a:picLocks noChangeAspect="1" noChangeArrowheads="1"/>
          </p:cNvPicPr>
          <p:nvPr/>
        </p:nvPicPr>
        <p:blipFill>
          <a:blip r:embed="rId2" cstate="print"/>
          <a:srcRect/>
          <a:stretch>
            <a:fillRect/>
          </a:stretch>
        </p:blipFill>
        <p:spPr bwMode="auto">
          <a:xfrm>
            <a:off x="1000125" y="2157412"/>
            <a:ext cx="7143750" cy="2543175"/>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endParaRPr lang="tr-TR"/>
          </a:p>
        </p:txBody>
      </p:sp>
      <p:sp>
        <p:nvSpPr>
          <p:cNvPr id="3" name="2 Başlık"/>
          <p:cNvSpPr>
            <a:spLocks noGrp="1"/>
          </p:cNvSpPr>
          <p:nvPr>
            <p:ph type="title"/>
          </p:nvPr>
        </p:nvSpPr>
        <p:spPr/>
        <p:txBody>
          <a:bodyPr/>
          <a:lstStyle/>
          <a:p>
            <a:endParaRPr lang="tr-TR"/>
          </a:p>
        </p:txBody>
      </p:sp>
      <p:pic>
        <p:nvPicPr>
          <p:cNvPr id="3074" name="Picture 2" descr="C:\Users\user\Downloads\WhatsApp Image 2019-11-05 at 09.56.58 (2).jpeg"/>
          <p:cNvPicPr>
            <a:picLocks noChangeAspect="1" noChangeArrowheads="1"/>
          </p:cNvPicPr>
          <p:nvPr/>
        </p:nvPicPr>
        <p:blipFill>
          <a:blip r:embed="rId2" cstate="print"/>
          <a:srcRect/>
          <a:stretch>
            <a:fillRect/>
          </a:stretch>
        </p:blipFill>
        <p:spPr bwMode="auto">
          <a:xfrm>
            <a:off x="1000125" y="2009775"/>
            <a:ext cx="7143750" cy="283845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err="1" smtClean="0"/>
              <a:t>Kranial</a:t>
            </a:r>
            <a:r>
              <a:rPr lang="tr-TR" dirty="0" smtClean="0"/>
              <a:t> (</a:t>
            </a:r>
            <a:r>
              <a:rPr lang="tr-TR" dirty="0" err="1" smtClean="0"/>
              <a:t>sefalik</a:t>
            </a:r>
            <a:r>
              <a:rPr lang="tr-TR" dirty="0" smtClean="0"/>
              <a:t>)/ </a:t>
            </a:r>
            <a:r>
              <a:rPr lang="tr-TR" dirty="0" err="1" smtClean="0"/>
              <a:t>kaudal</a:t>
            </a:r>
            <a:r>
              <a:rPr lang="tr-TR" dirty="0" smtClean="0"/>
              <a:t>/her iki yandan</a:t>
            </a:r>
            <a:endParaRPr lang="tr-TR" dirty="0"/>
          </a:p>
        </p:txBody>
      </p:sp>
      <p:sp>
        <p:nvSpPr>
          <p:cNvPr id="2" name="1 Başlık"/>
          <p:cNvSpPr>
            <a:spLocks noGrp="1"/>
          </p:cNvSpPr>
          <p:nvPr>
            <p:ph type="title"/>
          </p:nvPr>
        </p:nvSpPr>
        <p:spPr/>
        <p:txBody>
          <a:bodyPr/>
          <a:lstStyle/>
          <a:p>
            <a:r>
              <a:rPr lang="tr-TR" dirty="0" smtClean="0"/>
              <a:t>Fizyolojik </a:t>
            </a:r>
            <a:r>
              <a:rPr lang="tr-TR" dirty="0" err="1" smtClean="0"/>
              <a:t>herniasyon</a:t>
            </a:r>
            <a:endParaRPr lang="tr-TR" dirty="0"/>
          </a:p>
        </p:txBody>
      </p:sp>
      <p:pic>
        <p:nvPicPr>
          <p:cNvPr id="2050" name="Picture 2"/>
          <p:cNvPicPr>
            <a:picLocks noChangeAspect="1" noChangeArrowheads="1"/>
          </p:cNvPicPr>
          <p:nvPr/>
        </p:nvPicPr>
        <p:blipFill>
          <a:blip r:embed="rId2" cstate="print"/>
          <a:srcRect/>
          <a:stretch>
            <a:fillRect/>
          </a:stretch>
        </p:blipFill>
        <p:spPr bwMode="auto">
          <a:xfrm>
            <a:off x="611560" y="2708922"/>
            <a:ext cx="7812360" cy="30526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45720" y="309418"/>
            <a:ext cx="8229600" cy="4525963"/>
          </a:xfrm>
        </p:spPr>
        <p:txBody>
          <a:bodyPr/>
          <a:lstStyle/>
          <a:p>
            <a:r>
              <a:rPr lang="tr-TR" dirty="0"/>
              <a:t>1</a:t>
            </a:r>
            <a:r>
              <a:rPr lang="tr-TR" dirty="0" smtClean="0"/>
              <a:t> aylık Enes’i annesi polikliniğe aşıları için getirdi. Rutin muayenesini yaparken göbekte şişlik gördünüz</a:t>
            </a:r>
          </a:p>
          <a:p>
            <a:r>
              <a:rPr lang="tr-TR" dirty="0"/>
              <a:t>Annesi şişliğin ağlamak ve ıkınmak ile arttığını, uyurken kaybolduğunu belirtti. Ön tanınız?</a:t>
            </a:r>
          </a:p>
          <a:p>
            <a:endParaRPr lang="tr-TR" dirty="0"/>
          </a:p>
        </p:txBody>
      </p:sp>
      <p:sp>
        <p:nvSpPr>
          <p:cNvPr id="2" name="Başlık 1"/>
          <p:cNvSpPr>
            <a:spLocks noGrp="1"/>
          </p:cNvSpPr>
          <p:nvPr>
            <p:ph type="title"/>
          </p:nvPr>
        </p:nvSpPr>
        <p:spPr/>
        <p:txBody>
          <a:bodyPr/>
          <a:lstStyle/>
          <a:p>
            <a:endParaRPr lang="tr-TR"/>
          </a:p>
        </p:txBody>
      </p:sp>
      <p:pic>
        <p:nvPicPr>
          <p:cNvPr id="4" name="Picture 5" descr="C:\Documents and Settings\Administrator\Desktop\sunum\tanju\awd\umblikalherni3.jpg"/>
          <p:cNvPicPr>
            <a:picLocks noChangeAspect="1" noChangeArrowheads="1"/>
          </p:cNvPicPr>
          <p:nvPr/>
        </p:nvPicPr>
        <p:blipFill>
          <a:blip r:embed="rId2" cstate="print"/>
          <a:srcRect l="12600"/>
          <a:stretch>
            <a:fillRect/>
          </a:stretch>
        </p:blipFill>
        <p:spPr bwMode="auto">
          <a:xfrm>
            <a:off x="2627784" y="3284984"/>
            <a:ext cx="4032448" cy="3460332"/>
          </a:xfrm>
          <a:prstGeom prst="rect">
            <a:avLst/>
          </a:prstGeom>
          <a:noFill/>
        </p:spPr>
      </p:pic>
    </p:spTree>
    <p:extLst>
      <p:ext uri="{BB962C8B-B14F-4D97-AF65-F5344CB8AC3E}">
        <p14:creationId xmlns="" xmlns:p14="http://schemas.microsoft.com/office/powerpoint/2010/main" val="11179501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a:p>
        </p:txBody>
      </p:sp>
      <p:sp>
        <p:nvSpPr>
          <p:cNvPr id="2" name="Başlık 1"/>
          <p:cNvSpPr>
            <a:spLocks noGrp="1"/>
          </p:cNvSpPr>
          <p:nvPr>
            <p:ph type="title"/>
          </p:nvPr>
        </p:nvSpPr>
        <p:spPr>
          <a:xfrm>
            <a:off x="982133" y="-208384"/>
            <a:ext cx="7704667" cy="1981200"/>
          </a:xfrm>
        </p:spPr>
        <p:txBody>
          <a:bodyPr/>
          <a:lstStyle/>
          <a:p>
            <a:r>
              <a:rPr lang="tr-TR" dirty="0" smtClean="0"/>
              <a:t>Göbek fıtığı</a:t>
            </a:r>
            <a:endParaRPr lang="tr-TR" dirty="0"/>
          </a:p>
        </p:txBody>
      </p:sp>
      <p:pic>
        <p:nvPicPr>
          <p:cNvPr id="4" name="Picture 5" descr="C:\Documents and Settings\Administrator\Desktop\sunum\tanju\awd\umblikalherni3.jpg"/>
          <p:cNvPicPr>
            <a:picLocks noChangeAspect="1" noChangeArrowheads="1"/>
          </p:cNvPicPr>
          <p:nvPr/>
        </p:nvPicPr>
        <p:blipFill>
          <a:blip r:embed="rId2" cstate="print"/>
          <a:srcRect l="12600"/>
          <a:stretch>
            <a:fillRect/>
          </a:stretch>
        </p:blipFill>
        <p:spPr bwMode="auto">
          <a:xfrm>
            <a:off x="251520" y="1124744"/>
            <a:ext cx="4032448" cy="3460332"/>
          </a:xfrm>
          <a:prstGeom prst="rect">
            <a:avLst/>
          </a:prstGeom>
          <a:noFill/>
        </p:spPr>
      </p:pic>
      <p:pic>
        <p:nvPicPr>
          <p:cNvPr id="2054" name="Picture 6" descr="mbilical hernia children ile ilgili görsel sonucu"/>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947466" y="1182044"/>
            <a:ext cx="3075836" cy="3075836"/>
          </a:xfrm>
          <a:prstGeom prst="rect">
            <a:avLst/>
          </a:prstGeom>
          <a:noFill/>
          <a:extLst>
            <a:ext uri="{909E8E84-426E-40DD-AFC4-6F175D3DCCD1}">
              <a14:hiddenFill xmlns="" xmlns:a14="http://schemas.microsoft.com/office/drawing/2010/main">
                <a:solidFill>
                  <a:srgbClr val="FFFFFF"/>
                </a:solidFill>
              </a14:hiddenFill>
            </a:ext>
          </a:extLst>
        </p:spPr>
      </p:pic>
      <p:pic>
        <p:nvPicPr>
          <p:cNvPr id="2056" name="Picture 8" descr="mbilical hernia children ile ilgili görsel sonucu"/>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407425" y="4113489"/>
            <a:ext cx="3965084" cy="264338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991526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55576" y="1680360"/>
            <a:ext cx="7704667" cy="3332816"/>
          </a:xfrm>
        </p:spPr>
        <p:txBody>
          <a:bodyPr/>
          <a:lstStyle/>
          <a:p>
            <a:r>
              <a:rPr lang="tr-TR" dirty="0" smtClean="0"/>
              <a:t>6yaş ↑</a:t>
            </a:r>
            <a:r>
              <a:rPr lang="tr-TR" dirty="0" smtClean="0">
                <a:sym typeface="Wingdings" pitchFamily="2" charset="2"/>
              </a:rPr>
              <a:t> cerrahi</a:t>
            </a:r>
          </a:p>
          <a:p>
            <a:r>
              <a:rPr lang="tr-TR" sz="2000" dirty="0" err="1" smtClean="0">
                <a:sym typeface="Wingdings" pitchFamily="2" charset="2"/>
              </a:rPr>
              <a:t>Hipotiroidi</a:t>
            </a:r>
            <a:r>
              <a:rPr lang="tr-TR" sz="2000" dirty="0" smtClean="0">
                <a:sym typeface="Wingdings" pitchFamily="2" charset="2"/>
              </a:rPr>
              <a:t>, </a:t>
            </a:r>
            <a:r>
              <a:rPr lang="tr-TR" sz="2000" dirty="0" err="1" smtClean="0">
                <a:sym typeface="Wingdings" pitchFamily="2" charset="2"/>
              </a:rPr>
              <a:t>Down</a:t>
            </a:r>
            <a:r>
              <a:rPr lang="tr-TR" sz="2000" dirty="0" smtClean="0">
                <a:sym typeface="Wingdings" pitchFamily="2" charset="2"/>
              </a:rPr>
              <a:t> sendromu, siyah ırk, </a:t>
            </a:r>
            <a:r>
              <a:rPr lang="tr-TR" sz="2000" dirty="0" err="1" smtClean="0">
                <a:sym typeface="Wingdings" pitchFamily="2" charset="2"/>
              </a:rPr>
              <a:t>Mukopolisakkaridoz</a:t>
            </a:r>
            <a:r>
              <a:rPr lang="tr-TR" sz="2000" dirty="0" smtClean="0">
                <a:sym typeface="Wingdings" pitchFamily="2" charset="2"/>
              </a:rPr>
              <a:t>, </a:t>
            </a:r>
            <a:r>
              <a:rPr lang="tr-TR" sz="2000" dirty="0" err="1" smtClean="0">
                <a:sym typeface="Wingdings" pitchFamily="2" charset="2"/>
              </a:rPr>
              <a:t>Beckwith</a:t>
            </a:r>
            <a:r>
              <a:rPr lang="tr-TR" sz="2000" dirty="0" smtClean="0">
                <a:sym typeface="Wingdings" pitchFamily="2" charset="2"/>
              </a:rPr>
              <a:t> </a:t>
            </a:r>
            <a:r>
              <a:rPr lang="tr-TR" sz="2000" dirty="0" err="1" smtClean="0">
                <a:sym typeface="Wingdings" pitchFamily="2" charset="2"/>
              </a:rPr>
              <a:t>Wiedemann</a:t>
            </a:r>
            <a:r>
              <a:rPr lang="tr-TR" sz="2000" dirty="0" smtClean="0">
                <a:sym typeface="Wingdings" pitchFamily="2" charset="2"/>
              </a:rPr>
              <a:t> sendromu</a:t>
            </a:r>
            <a:endParaRPr lang="tr-TR" sz="2000" dirty="0"/>
          </a:p>
        </p:txBody>
      </p:sp>
      <p:sp>
        <p:nvSpPr>
          <p:cNvPr id="2" name="1 Başlık"/>
          <p:cNvSpPr>
            <a:spLocks noGrp="1"/>
          </p:cNvSpPr>
          <p:nvPr>
            <p:ph type="title"/>
          </p:nvPr>
        </p:nvSpPr>
        <p:spPr/>
        <p:txBody>
          <a:bodyPr/>
          <a:lstStyle/>
          <a:p>
            <a:r>
              <a:rPr lang="tr-TR" dirty="0" smtClean="0"/>
              <a:t>Göbek fıtığı</a:t>
            </a:r>
            <a:endParaRPr lang="tr-TR" dirty="0"/>
          </a:p>
        </p:txBody>
      </p:sp>
      <p:pic>
        <p:nvPicPr>
          <p:cNvPr id="4" name="Picture 5" descr="C:\Documents and Settings\Administrator\Desktop\sunum\tanju\awd\umblikalherni3.jpg"/>
          <p:cNvPicPr>
            <a:picLocks noChangeAspect="1" noChangeArrowheads="1"/>
          </p:cNvPicPr>
          <p:nvPr/>
        </p:nvPicPr>
        <p:blipFill>
          <a:blip r:embed="rId2" cstate="print"/>
          <a:srcRect l="12600"/>
          <a:stretch>
            <a:fillRect/>
          </a:stretch>
        </p:blipFill>
        <p:spPr bwMode="auto">
          <a:xfrm>
            <a:off x="459771" y="3140968"/>
            <a:ext cx="4032448" cy="3460332"/>
          </a:xfrm>
          <a:prstGeom prst="rect">
            <a:avLst/>
          </a:prstGeom>
          <a:noFill/>
        </p:spPr>
      </p:pic>
      <p:pic>
        <p:nvPicPr>
          <p:cNvPr id="1026" name="Picture 2" descr="mbilical hernia children ile ilgili görsel sonucu"/>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0" y="3309809"/>
            <a:ext cx="4211960" cy="299891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3568" y="1340768"/>
            <a:ext cx="7704667" cy="3332816"/>
          </a:xfrm>
        </p:spPr>
        <p:txBody>
          <a:bodyPr/>
          <a:lstStyle/>
          <a:p>
            <a:r>
              <a:rPr lang="tr-TR" dirty="0" smtClean="0"/>
              <a:t>Gümüş nitrat/ bağlama</a:t>
            </a:r>
            <a:endParaRPr lang="tr-TR" dirty="0"/>
          </a:p>
        </p:txBody>
      </p:sp>
      <p:sp>
        <p:nvSpPr>
          <p:cNvPr id="2" name="1 Başlık"/>
          <p:cNvSpPr>
            <a:spLocks noGrp="1"/>
          </p:cNvSpPr>
          <p:nvPr>
            <p:ph type="title"/>
          </p:nvPr>
        </p:nvSpPr>
        <p:spPr/>
        <p:txBody>
          <a:bodyPr/>
          <a:lstStyle/>
          <a:p>
            <a:r>
              <a:rPr lang="tr-TR" dirty="0" smtClean="0"/>
              <a:t>Göbek </a:t>
            </a:r>
            <a:r>
              <a:rPr lang="tr-TR" dirty="0" err="1" smtClean="0"/>
              <a:t>granülomu</a:t>
            </a:r>
            <a:r>
              <a:rPr lang="tr-TR" dirty="0" smtClean="0"/>
              <a:t>- polip</a:t>
            </a:r>
            <a:endParaRPr lang="tr-TR" dirty="0"/>
          </a:p>
        </p:txBody>
      </p:sp>
      <p:pic>
        <p:nvPicPr>
          <p:cNvPr id="4" name="Picture 6" descr="C:\Documents and Settings\Administrator\Desktop\sunum\tanju\awd\granuloma.jpg"/>
          <p:cNvPicPr>
            <a:picLocks noChangeAspect="1" noChangeArrowheads="1"/>
          </p:cNvPicPr>
          <p:nvPr/>
        </p:nvPicPr>
        <p:blipFill>
          <a:blip r:embed="rId2" cstate="print"/>
          <a:srcRect/>
          <a:stretch>
            <a:fillRect/>
          </a:stretch>
        </p:blipFill>
        <p:spPr bwMode="auto">
          <a:xfrm>
            <a:off x="1403648" y="2132856"/>
            <a:ext cx="6336704" cy="439968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3518" y="274640"/>
            <a:ext cx="8229600" cy="4525963"/>
          </a:xfrm>
        </p:spPr>
        <p:txBody>
          <a:bodyPr/>
          <a:lstStyle/>
          <a:p>
            <a:r>
              <a:rPr lang="tr-TR" dirty="0" smtClean="0"/>
              <a:t>2 günlük Büşra polikliniğe göbekten kötü kokulu akıntı gelme yakınması ile getirildi. Dış merkezde köyde ebe tarafından doğurtulduğu ve en yakın sağlık kurumuna başvurması gerektiği belirtilmiş. Annesi doğduğundan beri göbekten kaka benzeri kötü kokulu akıntısı olduğunu söyledi </a:t>
            </a:r>
            <a:endParaRPr lang="tr-TR" dirty="0"/>
          </a:p>
        </p:txBody>
      </p:sp>
      <p:sp>
        <p:nvSpPr>
          <p:cNvPr id="2" name="Başlık 1"/>
          <p:cNvSpPr>
            <a:spLocks noGrp="1"/>
          </p:cNvSpPr>
          <p:nvPr>
            <p:ph type="title"/>
          </p:nvPr>
        </p:nvSpPr>
        <p:spPr/>
        <p:txBody>
          <a:bodyPr/>
          <a:lstStyle/>
          <a:p>
            <a:endParaRPr lang="tr-TR"/>
          </a:p>
        </p:txBody>
      </p:sp>
      <p:pic>
        <p:nvPicPr>
          <p:cNvPr id="3074" name="Picture 2" descr="http://www.jcnonweb.com/articles/2018/7/2/images/JClinNeonatol_2018_7_2_102_229665_f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24426" y="3656585"/>
            <a:ext cx="2627784" cy="320141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177987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TotalTime>
  <Words>442</Words>
  <Application>Microsoft Office PowerPoint</Application>
  <PresentationFormat>Ekran Gösterisi (4:3)</PresentationFormat>
  <Paragraphs>90</Paragraphs>
  <Slides>31</Slides>
  <Notes>0</Notes>
  <HiddenSlides>0</HiddenSlides>
  <MMClips>0</MMClips>
  <ScaleCrop>false</ScaleCrop>
  <HeadingPairs>
    <vt:vector size="4" baseType="variant">
      <vt:variant>
        <vt:lpstr>Tema</vt:lpstr>
      </vt:variant>
      <vt:variant>
        <vt:i4>1</vt:i4>
      </vt:variant>
      <vt:variant>
        <vt:lpstr>Slayt Başlıkları</vt:lpstr>
      </vt:variant>
      <vt:variant>
        <vt:i4>31</vt:i4>
      </vt:variant>
    </vt:vector>
  </HeadingPairs>
  <TitlesOfParts>
    <vt:vector size="32" baseType="lpstr">
      <vt:lpstr>Kalabalık</vt:lpstr>
      <vt:lpstr>KARIN DUVARI ANOMALİLERİ</vt:lpstr>
      <vt:lpstr>Ana başlıklar</vt:lpstr>
      <vt:lpstr>Embriyoloji</vt:lpstr>
      <vt:lpstr>Fizyolojik herniasyon</vt:lpstr>
      <vt:lpstr>Slayt 5</vt:lpstr>
      <vt:lpstr>Göbek fıtığı</vt:lpstr>
      <vt:lpstr>Göbek fıtığı</vt:lpstr>
      <vt:lpstr>Göbek granülomu- polip</vt:lpstr>
      <vt:lpstr>Slayt 9</vt:lpstr>
      <vt:lpstr>Omfalomezenterik kanal artıkları</vt:lpstr>
      <vt:lpstr>Slayt 11</vt:lpstr>
      <vt:lpstr>Urakal kanal artıkları</vt:lpstr>
      <vt:lpstr>Slayt 13</vt:lpstr>
      <vt:lpstr>Slayt 14</vt:lpstr>
      <vt:lpstr>               Omfalosel </vt:lpstr>
      <vt:lpstr>Omfalosel</vt:lpstr>
      <vt:lpstr>Omfalosel- ek anomaliler</vt:lpstr>
      <vt:lpstr>Umblikal kord hernisi</vt:lpstr>
      <vt:lpstr>Tedavi?</vt:lpstr>
      <vt:lpstr>Omfalosel</vt:lpstr>
      <vt:lpstr>Slayt 21</vt:lpstr>
      <vt:lpstr>Gastroşizis</vt:lpstr>
      <vt:lpstr>Slayt 23</vt:lpstr>
      <vt:lpstr>Gastroşizis</vt:lpstr>
      <vt:lpstr>Gastroşizis</vt:lpstr>
      <vt:lpstr>Tedavi?</vt:lpstr>
      <vt:lpstr>Gastroşizis</vt:lpstr>
      <vt:lpstr>Gastroşizis ameliyat sonrası</vt:lpstr>
      <vt:lpstr>Slayt 29</vt:lpstr>
      <vt:lpstr>Slayt 30</vt:lpstr>
      <vt:lpstr>Slayt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KARIN DUVARI ANOMALİLERİ</dc:title>
  <dc:creator>user</dc:creator>
  <cp:lastModifiedBy>user</cp:lastModifiedBy>
  <cp:revision>2</cp:revision>
  <dcterms:created xsi:type="dcterms:W3CDTF">2019-11-04T06:08:38Z</dcterms:created>
  <dcterms:modified xsi:type="dcterms:W3CDTF">2019-11-05T07:52:32Z</dcterms:modified>
</cp:coreProperties>
</file>