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1" r:id="rId1"/>
  </p:sldMasterIdLst>
  <p:notesMasterIdLst>
    <p:notesMasterId r:id="rId11"/>
  </p:notesMasterIdLst>
  <p:sldIdLst>
    <p:sldId id="726" r:id="rId2"/>
    <p:sldId id="724" r:id="rId3"/>
    <p:sldId id="727" r:id="rId4"/>
    <p:sldId id="728" r:id="rId5"/>
    <p:sldId id="729" r:id="rId6"/>
    <p:sldId id="730" r:id="rId7"/>
    <p:sldId id="731" r:id="rId8"/>
    <p:sldId id="732" r:id="rId9"/>
    <p:sldId id="733" r:id="rId10"/>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50" autoAdjust="0"/>
    <p:restoredTop sz="94660"/>
  </p:normalViewPr>
  <p:slideViewPr>
    <p:cSldViewPr>
      <p:cViewPr>
        <p:scale>
          <a:sx n="72" d="100"/>
          <a:sy n="72" d="100"/>
        </p:scale>
        <p:origin x="-1026" y="-6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tr-TR"/>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tr-TR"/>
          </a:p>
        </p:txBody>
      </p:sp>
      <p:sp>
        <p:nvSpPr>
          <p:cNvPr id="3266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tr-TR"/>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33BE176-C587-43A7-A19D-D795995F2A9F}" type="slidenum">
              <a:rPr lang="tr-TR"/>
              <a:pPr>
                <a:defRPr/>
              </a:pPr>
              <a:t>‹#›</a:t>
            </a:fld>
            <a:endParaRPr lang="tr-TR"/>
          </a:p>
        </p:txBody>
      </p:sp>
    </p:spTree>
    <p:extLst>
      <p:ext uri="{BB962C8B-B14F-4D97-AF65-F5344CB8AC3E}">
        <p14:creationId xmlns="" xmlns:p14="http://schemas.microsoft.com/office/powerpoint/2010/main" val="28430389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pPr>
              <a:defRPr/>
            </a:pPr>
            <a:endParaRPr lang="tr-TR"/>
          </a:p>
        </p:txBody>
      </p:sp>
      <p:sp>
        <p:nvSpPr>
          <p:cNvPr id="19" name="Footer Placeholder 18"/>
          <p:cNvSpPr>
            <a:spLocks noGrp="1"/>
          </p:cNvSpPr>
          <p:nvPr>
            <p:ph type="ftr" sz="quarter" idx="11"/>
          </p:nvPr>
        </p:nvSpPr>
        <p:spPr/>
        <p:txBody>
          <a:bodyPr/>
          <a:lstStyle/>
          <a:p>
            <a:pPr>
              <a:defRPr/>
            </a:pPr>
            <a:endParaRPr lang="tr-TR"/>
          </a:p>
        </p:txBody>
      </p:sp>
      <p:sp>
        <p:nvSpPr>
          <p:cNvPr id="27" name="Slide Number Placeholder 26"/>
          <p:cNvSpPr>
            <a:spLocks noGrp="1"/>
          </p:cNvSpPr>
          <p:nvPr>
            <p:ph type="sldNum" sz="quarter" idx="12"/>
          </p:nvPr>
        </p:nvSpPr>
        <p:spPr/>
        <p:txBody>
          <a:bodyPr/>
          <a:lstStyle/>
          <a:p>
            <a:pPr>
              <a:defRPr/>
            </a:pPr>
            <a:fld id="{A264B45A-24F9-4E8B-99D9-CAC1876CB622}" type="slidenum">
              <a:rPr lang="tr-TR" smtClean="0"/>
              <a:pPr>
                <a:defRPr/>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990E321D-34DC-4746-A992-56E08D205812}" type="slidenum">
              <a:rPr lang="tr-TR" smtClean="0"/>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D893B677-913F-4743-8C33-34E172D79F21}" type="slidenum">
              <a:rPr lang="tr-TR" smtClean="0"/>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5A86FA7B-CFF5-41AE-845F-001C39B15C3E}" type="slidenum">
              <a:rPr lang="tr-TR" smtClean="0"/>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0E48A210-0AD2-450C-A14C-648871FC0829}" type="slidenum">
              <a:rPr lang="tr-TR" smtClean="0"/>
              <a:pPr>
                <a:defRPr/>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23D6631E-C242-4322-9D18-A6747D781078}" type="slidenum">
              <a:rPr lang="tr-TR" smtClean="0"/>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p>
            <a:pPr>
              <a:defRPr/>
            </a:pPr>
            <a:endParaRPr lang="tr-TR"/>
          </a:p>
        </p:txBody>
      </p:sp>
      <p:sp>
        <p:nvSpPr>
          <p:cNvPr id="9" name="Slide Number Placeholder 8"/>
          <p:cNvSpPr>
            <a:spLocks noGrp="1"/>
          </p:cNvSpPr>
          <p:nvPr>
            <p:ph type="sldNum" sz="quarter" idx="12"/>
          </p:nvPr>
        </p:nvSpPr>
        <p:spPr/>
        <p:txBody>
          <a:bodyPr/>
          <a:lstStyle/>
          <a:p>
            <a:pPr>
              <a:defRPr/>
            </a:pPr>
            <a:fld id="{0A128CD9-4742-4374-AE3E-19D3802FF9FC}" type="slidenum">
              <a:rPr lang="tr-TR" smtClean="0"/>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pPr>
              <a:defRPr/>
            </a:pPr>
            <a:endParaRPr lang="tr-TR"/>
          </a:p>
        </p:txBody>
      </p:sp>
      <p:sp>
        <p:nvSpPr>
          <p:cNvPr id="4" name="Footer Placeholder 3"/>
          <p:cNvSpPr>
            <a:spLocks noGrp="1"/>
          </p:cNvSpPr>
          <p:nvPr>
            <p:ph type="ftr" sz="quarter" idx="11"/>
          </p:nvPr>
        </p:nvSpPr>
        <p:spPr/>
        <p:txBody>
          <a:bodyPr/>
          <a:lstStyle/>
          <a:p>
            <a:pPr>
              <a:defRPr/>
            </a:pPr>
            <a:endParaRPr lang="tr-TR"/>
          </a:p>
        </p:txBody>
      </p:sp>
      <p:sp>
        <p:nvSpPr>
          <p:cNvPr id="5" name="Slide Number Placeholder 4"/>
          <p:cNvSpPr>
            <a:spLocks noGrp="1"/>
          </p:cNvSpPr>
          <p:nvPr>
            <p:ph type="sldNum" sz="quarter" idx="12"/>
          </p:nvPr>
        </p:nvSpPr>
        <p:spPr/>
        <p:txBody>
          <a:bodyPr/>
          <a:lstStyle/>
          <a:p>
            <a:pPr>
              <a:defRPr/>
            </a:pPr>
            <a:fld id="{589C00A9-06A2-498F-BB7E-CACB6F221019}" type="slidenum">
              <a:rPr lang="tr-TR" smtClean="0"/>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tr-TR"/>
          </a:p>
        </p:txBody>
      </p:sp>
      <p:sp>
        <p:nvSpPr>
          <p:cNvPr id="3" name="Footer Placeholder 2"/>
          <p:cNvSpPr>
            <a:spLocks noGrp="1"/>
          </p:cNvSpPr>
          <p:nvPr>
            <p:ph type="ftr" sz="quarter" idx="11"/>
          </p:nvPr>
        </p:nvSpPr>
        <p:spPr/>
        <p:txBody>
          <a:bodyPr/>
          <a:lstStyle/>
          <a:p>
            <a:pPr>
              <a:defRPr/>
            </a:pPr>
            <a:endParaRPr lang="tr-TR"/>
          </a:p>
        </p:txBody>
      </p:sp>
      <p:sp>
        <p:nvSpPr>
          <p:cNvPr id="4" name="Slide Number Placeholder 3"/>
          <p:cNvSpPr>
            <a:spLocks noGrp="1"/>
          </p:cNvSpPr>
          <p:nvPr>
            <p:ph type="sldNum" sz="quarter" idx="12"/>
          </p:nvPr>
        </p:nvSpPr>
        <p:spPr/>
        <p:txBody>
          <a:bodyPr/>
          <a:lstStyle/>
          <a:p>
            <a:pPr>
              <a:defRPr/>
            </a:pPr>
            <a:fld id="{D18CA301-42FA-4B2E-A3D8-60D6B52CB2F6}" type="slidenum">
              <a:rPr lang="tr-TR" smtClean="0"/>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3B5D80B3-89EB-475E-A66B-C4FF776F186C}" type="slidenum">
              <a:rPr lang="tr-TR" smtClean="0"/>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a:xfrm>
            <a:off x="8077200" y="6356350"/>
            <a:ext cx="609600" cy="365125"/>
          </a:xfrm>
        </p:spPr>
        <p:txBody>
          <a:bodyPr/>
          <a:lstStyle/>
          <a:p>
            <a:pPr>
              <a:defRPr/>
            </a:pPr>
            <a:fld id="{1BF2A71B-FC14-4F85-BD19-CF9F6120CF0E}" type="slidenum">
              <a:rPr lang="tr-TR" smtClean="0"/>
              <a:pPr>
                <a:defRPr/>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5896AA86-98B3-41A2-BD69-6A2E97E56765}" type="slidenum">
              <a:rPr lang="tr-TR" smtClean="0"/>
              <a:pPr>
                <a:defRPr/>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62" r:id="rId1"/>
    <p:sldLayoutId id="2147484063" r:id="rId2"/>
    <p:sldLayoutId id="2147484064" r:id="rId3"/>
    <p:sldLayoutId id="2147484065" r:id="rId4"/>
    <p:sldLayoutId id="2147484066" r:id="rId5"/>
    <p:sldLayoutId id="2147484067" r:id="rId6"/>
    <p:sldLayoutId id="2147484068" r:id="rId7"/>
    <p:sldLayoutId id="2147484069" r:id="rId8"/>
    <p:sldLayoutId id="2147484070" r:id="rId9"/>
    <p:sldLayoutId id="2147484071" r:id="rId10"/>
    <p:sldLayoutId id="2147484072"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teknolojiprojeleri.com/elektronik/mitden-hassas-robotik-kol"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13447" y="714356"/>
            <a:ext cx="8229600" cy="3125778"/>
          </a:xfrm>
        </p:spPr>
        <p:txBody>
          <a:bodyPr>
            <a:normAutofit fontScale="90000"/>
          </a:bodyPr>
          <a:lstStyle/>
          <a:p>
            <a:pPr indent="0" algn="ctr" eaLnBrk="1" fontAlgn="auto" hangingPunct="1">
              <a:spcAft>
                <a:spcPts val="0"/>
              </a:spcAft>
              <a:defRPr/>
            </a:pP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ZTM321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MAKİNE ELEMANLARI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13.hafta</a:t>
            </a:r>
            <a:endParaRPr lang="tr-TR" dirty="0">
              <a:solidFill>
                <a:schemeClr val="tx2">
                  <a:tint val="100000"/>
                  <a:shade val="90000"/>
                  <a:satMod val="250000"/>
                  <a:alpha val="100000"/>
                </a:schemeClr>
              </a:solidFill>
              <a:effectLst>
                <a:outerShdw blurRad="38100" dist="38100" dir="2700000" algn="tl">
                  <a:srgbClr val="000000">
                    <a:alpha val="43137"/>
                  </a:srgbClr>
                </a:outerShdw>
              </a:effectLst>
            </a:endParaRPr>
          </a:p>
        </p:txBody>
      </p:sp>
      <p:sp>
        <p:nvSpPr>
          <p:cNvPr id="50179" name="Rectangle 3"/>
          <p:cNvSpPr>
            <a:spLocks noGrp="1" noChangeArrowheads="1"/>
          </p:cNvSpPr>
          <p:nvPr>
            <p:ph type="subTitle" idx="1"/>
          </p:nvPr>
        </p:nvSpPr>
        <p:spPr>
          <a:xfrm>
            <a:off x="1857356" y="4286256"/>
            <a:ext cx="5334000" cy="1752600"/>
          </a:xfrm>
        </p:spPr>
        <p:txBody>
          <a:bodyPr/>
          <a:lstStyle/>
          <a:p>
            <a:pPr algn="l" eaLnBrk="1" hangingPunct="1">
              <a:spcBef>
                <a:spcPct val="0"/>
              </a:spcBef>
            </a:pPr>
            <a:endParaRPr lang="tr-TR" sz="3000" dirty="0" smtClean="0"/>
          </a:p>
          <a:p>
            <a:pPr eaLnBrk="1" hangingPunct="1">
              <a:spcBef>
                <a:spcPct val="0"/>
              </a:spcBef>
            </a:pPr>
            <a:r>
              <a:rPr lang="tr-TR" sz="3000" dirty="0" smtClean="0"/>
              <a:t>Prof. Dr. Ramazan ÖZTÜRK</a:t>
            </a:r>
          </a:p>
          <a:p>
            <a:pPr algn="l" eaLnBrk="1" hangingPunct="1">
              <a:spcBef>
                <a:spcPct val="0"/>
              </a:spcBef>
            </a:pPr>
            <a:endParaRPr lang="tr-TR" dirty="0" smtClean="0"/>
          </a:p>
        </p:txBody>
      </p:sp>
      <p:sp>
        <p:nvSpPr>
          <p:cNvPr id="6" name="Rectangle 10"/>
          <p:cNvSpPr>
            <a:spLocks noGrp="1" noChangeArrowheads="1"/>
          </p:cNvSpPr>
          <p:nvPr>
            <p:ph type="sldNum" sz="quarter" idx="12"/>
          </p:nvPr>
        </p:nvSpPr>
        <p:spPr/>
        <p:txBody>
          <a:bodyPr/>
          <a:lstStyle/>
          <a:p>
            <a:pPr>
              <a:defRPr/>
            </a:pPr>
            <a:fld id="{8AA78AA4-A817-45CB-9250-D1581B4C0EAA}" type="slidenum">
              <a:rPr lang="tr-TR"/>
              <a:pPr>
                <a:defRPr/>
              </a:pPr>
              <a:t>1</a:t>
            </a:fld>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9B8EB8D1-3877-4B42-ACC6-462D3814B3AA}" type="slidenum">
              <a:rPr lang="tr-TR" smtClean="0"/>
              <a:pPr>
                <a:defRPr/>
              </a:pPr>
              <a:t>2</a:t>
            </a:fld>
            <a:endParaRPr lang="tr-TR"/>
          </a:p>
        </p:txBody>
      </p:sp>
      <p:sp>
        <p:nvSpPr>
          <p:cNvPr id="262147" name="2 Metin kutusu"/>
          <p:cNvSpPr txBox="1">
            <a:spLocks noChangeArrowheads="1"/>
          </p:cNvSpPr>
          <p:nvPr/>
        </p:nvSpPr>
        <p:spPr bwMode="auto">
          <a:xfrm>
            <a:off x="1357313" y="1500188"/>
            <a:ext cx="6429375"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tr-TR" dirty="0"/>
              <a:t>Akslar ve Miller</a:t>
            </a:r>
          </a:p>
        </p:txBody>
      </p:sp>
      <p:sp>
        <p:nvSpPr>
          <p:cNvPr id="5" name="4 Dikdörtgen"/>
          <p:cNvSpPr/>
          <p:nvPr/>
        </p:nvSpPr>
        <p:spPr>
          <a:xfrm>
            <a:off x="785786" y="2136338"/>
            <a:ext cx="7500990" cy="1477328"/>
          </a:xfrm>
          <a:prstGeom prst="rect">
            <a:avLst/>
          </a:prstGeom>
        </p:spPr>
        <p:txBody>
          <a:bodyPr wrap="square">
            <a:spAutoFit/>
          </a:bodyPr>
          <a:lstStyle/>
          <a:p>
            <a:r>
              <a:rPr lang="tr-TR" dirty="0" smtClean="0"/>
              <a:t>Akslar ve miller benzer elemanlar olmakla beraber aralarında fonksiyon bakımından fark vardır. Akslar kasnak, tekerlek vb. gibi elemanları taşırlar ve eğilmeye zorlanırlar. Aksların görevi duran veya dönen makine elemanlarını taşımak ve bu elemanlara gelen kuvvetleri takılı oldukları yatak üzerinden gövdeye iletmektir.</a:t>
            </a:r>
            <a:endParaRPr lang="tr-TR" dirty="0"/>
          </a:p>
        </p:txBody>
      </p:sp>
      <p:sp>
        <p:nvSpPr>
          <p:cNvPr id="6" name="5 Dikdörtgen"/>
          <p:cNvSpPr/>
          <p:nvPr/>
        </p:nvSpPr>
        <p:spPr>
          <a:xfrm>
            <a:off x="785786" y="3786190"/>
            <a:ext cx="7358114" cy="1477328"/>
          </a:xfrm>
          <a:prstGeom prst="rect">
            <a:avLst/>
          </a:prstGeom>
        </p:spPr>
        <p:txBody>
          <a:bodyPr wrap="square">
            <a:spAutoFit/>
          </a:bodyPr>
          <a:lstStyle/>
          <a:p>
            <a:r>
              <a:rPr lang="tr-TR" dirty="0" smtClean="0"/>
              <a:t>Akslar sabit veya dönen akslar olmak üzere iki farklı şekilde kullanılır. Sabit akslarda sadece üzerindeki tekerler döner, bu nedenle sabit akslarda meydana gelen eğilme gerilmesi </a:t>
            </a:r>
            <a:r>
              <a:rPr lang="tr-TR" b="1" dirty="0" smtClean="0"/>
              <a:t>statik </a:t>
            </a:r>
            <a:r>
              <a:rPr lang="tr-TR" dirty="0" smtClean="0"/>
              <a:t>ve titreşimlidir. Üzerlerine tespit edilen elemanlar ile birlikte dönen akslarda meydana gelen eğilme gerilmeleri ise tam değişkendir.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D18CA301-42FA-4B2E-A3D8-60D6B52CB2F6}" type="slidenum">
              <a:rPr lang="tr-TR" smtClean="0"/>
              <a:pPr>
                <a:defRPr/>
              </a:pPr>
              <a:t>3</a:t>
            </a:fld>
            <a:endParaRPr lang="tr-TR"/>
          </a:p>
        </p:txBody>
      </p:sp>
      <p:pic>
        <p:nvPicPr>
          <p:cNvPr id="3" name="2 Resim" descr="akslar"/>
          <p:cNvPicPr/>
          <p:nvPr/>
        </p:nvPicPr>
        <p:blipFill>
          <a:blip r:embed="rId2"/>
          <a:srcRect/>
          <a:stretch>
            <a:fillRect/>
          </a:stretch>
        </p:blipFill>
        <p:spPr bwMode="auto">
          <a:xfrm>
            <a:off x="1428728" y="1071546"/>
            <a:ext cx="6643734" cy="4500594"/>
          </a:xfrm>
          <a:prstGeom prst="rect">
            <a:avLst/>
          </a:prstGeom>
          <a:noFill/>
          <a:ln w="9525">
            <a:noFill/>
            <a:miter lim="800000"/>
            <a:headEnd/>
            <a:tailEnd/>
          </a:ln>
        </p:spPr>
      </p:pic>
      <p:sp>
        <p:nvSpPr>
          <p:cNvPr id="4" name="3 Dikdörtgen"/>
          <p:cNvSpPr/>
          <p:nvPr/>
        </p:nvSpPr>
        <p:spPr>
          <a:xfrm>
            <a:off x="2285984" y="5286388"/>
            <a:ext cx="5643602" cy="369332"/>
          </a:xfrm>
          <a:prstGeom prst="rect">
            <a:avLst/>
          </a:prstGeom>
        </p:spPr>
        <p:txBody>
          <a:bodyPr wrap="square">
            <a:spAutoFit/>
          </a:bodyPr>
          <a:lstStyle/>
          <a:p>
            <a:r>
              <a:rPr lang="tr-TR" dirty="0" smtClean="0"/>
              <a:t>http://teknolojiprojeleri.com/mekanik/akslar-ve-miller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D18CA301-42FA-4B2E-A3D8-60D6B52CB2F6}" type="slidenum">
              <a:rPr lang="tr-TR" smtClean="0"/>
              <a:pPr>
                <a:defRPr/>
              </a:pPr>
              <a:t>4</a:t>
            </a:fld>
            <a:endParaRPr lang="tr-TR"/>
          </a:p>
        </p:txBody>
      </p:sp>
      <p:sp>
        <p:nvSpPr>
          <p:cNvPr id="3" name="2 Dikdörtgen"/>
          <p:cNvSpPr/>
          <p:nvPr/>
        </p:nvSpPr>
        <p:spPr>
          <a:xfrm>
            <a:off x="928662" y="1500174"/>
            <a:ext cx="7358114" cy="1754326"/>
          </a:xfrm>
          <a:prstGeom prst="rect">
            <a:avLst/>
          </a:prstGeom>
        </p:spPr>
        <p:txBody>
          <a:bodyPr wrap="square">
            <a:spAutoFit/>
          </a:bodyPr>
          <a:lstStyle/>
          <a:p>
            <a:r>
              <a:rPr lang="tr-TR" dirty="0" smtClean="0"/>
              <a:t>Miller genellikle dönen, içi boş veya dolu, dairesel kesitli, boylarına göre çapları küçük olan </a:t>
            </a:r>
            <a:r>
              <a:rPr lang="tr-TR" b="1" dirty="0" smtClean="0">
                <a:hlinkClick r:id="rId2"/>
              </a:rPr>
              <a:t>makine</a:t>
            </a:r>
            <a:r>
              <a:rPr lang="tr-TR" dirty="0" smtClean="0"/>
              <a:t> elemanlarıdır. Miller, dişli çarklar, kayış kasnakları, zincir dişlileri, volanlar gibi elemanlar için taşıyıcı olmakla beraber temel  görevleri güç iletmektir. Bundan dolayı  millerde eğilme gerilmeleri ile birlikte burulma gerilmeleri de  oluşmaktadır. </a:t>
            </a:r>
            <a:endParaRPr lang="tr-TR" dirty="0"/>
          </a:p>
        </p:txBody>
      </p:sp>
      <p:pic>
        <p:nvPicPr>
          <p:cNvPr id="50178" name="Picture 2" descr="miller"/>
          <p:cNvPicPr>
            <a:picLocks noChangeAspect="1" noChangeArrowheads="1"/>
          </p:cNvPicPr>
          <p:nvPr/>
        </p:nvPicPr>
        <p:blipFill>
          <a:blip r:embed="rId3"/>
          <a:srcRect/>
          <a:stretch>
            <a:fillRect/>
          </a:stretch>
        </p:blipFill>
        <p:spPr bwMode="auto">
          <a:xfrm>
            <a:off x="1500166" y="3286124"/>
            <a:ext cx="5929354" cy="2500330"/>
          </a:xfrm>
          <a:prstGeom prst="rect">
            <a:avLst/>
          </a:prstGeom>
          <a:noFill/>
        </p:spPr>
      </p:pic>
      <p:sp>
        <p:nvSpPr>
          <p:cNvPr id="5" name="4 Dikdörtgen"/>
          <p:cNvSpPr/>
          <p:nvPr/>
        </p:nvSpPr>
        <p:spPr>
          <a:xfrm>
            <a:off x="1571604" y="5857892"/>
            <a:ext cx="5643602" cy="369332"/>
          </a:xfrm>
          <a:prstGeom prst="rect">
            <a:avLst/>
          </a:prstGeom>
        </p:spPr>
        <p:txBody>
          <a:bodyPr wrap="square">
            <a:spAutoFit/>
          </a:bodyPr>
          <a:lstStyle/>
          <a:p>
            <a:r>
              <a:rPr lang="tr-TR" dirty="0" smtClean="0"/>
              <a:t>http://teknolojiprojeleri.com/mekanik/akslar-ve-miller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D18CA301-42FA-4B2E-A3D8-60D6B52CB2F6}" type="slidenum">
              <a:rPr lang="tr-TR" smtClean="0"/>
              <a:pPr>
                <a:defRPr/>
              </a:pPr>
              <a:t>5</a:t>
            </a:fld>
            <a:endParaRPr lang="tr-TR"/>
          </a:p>
        </p:txBody>
      </p:sp>
      <p:sp>
        <p:nvSpPr>
          <p:cNvPr id="3" name="2 Dikdörtgen"/>
          <p:cNvSpPr/>
          <p:nvPr/>
        </p:nvSpPr>
        <p:spPr>
          <a:xfrm>
            <a:off x="928662" y="1357298"/>
            <a:ext cx="7000924" cy="1754326"/>
          </a:xfrm>
          <a:prstGeom prst="rect">
            <a:avLst/>
          </a:prstGeom>
        </p:spPr>
        <p:txBody>
          <a:bodyPr wrap="square">
            <a:spAutoFit/>
          </a:bodyPr>
          <a:lstStyle/>
          <a:p>
            <a:r>
              <a:rPr lang="tr-TR" dirty="0" smtClean="0"/>
              <a:t>Aks ve millerin üretiminde genellikle kullanılan malzemeler St42, St50, St60 ve St70 çelikleridir. Büyük yüklerde veya yüzey sertleştirmenin gerekli olduğu hallerde ıslah çelikleri (C35, 40Mn4, 34Cr4) taşıtlarda ise </a:t>
            </a:r>
            <a:r>
              <a:rPr lang="tr-TR" dirty="0" err="1" smtClean="0"/>
              <a:t>sementasyon</a:t>
            </a:r>
            <a:r>
              <a:rPr lang="tr-TR" dirty="0" smtClean="0"/>
              <a:t> çelikleri (16MnCr5, 20MnCr5, 18CrNi8) çok kullanılan malzemelerdir. Değirmenlerde ağaç miller, tuzlu sularda bronz miller kullanılmaktadır.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D18CA301-42FA-4B2E-A3D8-60D6B52CB2F6}" type="slidenum">
              <a:rPr lang="tr-TR" smtClean="0"/>
              <a:pPr>
                <a:defRPr/>
              </a:pPr>
              <a:t>6</a:t>
            </a:fld>
            <a:endParaRPr lang="tr-TR"/>
          </a:p>
        </p:txBody>
      </p:sp>
      <p:sp>
        <p:nvSpPr>
          <p:cNvPr id="3" name="2 Dikdörtgen"/>
          <p:cNvSpPr/>
          <p:nvPr/>
        </p:nvSpPr>
        <p:spPr>
          <a:xfrm>
            <a:off x="714348" y="642918"/>
            <a:ext cx="7572428" cy="3139321"/>
          </a:xfrm>
          <a:prstGeom prst="rect">
            <a:avLst/>
          </a:prstGeom>
        </p:spPr>
        <p:txBody>
          <a:bodyPr wrap="square">
            <a:spAutoFit/>
          </a:bodyPr>
          <a:lstStyle/>
          <a:p>
            <a:r>
              <a:rPr lang="tr-TR" dirty="0" err="1" smtClean="0"/>
              <a:t>Makinanın</a:t>
            </a:r>
            <a:r>
              <a:rPr lang="tr-TR" dirty="0" smtClean="0"/>
              <a:t> dönen elemanlarının hareketi sırasında meydana gelen sürtünme önemli ölçüde aşınma ve kuvvet kaybına sebep olur. Bu sakıncaları en az düzeye indirmek için mil muylusunun rahatça dönebileceği yatak sistemleri vardır.</a:t>
            </a:r>
          </a:p>
          <a:p>
            <a:r>
              <a:rPr lang="tr-TR" dirty="0" smtClean="0"/>
              <a:t> Yataklar ikiye ayrılmaktadır.</a:t>
            </a:r>
          </a:p>
          <a:p>
            <a:r>
              <a:rPr lang="tr-TR" dirty="0" smtClean="0"/>
              <a:t> a) Kaymalı yataklar: Düz yatak içinde çalışan muylu ince bir yağ filmi içinde kayarak dönme hareketiyle sürtünme ve aşınmayı önler. Bu sebeple, yataklar uygun yağlarla yağlanmalıdır. </a:t>
            </a:r>
          </a:p>
          <a:p>
            <a:endParaRPr lang="tr-TR" dirty="0" smtClean="0"/>
          </a:p>
          <a:p>
            <a:r>
              <a:rPr lang="tr-TR" dirty="0" smtClean="0"/>
              <a:t>b) Yuvarlanmalı (Rulmanlı) yataklar: Yuvarlanmalı yataklarda sürtünme, kaymalı yataklara göre önemli ölçüde azaltılmıştır.</a:t>
            </a:r>
            <a:endParaRPr lang="tr-TR" dirty="0"/>
          </a:p>
        </p:txBody>
      </p:sp>
      <p:sp>
        <p:nvSpPr>
          <p:cNvPr id="51202" name="AutoShape 2" descr="kaymalı yatak rulmanlı yatak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51204" name="AutoShape 4" descr="kaymalı yatak rulmanlı yatak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6" name="5 Resim" descr="kaymalı yatak rulmanlı yatak ile ilgili görsel sonucu"/>
          <p:cNvPicPr/>
          <p:nvPr/>
        </p:nvPicPr>
        <p:blipFill>
          <a:blip r:embed="rId2"/>
          <a:srcRect/>
          <a:stretch>
            <a:fillRect/>
          </a:stretch>
        </p:blipFill>
        <p:spPr bwMode="auto">
          <a:xfrm>
            <a:off x="714348" y="4000504"/>
            <a:ext cx="3500462" cy="1857388"/>
          </a:xfrm>
          <a:prstGeom prst="rect">
            <a:avLst/>
          </a:prstGeom>
          <a:noFill/>
          <a:ln w="9525">
            <a:noFill/>
            <a:miter lim="800000"/>
            <a:headEnd/>
            <a:tailEnd/>
          </a:ln>
        </p:spPr>
      </p:pic>
      <p:pic>
        <p:nvPicPr>
          <p:cNvPr id="7" name="6 Resim" descr="kaymalı yatak rulmanlı yatak ile ilgili görsel sonucu"/>
          <p:cNvPicPr/>
          <p:nvPr/>
        </p:nvPicPr>
        <p:blipFill>
          <a:blip r:embed="rId3"/>
          <a:srcRect/>
          <a:stretch>
            <a:fillRect/>
          </a:stretch>
        </p:blipFill>
        <p:spPr bwMode="auto">
          <a:xfrm>
            <a:off x="4857752" y="4000504"/>
            <a:ext cx="2928958" cy="1811338"/>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D18CA301-42FA-4B2E-A3D8-60D6B52CB2F6}" type="slidenum">
              <a:rPr lang="tr-TR" smtClean="0"/>
              <a:pPr>
                <a:defRPr/>
              </a:pPr>
              <a:t>7</a:t>
            </a:fld>
            <a:endParaRPr lang="tr-TR"/>
          </a:p>
        </p:txBody>
      </p:sp>
      <p:sp>
        <p:nvSpPr>
          <p:cNvPr id="3" name="2 Dikdörtgen"/>
          <p:cNvSpPr/>
          <p:nvPr/>
        </p:nvSpPr>
        <p:spPr>
          <a:xfrm>
            <a:off x="1000100" y="857232"/>
            <a:ext cx="7000924" cy="3416320"/>
          </a:xfrm>
          <a:prstGeom prst="rect">
            <a:avLst/>
          </a:prstGeom>
        </p:spPr>
        <p:txBody>
          <a:bodyPr wrap="square">
            <a:spAutoFit/>
          </a:bodyPr>
          <a:lstStyle/>
          <a:p>
            <a:r>
              <a:rPr lang="tr-TR" b="1" dirty="0" smtClean="0"/>
              <a:t>Mil ve Aks Mukavemet Hesapları</a:t>
            </a:r>
          </a:p>
          <a:p>
            <a:r>
              <a:rPr lang="tr-TR" b="1" dirty="0" smtClean="0"/>
              <a:t>Millerin Mukavemet Hesapları</a:t>
            </a:r>
            <a:endParaRPr lang="tr-TR" dirty="0" smtClean="0"/>
          </a:p>
          <a:p>
            <a:r>
              <a:rPr lang="tr-TR" dirty="0" smtClean="0"/>
              <a:t>Eğilme gerilmesi: </a:t>
            </a:r>
            <a:r>
              <a:rPr lang="el-GR" dirty="0" smtClean="0"/>
              <a:t>σ</a:t>
            </a:r>
            <a:r>
              <a:rPr lang="tr-TR" baseline="-25000" dirty="0" err="1" smtClean="0"/>
              <a:t>emax</a:t>
            </a:r>
            <a:r>
              <a:rPr lang="tr-TR" dirty="0" smtClean="0"/>
              <a:t>=</a:t>
            </a:r>
            <a:r>
              <a:rPr lang="tr-TR" dirty="0" err="1" smtClean="0"/>
              <a:t>M</a:t>
            </a:r>
            <a:r>
              <a:rPr lang="tr-TR" baseline="-25000" dirty="0" err="1" smtClean="0"/>
              <a:t>e</a:t>
            </a:r>
            <a:r>
              <a:rPr lang="tr-TR" dirty="0" smtClean="0"/>
              <a:t>/</a:t>
            </a:r>
            <a:r>
              <a:rPr lang="tr-TR" dirty="0" err="1" smtClean="0"/>
              <a:t>W</a:t>
            </a:r>
            <a:r>
              <a:rPr lang="tr-TR" baseline="-25000" dirty="0" err="1" smtClean="0"/>
              <a:t>e</a:t>
            </a:r>
            <a:r>
              <a:rPr lang="tr-TR" dirty="0" smtClean="0"/>
              <a:t>≤</a:t>
            </a:r>
            <a:r>
              <a:rPr lang="el-GR" dirty="0" smtClean="0"/>
              <a:t>σ</a:t>
            </a:r>
            <a:r>
              <a:rPr lang="tr-TR" baseline="-25000" dirty="0" err="1" smtClean="0"/>
              <a:t>eem</a:t>
            </a:r>
            <a:endParaRPr lang="tr-TR" dirty="0" smtClean="0"/>
          </a:p>
          <a:p>
            <a:r>
              <a:rPr lang="tr-TR" dirty="0" err="1" smtClean="0"/>
              <a:t>M</a:t>
            </a:r>
            <a:r>
              <a:rPr lang="tr-TR" baseline="-25000" dirty="0" err="1" smtClean="0"/>
              <a:t>e</a:t>
            </a:r>
            <a:r>
              <a:rPr lang="tr-TR" dirty="0" smtClean="0"/>
              <a:t> – Eğilme momenti, N mm</a:t>
            </a:r>
          </a:p>
          <a:p>
            <a:r>
              <a:rPr lang="tr-TR" dirty="0" err="1" smtClean="0"/>
              <a:t>W</a:t>
            </a:r>
            <a:r>
              <a:rPr lang="tr-TR" baseline="-25000" dirty="0" err="1" smtClean="0"/>
              <a:t>e</a:t>
            </a:r>
            <a:r>
              <a:rPr lang="tr-TR" dirty="0" smtClean="0"/>
              <a:t> – Eğilme mukavemet momenti, mm</a:t>
            </a:r>
            <a:r>
              <a:rPr lang="tr-TR" baseline="30000" dirty="0" smtClean="0"/>
              <a:t>3</a:t>
            </a:r>
            <a:endParaRPr lang="tr-TR" dirty="0" smtClean="0"/>
          </a:p>
          <a:p>
            <a:r>
              <a:rPr lang="el-GR" dirty="0" smtClean="0"/>
              <a:t>σ</a:t>
            </a:r>
            <a:r>
              <a:rPr lang="tr-TR" baseline="-25000" dirty="0" err="1" smtClean="0"/>
              <a:t>eem</a:t>
            </a:r>
            <a:r>
              <a:rPr lang="tr-TR" dirty="0" smtClean="0"/>
              <a:t> – Eğilme emniyet gerilmesi, N/mm</a:t>
            </a:r>
            <a:r>
              <a:rPr lang="tr-TR" baseline="30000" dirty="0" smtClean="0"/>
              <a:t>2</a:t>
            </a:r>
            <a:endParaRPr lang="tr-TR" dirty="0" smtClean="0"/>
          </a:p>
          <a:p>
            <a:r>
              <a:rPr lang="tr-TR" dirty="0" smtClean="0"/>
              <a:t>Daire kesitler için </a:t>
            </a:r>
            <a:r>
              <a:rPr lang="tr-TR" dirty="0" err="1" smtClean="0"/>
              <a:t>W</a:t>
            </a:r>
            <a:r>
              <a:rPr lang="tr-TR" baseline="-25000" dirty="0" err="1" smtClean="0"/>
              <a:t>e</a:t>
            </a:r>
            <a:r>
              <a:rPr lang="tr-TR" dirty="0" smtClean="0"/>
              <a:t>=</a:t>
            </a:r>
            <a:r>
              <a:rPr lang="el-GR" dirty="0" smtClean="0"/>
              <a:t>π</a:t>
            </a:r>
            <a:r>
              <a:rPr lang="tr-TR" dirty="0" smtClean="0"/>
              <a:t>d</a:t>
            </a:r>
            <a:r>
              <a:rPr lang="tr-TR" baseline="30000" dirty="0" smtClean="0"/>
              <a:t>3</a:t>
            </a:r>
            <a:r>
              <a:rPr lang="tr-TR" dirty="0" smtClean="0"/>
              <a:t>/32</a:t>
            </a:r>
          </a:p>
          <a:p>
            <a:r>
              <a:rPr lang="tr-TR" dirty="0" smtClean="0"/>
              <a:t>Burulma gerilmesi </a:t>
            </a:r>
            <a:r>
              <a:rPr lang="el-GR" dirty="0" smtClean="0"/>
              <a:t>τ</a:t>
            </a:r>
            <a:r>
              <a:rPr lang="tr-TR" baseline="-25000" dirty="0" err="1" smtClean="0"/>
              <a:t>bmax</a:t>
            </a:r>
            <a:r>
              <a:rPr lang="tr-TR" dirty="0" smtClean="0"/>
              <a:t>=M</a:t>
            </a:r>
            <a:r>
              <a:rPr lang="tr-TR" baseline="-25000" dirty="0" smtClean="0"/>
              <a:t>d</a:t>
            </a:r>
            <a:r>
              <a:rPr lang="tr-TR" dirty="0" smtClean="0"/>
              <a:t>/</a:t>
            </a:r>
            <a:r>
              <a:rPr lang="tr-TR" dirty="0" err="1" smtClean="0"/>
              <a:t>W</a:t>
            </a:r>
            <a:r>
              <a:rPr lang="tr-TR" baseline="-25000" dirty="0" err="1" smtClean="0"/>
              <a:t>d</a:t>
            </a:r>
            <a:r>
              <a:rPr lang="tr-TR" dirty="0" smtClean="0"/>
              <a:t>≤</a:t>
            </a:r>
            <a:r>
              <a:rPr lang="el-GR" dirty="0" smtClean="0"/>
              <a:t>τ</a:t>
            </a:r>
            <a:r>
              <a:rPr lang="tr-TR" baseline="-25000" dirty="0" err="1" smtClean="0"/>
              <a:t>bem</a:t>
            </a:r>
            <a:endParaRPr lang="tr-TR" dirty="0" smtClean="0"/>
          </a:p>
          <a:p>
            <a:r>
              <a:rPr lang="tr-TR" dirty="0" smtClean="0"/>
              <a:t>M</a:t>
            </a:r>
            <a:r>
              <a:rPr lang="tr-TR" baseline="-25000" dirty="0" smtClean="0"/>
              <a:t>d</a:t>
            </a:r>
            <a:r>
              <a:rPr lang="tr-TR" dirty="0" smtClean="0"/>
              <a:t> – Burulma momenti, </a:t>
            </a:r>
            <a:r>
              <a:rPr lang="tr-TR" dirty="0" err="1" smtClean="0"/>
              <a:t>Nmm</a:t>
            </a:r>
            <a:endParaRPr lang="tr-TR" dirty="0" smtClean="0"/>
          </a:p>
          <a:p>
            <a:r>
              <a:rPr lang="tr-TR" dirty="0" err="1" smtClean="0"/>
              <a:t>W</a:t>
            </a:r>
            <a:r>
              <a:rPr lang="tr-TR" baseline="-25000" dirty="0" err="1" smtClean="0"/>
              <a:t>d</a:t>
            </a:r>
            <a:r>
              <a:rPr lang="tr-TR" dirty="0" smtClean="0"/>
              <a:t> – Burulma mukavemet momenti, mm</a:t>
            </a:r>
            <a:r>
              <a:rPr lang="tr-TR" baseline="30000" dirty="0" smtClean="0"/>
              <a:t>3</a:t>
            </a:r>
            <a:endParaRPr lang="tr-TR" dirty="0" smtClean="0"/>
          </a:p>
          <a:p>
            <a:r>
              <a:rPr lang="el-GR" dirty="0" smtClean="0"/>
              <a:t>τ</a:t>
            </a:r>
            <a:r>
              <a:rPr lang="tr-TR" baseline="-25000" dirty="0" err="1" smtClean="0"/>
              <a:t>bem</a:t>
            </a:r>
            <a:r>
              <a:rPr lang="tr-TR" dirty="0" smtClean="0"/>
              <a:t> – Burulma emniyet gerilmesi, N/mm</a:t>
            </a:r>
            <a:r>
              <a:rPr lang="tr-TR" baseline="30000" dirty="0" smtClean="0"/>
              <a:t>2</a:t>
            </a:r>
            <a:endParaRPr lang="tr-TR" dirty="0" smtClean="0"/>
          </a:p>
          <a:p>
            <a:r>
              <a:rPr lang="tr-TR" dirty="0" smtClean="0"/>
              <a:t>Daire kesitler için </a:t>
            </a:r>
            <a:r>
              <a:rPr lang="tr-TR" dirty="0" err="1" smtClean="0"/>
              <a:t>W</a:t>
            </a:r>
            <a:r>
              <a:rPr lang="tr-TR" baseline="-25000" dirty="0" err="1" smtClean="0"/>
              <a:t>d</a:t>
            </a:r>
            <a:r>
              <a:rPr lang="tr-TR" dirty="0" smtClean="0"/>
              <a:t>=</a:t>
            </a:r>
            <a:r>
              <a:rPr lang="el-GR" dirty="0" smtClean="0"/>
              <a:t>π</a:t>
            </a:r>
            <a:r>
              <a:rPr lang="tr-TR" dirty="0" smtClean="0"/>
              <a:t>d</a:t>
            </a:r>
            <a:r>
              <a:rPr lang="tr-TR" baseline="30000" dirty="0" smtClean="0"/>
              <a:t>3</a:t>
            </a:r>
            <a:r>
              <a:rPr lang="tr-TR" dirty="0" smtClean="0"/>
              <a:t>/16</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D18CA301-42FA-4B2E-A3D8-60D6B52CB2F6}" type="slidenum">
              <a:rPr lang="tr-TR" smtClean="0"/>
              <a:pPr>
                <a:defRPr/>
              </a:pPr>
              <a:t>8</a:t>
            </a:fld>
            <a:endParaRPr lang="tr-TR"/>
          </a:p>
        </p:txBody>
      </p:sp>
      <p:sp>
        <p:nvSpPr>
          <p:cNvPr id="3" name="2 Dikdörtgen"/>
          <p:cNvSpPr/>
          <p:nvPr/>
        </p:nvSpPr>
        <p:spPr>
          <a:xfrm>
            <a:off x="1142976" y="1000108"/>
            <a:ext cx="7072362" cy="4643470"/>
          </a:xfrm>
          <a:prstGeom prst="rect">
            <a:avLst/>
          </a:prstGeom>
        </p:spPr>
        <p:txBody>
          <a:bodyPr wrap="square">
            <a:spAutoFit/>
          </a:bodyPr>
          <a:lstStyle/>
          <a:p>
            <a:r>
              <a:rPr lang="tr-TR" dirty="0" smtClean="0"/>
              <a:t>Mil hesaplarında kullanılan döndürme momenti formülündeki güç N[</a:t>
            </a:r>
            <a:r>
              <a:rPr lang="tr-TR" dirty="0" err="1" smtClean="0"/>
              <a:t>kw</a:t>
            </a:r>
            <a:r>
              <a:rPr lang="tr-TR" dirty="0" smtClean="0"/>
              <a:t>], devir sayısı n[d/d] alındığında dönme momenti M</a:t>
            </a:r>
            <a:r>
              <a:rPr lang="tr-TR" baseline="-25000" dirty="0" smtClean="0"/>
              <a:t>d</a:t>
            </a:r>
            <a:r>
              <a:rPr lang="tr-TR" dirty="0" smtClean="0"/>
              <a:t> [</a:t>
            </a:r>
            <a:r>
              <a:rPr lang="tr-TR" dirty="0" err="1" smtClean="0"/>
              <a:t>Nm</a:t>
            </a:r>
            <a:r>
              <a:rPr lang="tr-TR" dirty="0" smtClean="0"/>
              <a:t>] bulunur.</a:t>
            </a:r>
          </a:p>
          <a:p>
            <a:r>
              <a:rPr lang="tr-TR" dirty="0" smtClean="0"/>
              <a:t>Burulma momentinin değişmesi çeşitli şartlara bağlıdır. Burulma momenti uzun bir süre büyüklüğünü ve yönünü değiştirmezse buna statik zorlanma, mil sık sık durup yeniden çalışırsa veya sürekli hız değiştirirse buna değişken zorlanma denir.</a:t>
            </a:r>
          </a:p>
          <a:p>
            <a:r>
              <a:rPr lang="tr-TR" dirty="0" smtClean="0"/>
              <a:t>Bazen millerin ilk boyutlandırılması </a:t>
            </a:r>
            <a:r>
              <a:rPr lang="el-GR" dirty="0" smtClean="0"/>
              <a:t>σ</a:t>
            </a:r>
            <a:r>
              <a:rPr lang="tr-TR" baseline="-25000" dirty="0" smtClean="0"/>
              <a:t>e</a:t>
            </a:r>
            <a:r>
              <a:rPr lang="tr-TR" dirty="0" smtClean="0"/>
              <a:t> eğilme gerilmesine göre nispeten küçük </a:t>
            </a:r>
            <a:r>
              <a:rPr lang="el-GR" dirty="0" smtClean="0"/>
              <a:t>τ</a:t>
            </a:r>
            <a:r>
              <a:rPr lang="tr-TR" baseline="-25000" dirty="0" err="1" smtClean="0"/>
              <a:t>em</a:t>
            </a:r>
            <a:r>
              <a:rPr lang="tr-TR" dirty="0" err="1" smtClean="0"/>
              <a:t>burulma</a:t>
            </a:r>
            <a:r>
              <a:rPr lang="tr-TR" dirty="0" smtClean="0"/>
              <a:t> gerilmesine göre yapılır. Buna göre mil çapı:</a:t>
            </a:r>
          </a:p>
          <a:p>
            <a:r>
              <a:rPr lang="tr-TR" dirty="0" smtClean="0"/>
              <a:t>d=[(16M</a:t>
            </a:r>
            <a:r>
              <a:rPr lang="tr-TR" baseline="-25000" dirty="0" smtClean="0"/>
              <a:t>d</a:t>
            </a:r>
            <a:r>
              <a:rPr lang="tr-TR" dirty="0" smtClean="0"/>
              <a:t>)/(</a:t>
            </a:r>
            <a:r>
              <a:rPr lang="el-GR" dirty="0" smtClean="0"/>
              <a:t>πτ</a:t>
            </a:r>
            <a:r>
              <a:rPr lang="tr-TR" baseline="-25000" dirty="0" smtClean="0"/>
              <a:t>em</a:t>
            </a:r>
            <a:r>
              <a:rPr lang="tr-TR" dirty="0" smtClean="0"/>
              <a:t>)]</a:t>
            </a:r>
            <a:r>
              <a:rPr lang="tr-TR" baseline="30000" dirty="0" smtClean="0"/>
              <a:t>1/3</a:t>
            </a:r>
            <a:r>
              <a:rPr lang="tr-TR" dirty="0" smtClean="0"/>
              <a:t> şeklinde bulunur. Bütün gerilme değerleri biliniyorsa yani hem eğilme hem de burulma yönünden gerilmeler belirlenmiş ise, mil bileşik mukavemet gerilmesine göre kontrol edilir. Bunlardan birinin maksimum kayma gerilmesinin formülü:</a:t>
            </a:r>
          </a:p>
          <a:p>
            <a:r>
              <a:rPr lang="el-GR" dirty="0" smtClean="0"/>
              <a:t>σ</a:t>
            </a:r>
            <a:r>
              <a:rPr lang="tr-TR" baseline="-25000" dirty="0" smtClean="0"/>
              <a:t>b</a:t>
            </a:r>
            <a:r>
              <a:rPr lang="tr-TR" dirty="0" smtClean="0"/>
              <a:t>=(</a:t>
            </a:r>
            <a:r>
              <a:rPr lang="el-GR" dirty="0" smtClean="0"/>
              <a:t>σ</a:t>
            </a:r>
            <a:r>
              <a:rPr lang="tr-TR" baseline="-25000" dirty="0" smtClean="0"/>
              <a:t>e</a:t>
            </a:r>
            <a:r>
              <a:rPr lang="tr-TR" baseline="30000" dirty="0" smtClean="0"/>
              <a:t>2</a:t>
            </a:r>
            <a:r>
              <a:rPr lang="tr-TR" dirty="0" smtClean="0"/>
              <a:t> + 4 </a:t>
            </a:r>
            <a:r>
              <a:rPr lang="el-GR" dirty="0" smtClean="0"/>
              <a:t>τ</a:t>
            </a:r>
            <a:r>
              <a:rPr lang="tr-TR" baseline="-25000" dirty="0" smtClean="0"/>
              <a:t>b</a:t>
            </a:r>
            <a:r>
              <a:rPr lang="tr-TR" baseline="30000" dirty="0" smtClean="0"/>
              <a:t>2</a:t>
            </a:r>
            <a:r>
              <a:rPr lang="tr-TR" dirty="0" smtClean="0"/>
              <a:t>)</a:t>
            </a:r>
            <a:r>
              <a:rPr lang="tr-TR" baseline="30000" dirty="0" smtClean="0"/>
              <a:t>1/2</a:t>
            </a:r>
            <a:r>
              <a:rPr lang="tr-TR" dirty="0" smtClean="0"/>
              <a:t> ≤ </a:t>
            </a:r>
            <a:r>
              <a:rPr lang="el-GR" dirty="0" smtClean="0"/>
              <a:t>σ</a:t>
            </a:r>
            <a:r>
              <a:rPr lang="tr-TR" baseline="-25000" dirty="0" err="1" smtClean="0"/>
              <a:t>Bem</a:t>
            </a:r>
            <a:r>
              <a:rPr lang="tr-TR" dirty="0" smtClean="0"/>
              <a:t>  yazılarak emniyet gerilmesi ile karşılaştırılır.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D18CA301-42FA-4B2E-A3D8-60D6B52CB2F6}" type="slidenum">
              <a:rPr lang="tr-TR" smtClean="0"/>
              <a:pPr>
                <a:defRPr/>
              </a:pPr>
              <a:t>9</a:t>
            </a:fld>
            <a:endParaRPr lang="tr-TR"/>
          </a:p>
        </p:txBody>
      </p:sp>
      <p:sp>
        <p:nvSpPr>
          <p:cNvPr id="3" name="2 Dikdörtgen"/>
          <p:cNvSpPr/>
          <p:nvPr/>
        </p:nvSpPr>
        <p:spPr>
          <a:xfrm>
            <a:off x="1357290" y="1428736"/>
            <a:ext cx="6500858" cy="2031325"/>
          </a:xfrm>
          <a:prstGeom prst="rect">
            <a:avLst/>
          </a:prstGeom>
        </p:spPr>
        <p:txBody>
          <a:bodyPr wrap="square">
            <a:spAutoFit/>
          </a:bodyPr>
          <a:lstStyle/>
          <a:p>
            <a:r>
              <a:rPr lang="tr-TR" b="1" dirty="0" smtClean="0"/>
              <a:t>Aksların Mukavemet Hesapları</a:t>
            </a:r>
            <a:endParaRPr lang="tr-TR" dirty="0" smtClean="0"/>
          </a:p>
          <a:p>
            <a:r>
              <a:rPr lang="tr-TR" dirty="0" smtClean="0"/>
              <a:t>Akslardaki zorlanma güç ileten millerdeki zorlamadan daha azdır. Akslar eğilmeye çalıştıkları için; eğilme gerilmesi:</a:t>
            </a:r>
          </a:p>
          <a:p>
            <a:r>
              <a:rPr lang="el-GR" dirty="0" smtClean="0"/>
              <a:t>σ</a:t>
            </a:r>
            <a:r>
              <a:rPr lang="tr-TR" baseline="-25000" dirty="0" err="1" smtClean="0"/>
              <a:t>emax</a:t>
            </a:r>
            <a:r>
              <a:rPr lang="tr-TR" dirty="0" smtClean="0"/>
              <a:t>=(</a:t>
            </a:r>
            <a:r>
              <a:rPr lang="tr-TR" dirty="0" err="1" smtClean="0"/>
              <a:t>M</a:t>
            </a:r>
            <a:r>
              <a:rPr lang="tr-TR" baseline="-25000" dirty="0" err="1" smtClean="0"/>
              <a:t>emax</a:t>
            </a:r>
            <a:r>
              <a:rPr lang="tr-TR" dirty="0" smtClean="0"/>
              <a:t>/</a:t>
            </a:r>
            <a:r>
              <a:rPr lang="tr-TR" dirty="0" err="1" smtClean="0"/>
              <a:t>W</a:t>
            </a:r>
            <a:r>
              <a:rPr lang="tr-TR" baseline="-25000" dirty="0" err="1" smtClean="0"/>
              <a:t>e</a:t>
            </a:r>
            <a:r>
              <a:rPr lang="tr-TR" dirty="0" smtClean="0"/>
              <a:t>)≤</a:t>
            </a:r>
            <a:r>
              <a:rPr lang="el-GR" dirty="0" smtClean="0"/>
              <a:t>σ</a:t>
            </a:r>
            <a:r>
              <a:rPr lang="tr-TR" baseline="-25000" dirty="0" err="1" smtClean="0"/>
              <a:t>eem</a:t>
            </a:r>
            <a:endParaRPr lang="tr-TR" dirty="0" smtClean="0"/>
          </a:p>
          <a:p>
            <a:r>
              <a:rPr lang="tr-TR" dirty="0" smtClean="0"/>
              <a:t>Eğilme emniyet gerilmesi ise değişken gerilmeden</a:t>
            </a:r>
          </a:p>
          <a:p>
            <a:r>
              <a:rPr lang="el-GR" dirty="0" smtClean="0"/>
              <a:t>σ</a:t>
            </a:r>
            <a:r>
              <a:rPr lang="tr-TR" baseline="-25000" dirty="0" err="1" smtClean="0"/>
              <a:t>eem</a:t>
            </a:r>
            <a:r>
              <a:rPr lang="tr-TR" dirty="0" smtClean="0"/>
              <a:t>=</a:t>
            </a:r>
            <a:r>
              <a:rPr lang="el-GR" dirty="0" smtClean="0"/>
              <a:t>σ</a:t>
            </a:r>
            <a:r>
              <a:rPr lang="tr-TR" baseline="-25000" dirty="0" smtClean="0"/>
              <a:t>eD</a:t>
            </a:r>
            <a:r>
              <a:rPr lang="tr-TR" dirty="0" smtClean="0"/>
              <a:t>/S şeklinde bulunur. Emniyet gerilmesi kullanılan malzeme için biliniyorsa bu formül kullanılmaz.</a:t>
            </a:r>
            <a:endParaRPr lang="tr-TR" dirty="0"/>
          </a:p>
        </p:txBody>
      </p:sp>
      <p:sp>
        <p:nvSpPr>
          <p:cNvPr id="4" name="3 Dikdörtgen"/>
          <p:cNvSpPr/>
          <p:nvPr/>
        </p:nvSpPr>
        <p:spPr>
          <a:xfrm>
            <a:off x="142844" y="4071942"/>
            <a:ext cx="8286808" cy="369332"/>
          </a:xfrm>
          <a:prstGeom prst="rect">
            <a:avLst/>
          </a:prstGeom>
        </p:spPr>
        <p:txBody>
          <a:bodyPr wrap="square">
            <a:spAutoFit/>
          </a:bodyPr>
          <a:lstStyle/>
          <a:p>
            <a:r>
              <a:rPr lang="tr-TR" dirty="0" smtClean="0"/>
              <a:t>https://www.cetiners.com/mil-ve-aks-nedir-mukavemet-hesaplari.html</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1436</TotalTime>
  <Words>331</Words>
  <Application>Microsoft Office PowerPoint</Application>
  <PresentationFormat>Ekran Gösterisi (4:3)</PresentationFormat>
  <Paragraphs>47</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ZTM321  MAKİNE ELEMANLARI   13.hafta</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Makine Elemanları Ders Notları</dc:title>
  <dc:creator>Makina01</dc:creator>
  <cp:lastModifiedBy>Ramazan ÖZTÜRK</cp:lastModifiedBy>
  <cp:revision>628</cp:revision>
  <dcterms:created xsi:type="dcterms:W3CDTF">2008-09-01T08:21:35Z</dcterms:created>
  <dcterms:modified xsi:type="dcterms:W3CDTF">2018-03-02T14:20:48Z</dcterms:modified>
</cp:coreProperties>
</file>