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3" r:id="rId6"/>
    <p:sldId id="264" r:id="rId7"/>
    <p:sldId id="265" r:id="rId8"/>
    <p:sldId id="26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169470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10502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574083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2737534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806704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D1C8E20-DFB8-4BC7-87F1-7255B54FF811}"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42720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D1C8E20-DFB8-4BC7-87F1-7255B54FF811}" type="datetimeFigureOut">
              <a:rPr lang="tr-TR" smtClean="0"/>
              <a:t>19.2.2019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5216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D1C8E20-DFB8-4BC7-87F1-7255B54FF811}" type="datetimeFigureOut">
              <a:rPr lang="tr-TR" smtClean="0"/>
              <a:t>19.2.2019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2866748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C8E20-DFB8-4BC7-87F1-7255B54FF811}" type="datetimeFigureOut">
              <a:rPr lang="tr-TR" smtClean="0"/>
              <a:t>19.2.2019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2885846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1C8E20-DFB8-4BC7-87F1-7255B54FF811}"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398645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1C8E20-DFB8-4BC7-87F1-7255B54FF811}"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797844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1C8E20-DFB8-4BC7-87F1-7255B54FF811}" type="datetimeFigureOut">
              <a:rPr lang="tr-TR" smtClean="0"/>
              <a:t>19.2.2019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0B54AE-E314-4F3D-B5F0-7E15CC2C6E96}" type="slidenum">
              <a:rPr lang="tr-TR" smtClean="0"/>
              <a:t>‹#›</a:t>
            </a:fld>
            <a:endParaRPr lang="tr-TR"/>
          </a:p>
        </p:txBody>
      </p:sp>
    </p:spTree>
    <p:extLst>
      <p:ext uri="{BB962C8B-B14F-4D97-AF65-F5344CB8AC3E}">
        <p14:creationId xmlns:p14="http://schemas.microsoft.com/office/powerpoint/2010/main" val="2084593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690336"/>
            <a:ext cx="6096000" cy="1477328"/>
          </a:xfrm>
          <a:prstGeom prst="rect">
            <a:avLst/>
          </a:prstGeom>
        </p:spPr>
        <p:txBody>
          <a:bodyPr>
            <a:spAutoFit/>
          </a:bodyPr>
          <a:lstStyle/>
          <a:p>
            <a:r>
              <a:rPr lang="en-US" b="1" i="0" dirty="0" smtClean="0">
                <a:solidFill>
                  <a:srgbClr val="000000"/>
                </a:solidFill>
                <a:effectLst/>
                <a:latin typeface="Helvetica" panose="020B0604020202020204" pitchFamily="34" charset="0"/>
              </a:rPr>
              <a:t>An outline of what happens in a mass spectrometer</a:t>
            </a:r>
            <a:endParaRPr lang="en-US" b="0" i="0" dirty="0" smtClean="0">
              <a:solidFill>
                <a:srgbClr val="000000"/>
              </a:solidFill>
              <a:effectLst/>
              <a:latin typeface="Helvetica" panose="020B0604020202020204" pitchFamily="34" charset="0"/>
            </a:endParaRPr>
          </a:p>
          <a:p>
            <a:r>
              <a:rPr lang="en-US" b="0" i="0" dirty="0" smtClean="0">
                <a:solidFill>
                  <a:srgbClr val="000000"/>
                </a:solidFill>
                <a:effectLst/>
                <a:latin typeface="Helvetica" panose="020B0604020202020204" pitchFamily="34" charset="0"/>
              </a:rPr>
              <a:t>Atoms and molecules can be deflected by magnetic fields - provided the atom or molecule is first turned into an ion. Electrically charged particles are affected by a magnetic field although electrically neutral ones aren't.</a:t>
            </a:r>
            <a:endParaRPr lang="en-US" b="0" i="0" dirty="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1277936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274838"/>
            <a:ext cx="6096000" cy="2308324"/>
          </a:xfrm>
          <a:prstGeom prst="rect">
            <a:avLst/>
          </a:prstGeom>
        </p:spPr>
        <p:txBody>
          <a:bodyPr>
            <a:spAutoFit/>
          </a:bodyPr>
          <a:lstStyle/>
          <a:p>
            <a:r>
              <a:rPr lang="en-US" b="0" i="0" dirty="0" smtClean="0">
                <a:solidFill>
                  <a:srgbClr val="000000"/>
                </a:solidFill>
                <a:effectLst/>
                <a:latin typeface="Helvetica" panose="020B0604020202020204" pitchFamily="34" charset="0"/>
              </a:rPr>
              <a:t>The sequence is :</a:t>
            </a:r>
          </a:p>
          <a:p>
            <a:r>
              <a:rPr lang="en-US" b="1" i="1" dirty="0" smtClean="0">
                <a:solidFill>
                  <a:srgbClr val="000000"/>
                </a:solidFill>
                <a:effectLst/>
                <a:latin typeface="Helvetica" panose="020B0604020202020204" pitchFamily="34" charset="0"/>
              </a:rPr>
              <a:t>Stage 1: </a:t>
            </a:r>
            <a:r>
              <a:rPr lang="en-US" b="1" i="1" dirty="0" err="1" smtClean="0">
                <a:solidFill>
                  <a:srgbClr val="000000"/>
                </a:solidFill>
                <a:effectLst/>
                <a:latin typeface="Helvetica" panose="020B0604020202020204" pitchFamily="34" charset="0"/>
              </a:rPr>
              <a:t>Ionisation</a:t>
            </a:r>
            <a:endParaRPr lang="en-US" b="0" i="0" dirty="0" smtClean="0">
              <a:solidFill>
                <a:srgbClr val="000000"/>
              </a:solidFill>
              <a:effectLst/>
              <a:latin typeface="Helvetica" panose="020B0604020202020204" pitchFamily="34" charset="0"/>
            </a:endParaRPr>
          </a:p>
          <a:p>
            <a:r>
              <a:rPr lang="en-US" b="0" i="0" dirty="0" smtClean="0">
                <a:solidFill>
                  <a:srgbClr val="000000"/>
                </a:solidFill>
                <a:effectLst/>
                <a:latin typeface="Helvetica" panose="020B0604020202020204" pitchFamily="34" charset="0"/>
              </a:rPr>
              <a:t>The atom or molecule is </a:t>
            </a:r>
            <a:r>
              <a:rPr lang="en-US" b="0" i="0" dirty="0" err="1" smtClean="0">
                <a:solidFill>
                  <a:srgbClr val="000000"/>
                </a:solidFill>
                <a:effectLst/>
                <a:latin typeface="Helvetica" panose="020B0604020202020204" pitchFamily="34" charset="0"/>
              </a:rPr>
              <a:t>ionised</a:t>
            </a:r>
            <a:r>
              <a:rPr lang="en-US" b="0" i="0" dirty="0" smtClean="0">
                <a:solidFill>
                  <a:srgbClr val="000000"/>
                </a:solidFill>
                <a:effectLst/>
                <a:latin typeface="Helvetica" panose="020B0604020202020204" pitchFamily="34" charset="0"/>
              </a:rPr>
              <a:t> by knocking one or more electrons off to give a positive ion. This is true even for things which you would normally expect to form negative ions (chlorine, for example) or never form ions at all (argon, for example). Most mass spectrometers work with positive ions.</a:t>
            </a:r>
            <a:endParaRPr lang="en-US" b="0" i="0" dirty="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1181028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967335"/>
            <a:ext cx="6096000" cy="923330"/>
          </a:xfrm>
          <a:prstGeom prst="rect">
            <a:avLst/>
          </a:prstGeom>
        </p:spPr>
        <p:txBody>
          <a:bodyPr>
            <a:spAutoFit/>
          </a:bodyPr>
          <a:lstStyle/>
          <a:p>
            <a:r>
              <a:rPr lang="en-US" b="1" i="1" dirty="0" smtClean="0">
                <a:solidFill>
                  <a:srgbClr val="000000"/>
                </a:solidFill>
                <a:effectLst/>
                <a:latin typeface="Helvetica" panose="020B0604020202020204" pitchFamily="34" charset="0"/>
              </a:rPr>
              <a:t>Stage 2: Acceleration</a:t>
            </a:r>
            <a:endParaRPr lang="en-US" b="0" i="0" dirty="0" smtClean="0">
              <a:solidFill>
                <a:srgbClr val="000000"/>
              </a:solidFill>
              <a:effectLst/>
              <a:latin typeface="Helvetica" panose="020B0604020202020204" pitchFamily="34" charset="0"/>
            </a:endParaRPr>
          </a:p>
          <a:p>
            <a:r>
              <a:rPr lang="en-US" b="0" i="0" dirty="0" smtClean="0">
                <a:solidFill>
                  <a:srgbClr val="000000"/>
                </a:solidFill>
                <a:effectLst/>
                <a:latin typeface="Helvetica" panose="020B0604020202020204" pitchFamily="34" charset="0"/>
              </a:rPr>
              <a:t>The ions are accelerated so that they all have the same kinetic energy.</a:t>
            </a:r>
            <a:endParaRPr lang="en-US" b="0" i="0" dirty="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811420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274838"/>
            <a:ext cx="6096000" cy="2308324"/>
          </a:xfrm>
          <a:prstGeom prst="rect">
            <a:avLst/>
          </a:prstGeom>
        </p:spPr>
        <p:txBody>
          <a:bodyPr>
            <a:spAutoFit/>
          </a:bodyPr>
          <a:lstStyle/>
          <a:p>
            <a:r>
              <a:rPr lang="en-US" b="1" i="1" dirty="0" smtClean="0">
                <a:solidFill>
                  <a:srgbClr val="000000"/>
                </a:solidFill>
                <a:effectLst/>
                <a:latin typeface="Helvetica" panose="020B0604020202020204" pitchFamily="34" charset="0"/>
              </a:rPr>
              <a:t>Stage 3: Deflection</a:t>
            </a:r>
            <a:endParaRPr lang="en-US" b="0" i="0" dirty="0" smtClean="0">
              <a:solidFill>
                <a:srgbClr val="000000"/>
              </a:solidFill>
              <a:effectLst/>
              <a:latin typeface="Helvetica" panose="020B0604020202020204" pitchFamily="34" charset="0"/>
            </a:endParaRPr>
          </a:p>
          <a:p>
            <a:r>
              <a:rPr lang="en-US" b="0" i="0" dirty="0" smtClean="0">
                <a:solidFill>
                  <a:srgbClr val="000000"/>
                </a:solidFill>
                <a:effectLst/>
                <a:latin typeface="Helvetica" panose="020B0604020202020204" pitchFamily="34" charset="0"/>
              </a:rPr>
              <a:t>The ions are then deflected by a magnetic field according to their masses. The lighter they are, the more they are deflected.</a:t>
            </a:r>
          </a:p>
          <a:p>
            <a:r>
              <a:rPr lang="en-US" b="0" i="0" dirty="0" smtClean="0">
                <a:solidFill>
                  <a:srgbClr val="000000"/>
                </a:solidFill>
                <a:effectLst/>
                <a:latin typeface="Helvetica" panose="020B0604020202020204" pitchFamily="34" charset="0"/>
              </a:rPr>
              <a:t>The amount of deflection also depends on the number of positive charges on the ion - in other words, on how many electrons were knocked off in the first stage. The more the ion is charged, the more it gets deflected.</a:t>
            </a:r>
            <a:endParaRPr lang="en-US" b="0" i="0" dirty="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752122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967335"/>
            <a:ext cx="6096000" cy="923330"/>
          </a:xfrm>
          <a:prstGeom prst="rect">
            <a:avLst/>
          </a:prstGeom>
        </p:spPr>
        <p:txBody>
          <a:bodyPr>
            <a:spAutoFit/>
          </a:bodyPr>
          <a:lstStyle/>
          <a:p>
            <a:r>
              <a:rPr lang="en-US" b="1" i="1" dirty="0" smtClean="0">
                <a:solidFill>
                  <a:srgbClr val="000000"/>
                </a:solidFill>
                <a:effectLst/>
                <a:latin typeface="Helvetica" panose="020B0604020202020204" pitchFamily="34" charset="0"/>
              </a:rPr>
              <a:t>Stage 4: Detection</a:t>
            </a:r>
            <a:endParaRPr lang="en-US" b="0" i="0" dirty="0" smtClean="0">
              <a:solidFill>
                <a:srgbClr val="000000"/>
              </a:solidFill>
              <a:effectLst/>
              <a:latin typeface="Helvetica" panose="020B0604020202020204" pitchFamily="34" charset="0"/>
            </a:endParaRPr>
          </a:p>
          <a:p>
            <a:r>
              <a:rPr lang="en-US" b="0" i="0" dirty="0" smtClean="0">
                <a:solidFill>
                  <a:srgbClr val="000000"/>
                </a:solidFill>
                <a:effectLst/>
                <a:latin typeface="Helvetica" panose="020B0604020202020204" pitchFamily="34" charset="0"/>
              </a:rPr>
              <a:t>The beam of ions passing through the machine is detected electrically.</a:t>
            </a:r>
            <a:endParaRPr lang="en-US" b="0" i="0" dirty="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3768237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173480" y="438788"/>
            <a:ext cx="4369530" cy="369332"/>
          </a:xfrm>
          <a:prstGeom prst="rect">
            <a:avLst/>
          </a:prstGeom>
        </p:spPr>
        <p:txBody>
          <a:bodyPr wrap="none">
            <a:spAutoFit/>
          </a:bodyPr>
          <a:lstStyle/>
          <a:p>
            <a:r>
              <a:rPr lang="en-US" b="1" i="0" dirty="0" smtClean="0">
                <a:solidFill>
                  <a:srgbClr val="000000"/>
                </a:solidFill>
                <a:effectLst/>
                <a:latin typeface="Helvetica" panose="020B0604020202020204" pitchFamily="34" charset="0"/>
              </a:rPr>
              <a:t>A full diagram of a mass spectrometer</a:t>
            </a:r>
            <a:endParaRPr lang="tr-TR"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28733" y="1599944"/>
            <a:ext cx="4534533" cy="3658111"/>
          </a:xfrm>
          <a:prstGeom prst="rect">
            <a:avLst/>
          </a:prstGeom>
        </p:spPr>
      </p:pic>
    </p:spTree>
    <p:extLst>
      <p:ext uri="{BB962C8B-B14F-4D97-AF65-F5344CB8AC3E}">
        <p14:creationId xmlns:p14="http://schemas.microsoft.com/office/powerpoint/2010/main" val="3792696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828836"/>
            <a:ext cx="6096000" cy="1200329"/>
          </a:xfrm>
          <a:prstGeom prst="rect">
            <a:avLst/>
          </a:prstGeom>
        </p:spPr>
        <p:txBody>
          <a:bodyPr>
            <a:spAutoFit/>
          </a:bodyPr>
          <a:lstStyle/>
          <a:p>
            <a:r>
              <a:rPr lang="en-US" b="1" i="1" dirty="0" smtClean="0">
                <a:solidFill>
                  <a:srgbClr val="000000"/>
                </a:solidFill>
                <a:effectLst/>
                <a:latin typeface="Helvetica" panose="020B0604020202020204" pitchFamily="34" charset="0"/>
              </a:rPr>
              <a:t>The need for a vacuum</a:t>
            </a:r>
            <a:endParaRPr lang="en-US" b="0" i="0" dirty="0" smtClean="0">
              <a:solidFill>
                <a:srgbClr val="000000"/>
              </a:solidFill>
              <a:effectLst/>
              <a:latin typeface="Helvetica" panose="020B0604020202020204" pitchFamily="34" charset="0"/>
            </a:endParaRPr>
          </a:p>
          <a:p>
            <a:r>
              <a:rPr lang="en-US" b="0" i="0" dirty="0" smtClean="0">
                <a:solidFill>
                  <a:srgbClr val="000000"/>
                </a:solidFill>
                <a:effectLst/>
                <a:latin typeface="Helvetica" panose="020B0604020202020204" pitchFamily="34" charset="0"/>
              </a:rPr>
              <a:t>It's important that the ions produced in the </a:t>
            </a:r>
            <a:r>
              <a:rPr lang="en-US" b="0" i="0" dirty="0" err="1" smtClean="0">
                <a:solidFill>
                  <a:srgbClr val="000000"/>
                </a:solidFill>
                <a:effectLst/>
                <a:latin typeface="Helvetica" panose="020B0604020202020204" pitchFamily="34" charset="0"/>
              </a:rPr>
              <a:t>ionisation</a:t>
            </a:r>
            <a:r>
              <a:rPr lang="en-US" b="0" i="0" dirty="0" smtClean="0">
                <a:solidFill>
                  <a:srgbClr val="000000"/>
                </a:solidFill>
                <a:effectLst/>
                <a:latin typeface="Helvetica" panose="020B0604020202020204" pitchFamily="34" charset="0"/>
              </a:rPr>
              <a:t> chamber have a free run through the machine without hitting air molecules.</a:t>
            </a:r>
            <a:endParaRPr lang="en-US" b="0" i="0" dirty="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1416211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94965" y="1301234"/>
            <a:ext cx="1274708" cy="369332"/>
          </a:xfrm>
          <a:prstGeom prst="rect">
            <a:avLst/>
          </a:prstGeom>
        </p:spPr>
        <p:txBody>
          <a:bodyPr wrap="none">
            <a:spAutoFit/>
          </a:bodyPr>
          <a:lstStyle/>
          <a:p>
            <a:r>
              <a:rPr lang="tr-TR" b="1" i="1" dirty="0" smtClean="0">
                <a:solidFill>
                  <a:srgbClr val="000000"/>
                </a:solidFill>
                <a:effectLst/>
                <a:latin typeface="Helvetica" panose="020B0604020202020204" pitchFamily="34" charset="0"/>
              </a:rPr>
              <a:t>Ionisation</a:t>
            </a:r>
            <a:endParaRPr lang="tr-TR"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4787" y="2352675"/>
            <a:ext cx="4162425" cy="2152650"/>
          </a:xfrm>
          <a:prstGeom prst="rect">
            <a:avLst/>
          </a:prstGeom>
        </p:spPr>
      </p:pic>
    </p:spTree>
    <p:extLst>
      <p:ext uri="{BB962C8B-B14F-4D97-AF65-F5344CB8AC3E}">
        <p14:creationId xmlns:p14="http://schemas.microsoft.com/office/powerpoint/2010/main" val="37190422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257</Words>
  <Application>Microsoft Office PowerPoint</Application>
  <PresentationFormat>Widescreen</PresentationFormat>
  <Paragraphs>16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 SPECTROMETRY</dc:title>
  <dc:creator>kullanicii</dc:creator>
  <cp:lastModifiedBy>kullanicii</cp:lastModifiedBy>
  <cp:revision>4</cp:revision>
  <dcterms:created xsi:type="dcterms:W3CDTF">2018-10-26T06:20:38Z</dcterms:created>
  <dcterms:modified xsi:type="dcterms:W3CDTF">2019-02-19T12:15:54Z</dcterms:modified>
</cp:coreProperties>
</file>