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D9BC000-93E8-44C0-95E8-BC0978B070A0}"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BF1D50-BE84-4283-93D4-7FDC89A220E7}" type="slidenum">
              <a:rPr lang="tr-TR" smtClean="0"/>
              <a:t>‹#›</a:t>
            </a:fld>
            <a:endParaRPr lang="tr-T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34536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Date Placeholder 2"/>
          <p:cNvSpPr>
            <a:spLocks noGrp="1"/>
          </p:cNvSpPr>
          <p:nvPr>
            <p:ph type="dt" sz="half" idx="10"/>
          </p:nvPr>
        </p:nvSpPr>
        <p:spPr/>
        <p:txBody>
          <a:bodyPr/>
          <a:lstStyle/>
          <a:p>
            <a:fld id="{1D9BC000-93E8-44C0-95E8-BC0978B070A0}" type="datetimeFigureOut">
              <a:rPr lang="tr-TR" smtClean="0"/>
              <a:t>6.05.2019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9BF1D50-BE84-4283-93D4-7FDC89A220E7}" type="slidenum">
              <a:rPr lang="tr-TR" smtClean="0"/>
              <a:t>‹#›</a:t>
            </a:fld>
            <a:endParaRPr lang="tr-TR"/>
          </a:p>
        </p:txBody>
      </p:sp>
    </p:spTree>
    <p:extLst>
      <p:ext uri="{BB962C8B-B14F-4D97-AF65-F5344CB8AC3E}">
        <p14:creationId xmlns:p14="http://schemas.microsoft.com/office/powerpoint/2010/main" val="323961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D9BC000-93E8-44C0-95E8-BC0978B070A0}"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BF1D50-BE84-4283-93D4-7FDC89A220E7}" type="slidenum">
              <a:rPr lang="tr-TR" smtClean="0"/>
              <a:t>‹#›</a:t>
            </a:fld>
            <a:endParaRPr lang="tr-TR"/>
          </a:p>
        </p:txBody>
      </p:sp>
    </p:spTree>
    <p:extLst>
      <p:ext uri="{BB962C8B-B14F-4D97-AF65-F5344CB8AC3E}">
        <p14:creationId xmlns:p14="http://schemas.microsoft.com/office/powerpoint/2010/main" val="25043720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D9BC000-93E8-44C0-95E8-BC0978B070A0}"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BF1D50-BE84-4283-93D4-7FDC89A220E7}" type="slidenum">
              <a:rPr lang="tr-TR" smtClean="0"/>
              <a:t>‹#›</a:t>
            </a:fld>
            <a:endParaRPr lang="tr-T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6127284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D9BC000-93E8-44C0-95E8-BC0978B070A0}"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BF1D50-BE84-4283-93D4-7FDC89A220E7}" type="slidenum">
              <a:rPr lang="tr-TR" smtClean="0"/>
              <a:t>‹#›</a:t>
            </a:fld>
            <a:endParaRPr lang="tr-TR"/>
          </a:p>
        </p:txBody>
      </p:sp>
    </p:spTree>
    <p:extLst>
      <p:ext uri="{BB962C8B-B14F-4D97-AF65-F5344CB8AC3E}">
        <p14:creationId xmlns:p14="http://schemas.microsoft.com/office/powerpoint/2010/main" val="39808602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D9BC000-93E8-44C0-95E8-BC0978B070A0}"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BF1D50-BE84-4283-93D4-7FDC89A220E7}" type="slidenum">
              <a:rPr lang="tr-TR" smtClean="0"/>
              <a:t>‹#›</a:t>
            </a:fld>
            <a:endParaRPr lang="tr-T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8931470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D9BC000-93E8-44C0-95E8-BC0978B070A0}"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BF1D50-BE84-4283-93D4-7FDC89A220E7}" type="slidenum">
              <a:rPr lang="tr-TR" smtClean="0"/>
              <a:t>‹#›</a:t>
            </a:fld>
            <a:endParaRPr lang="tr-TR"/>
          </a:p>
        </p:txBody>
      </p:sp>
    </p:spTree>
    <p:extLst>
      <p:ext uri="{BB962C8B-B14F-4D97-AF65-F5344CB8AC3E}">
        <p14:creationId xmlns:p14="http://schemas.microsoft.com/office/powerpoint/2010/main" val="20260078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9BC000-93E8-44C0-95E8-BC0978B070A0}"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BF1D50-BE84-4283-93D4-7FDC89A220E7}" type="slidenum">
              <a:rPr lang="tr-TR" smtClean="0"/>
              <a:t>‹#›</a:t>
            </a:fld>
            <a:endParaRPr lang="tr-TR"/>
          </a:p>
        </p:txBody>
      </p:sp>
    </p:spTree>
    <p:extLst>
      <p:ext uri="{BB962C8B-B14F-4D97-AF65-F5344CB8AC3E}">
        <p14:creationId xmlns:p14="http://schemas.microsoft.com/office/powerpoint/2010/main" val="14695647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9BC000-93E8-44C0-95E8-BC0978B070A0}"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BF1D50-BE84-4283-93D4-7FDC89A220E7}" type="slidenum">
              <a:rPr lang="tr-TR" smtClean="0"/>
              <a:t>‹#›</a:t>
            </a:fld>
            <a:endParaRPr lang="tr-TR"/>
          </a:p>
        </p:txBody>
      </p:sp>
    </p:spTree>
    <p:extLst>
      <p:ext uri="{BB962C8B-B14F-4D97-AF65-F5344CB8AC3E}">
        <p14:creationId xmlns:p14="http://schemas.microsoft.com/office/powerpoint/2010/main" val="2154107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D9BC000-93E8-44C0-95E8-BC0978B070A0}"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BF1D50-BE84-4283-93D4-7FDC89A220E7}" type="slidenum">
              <a:rPr lang="tr-TR" smtClean="0"/>
              <a:t>‹#›</a:t>
            </a:fld>
            <a:endParaRPr lang="tr-TR"/>
          </a:p>
        </p:txBody>
      </p:sp>
    </p:spTree>
    <p:extLst>
      <p:ext uri="{BB962C8B-B14F-4D97-AF65-F5344CB8AC3E}">
        <p14:creationId xmlns:p14="http://schemas.microsoft.com/office/powerpoint/2010/main" val="3123937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D9BC000-93E8-44C0-95E8-BC0978B070A0}" type="datetimeFigureOut">
              <a:rPr lang="tr-TR" smtClean="0"/>
              <a:t>6.05.2019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59BF1D50-BE84-4283-93D4-7FDC89A220E7}" type="slidenum">
              <a:rPr lang="tr-TR" smtClean="0"/>
              <a:t>‹#›</a:t>
            </a:fld>
            <a:endParaRPr lang="tr-TR"/>
          </a:p>
        </p:txBody>
      </p:sp>
    </p:spTree>
    <p:extLst>
      <p:ext uri="{BB962C8B-B14F-4D97-AF65-F5344CB8AC3E}">
        <p14:creationId xmlns:p14="http://schemas.microsoft.com/office/powerpoint/2010/main" val="3909710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D9BC000-93E8-44C0-95E8-BC0978B070A0}" type="datetimeFigureOut">
              <a:rPr lang="tr-TR" smtClean="0"/>
              <a:t>6.05.2019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9BF1D50-BE84-4283-93D4-7FDC89A220E7}" type="slidenum">
              <a:rPr lang="tr-TR" smtClean="0"/>
              <a:t>‹#›</a:t>
            </a:fld>
            <a:endParaRPr lang="tr-TR"/>
          </a:p>
        </p:txBody>
      </p:sp>
    </p:spTree>
    <p:extLst>
      <p:ext uri="{BB962C8B-B14F-4D97-AF65-F5344CB8AC3E}">
        <p14:creationId xmlns:p14="http://schemas.microsoft.com/office/powerpoint/2010/main" val="1487840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D9BC000-93E8-44C0-95E8-BC0978B070A0}" type="datetimeFigureOut">
              <a:rPr lang="tr-TR" smtClean="0"/>
              <a:t>6.05.2019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59BF1D50-BE84-4283-93D4-7FDC89A220E7}" type="slidenum">
              <a:rPr lang="tr-TR" smtClean="0"/>
              <a:t>‹#›</a:t>
            </a:fld>
            <a:endParaRPr lang="tr-TR"/>
          </a:p>
        </p:txBody>
      </p:sp>
    </p:spTree>
    <p:extLst>
      <p:ext uri="{BB962C8B-B14F-4D97-AF65-F5344CB8AC3E}">
        <p14:creationId xmlns:p14="http://schemas.microsoft.com/office/powerpoint/2010/main" val="1639918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D9BC000-93E8-44C0-95E8-BC0978B070A0}" type="datetimeFigureOut">
              <a:rPr lang="tr-TR" smtClean="0"/>
              <a:t>6.05.2019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59BF1D50-BE84-4283-93D4-7FDC89A220E7}" type="slidenum">
              <a:rPr lang="tr-TR" smtClean="0"/>
              <a:t>‹#›</a:t>
            </a:fld>
            <a:endParaRPr lang="tr-TR"/>
          </a:p>
        </p:txBody>
      </p:sp>
    </p:spTree>
    <p:extLst>
      <p:ext uri="{BB962C8B-B14F-4D97-AF65-F5344CB8AC3E}">
        <p14:creationId xmlns:p14="http://schemas.microsoft.com/office/powerpoint/2010/main" val="10343207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9BC000-93E8-44C0-95E8-BC0978B070A0}" type="datetimeFigureOut">
              <a:rPr lang="tr-TR" smtClean="0"/>
              <a:t>6.05.2019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59BF1D50-BE84-4283-93D4-7FDC89A220E7}" type="slidenum">
              <a:rPr lang="tr-TR" smtClean="0"/>
              <a:t>‹#›</a:t>
            </a:fld>
            <a:endParaRPr lang="tr-TR"/>
          </a:p>
        </p:txBody>
      </p:sp>
    </p:spTree>
    <p:extLst>
      <p:ext uri="{BB962C8B-B14F-4D97-AF65-F5344CB8AC3E}">
        <p14:creationId xmlns:p14="http://schemas.microsoft.com/office/powerpoint/2010/main" val="653736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D9BC000-93E8-44C0-95E8-BC0978B070A0}" type="datetimeFigureOut">
              <a:rPr lang="tr-TR" smtClean="0"/>
              <a:t>6.05.2019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9BF1D50-BE84-4283-93D4-7FDC89A220E7}" type="slidenum">
              <a:rPr lang="tr-TR" smtClean="0"/>
              <a:t>‹#›</a:t>
            </a:fld>
            <a:endParaRPr lang="tr-TR"/>
          </a:p>
        </p:txBody>
      </p:sp>
    </p:spTree>
    <p:extLst>
      <p:ext uri="{BB962C8B-B14F-4D97-AF65-F5344CB8AC3E}">
        <p14:creationId xmlns:p14="http://schemas.microsoft.com/office/powerpoint/2010/main" val="4208052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D9BC000-93E8-44C0-95E8-BC0978B070A0}" type="datetimeFigureOut">
              <a:rPr lang="tr-TR" smtClean="0"/>
              <a:t>6.05.2019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59BF1D50-BE84-4283-93D4-7FDC89A220E7}" type="slidenum">
              <a:rPr lang="tr-TR" smtClean="0"/>
              <a:t>‹#›</a:t>
            </a:fld>
            <a:endParaRPr lang="tr-TR"/>
          </a:p>
        </p:txBody>
      </p:sp>
    </p:spTree>
    <p:extLst>
      <p:ext uri="{BB962C8B-B14F-4D97-AF65-F5344CB8AC3E}">
        <p14:creationId xmlns:p14="http://schemas.microsoft.com/office/powerpoint/2010/main" val="14736809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1D9BC000-93E8-44C0-95E8-BC0978B070A0}" type="datetimeFigureOut">
              <a:rPr lang="tr-TR" smtClean="0"/>
              <a:t>6.05.2019</a:t>
            </a:fld>
            <a:endParaRPr lang="tr-T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tr-T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59BF1D50-BE84-4283-93D4-7FDC89A220E7}" type="slidenum">
              <a:rPr lang="tr-TR" smtClean="0"/>
              <a:t>‹#›</a:t>
            </a:fld>
            <a:endParaRPr lang="tr-TR"/>
          </a:p>
        </p:txBody>
      </p:sp>
    </p:spTree>
    <p:extLst>
      <p:ext uri="{BB962C8B-B14F-4D97-AF65-F5344CB8AC3E}">
        <p14:creationId xmlns:p14="http://schemas.microsoft.com/office/powerpoint/2010/main" val="3611833677"/>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97527" y="1163783"/>
            <a:ext cx="8146473" cy="1938992"/>
          </a:xfrm>
          <a:prstGeom prst="rect">
            <a:avLst/>
          </a:prstGeom>
        </p:spPr>
        <p:txBody>
          <a:bodyPr wrap="square">
            <a:spAutoFit/>
          </a:bodyPr>
          <a:lstStyle/>
          <a:p>
            <a:pPr algn="just"/>
            <a:r>
              <a:rPr lang="tr-TR" sz="2000" b="1" i="0" dirty="0" smtClean="0">
                <a:effectLst/>
                <a:latin typeface="Times New Roman" panose="02020603050405020304" pitchFamily="18" charset="0"/>
              </a:rPr>
              <a:t>Evde bakım hizmeti:</a:t>
            </a:r>
          </a:p>
          <a:p>
            <a:pPr algn="just"/>
            <a:r>
              <a:rPr lang="tr-TR" sz="2000" b="0" i="0" dirty="0" smtClean="0">
                <a:effectLst/>
                <a:latin typeface="Times New Roman" panose="02020603050405020304" pitchFamily="18" charset="0"/>
              </a:rPr>
              <a:t>“Hekimlerin önerileri doğrultusunda hasta kişilere, aileleri ile yaşadıkları ortamda, sağlık ekibi tarafından rehabilitasyon, fizyoterapi, psikolojik tedavi de dahil tıbbî ihtiyaçlarını karşılayacak şekilde sağlık ve bakım ile takip hizmetlerinin sunulmasıdır” (10.03.2005 tarih ve 25751 sayılı Resmî Gazete’de yayımlanan yönetmelikteki tanım). </a:t>
            </a:r>
            <a:endParaRPr lang="tr-TR" sz="2000" b="0" i="0" dirty="0">
              <a:effectLst/>
              <a:latin typeface="Times New Roman" panose="02020603050405020304" pitchFamily="18" charset="0"/>
            </a:endParaRPr>
          </a:p>
        </p:txBody>
      </p:sp>
    </p:spTree>
    <p:extLst>
      <p:ext uri="{BB962C8B-B14F-4D97-AF65-F5344CB8AC3E}">
        <p14:creationId xmlns:p14="http://schemas.microsoft.com/office/powerpoint/2010/main" val="1506940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15044" y="783771"/>
            <a:ext cx="7528956" cy="1938992"/>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Son birkaç dekatta, dünya genelinde ciddi demogra-fik değişiklikler meydana gelmekte, toplumsal yaşlan-ma olgusu da bu değişikliklerin, sonuçları itibarı ile enönemlilerinden birini teşkil etmektedir. Halihazırdagenç bir nüfusa sahip görünmekle beraber, ülkemiz is-tatistiki projeksiyonlar ışığında hızlı şekilde yaşlananbir nüfusa sahip olma gerçeği ile karşı karşıyadır.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5463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94410" y="629392"/>
            <a:ext cx="7849590" cy="1631216"/>
          </a:xfrm>
          <a:prstGeom prst="rect">
            <a:avLst/>
          </a:prstGeom>
        </p:spPr>
        <p:txBody>
          <a:bodyPr wrap="square">
            <a:spAutoFit/>
          </a:bodyPr>
          <a:lstStyle/>
          <a:p>
            <a:pPr algn="just"/>
            <a:r>
              <a:rPr lang="tr-TR" sz="2000" b="0" i="0" dirty="0" smtClean="0">
                <a:effectLst/>
                <a:latin typeface="Times New Roman" panose="02020603050405020304" pitchFamily="18" charset="0"/>
              </a:rPr>
              <a:t>Yaşlı nüfusun bu artışı, bu yaş dönemine ait bir çok sorunu da beraberinde getirmekte, sadece tıbbi değil psikolojik, sosyal, ekonomik, hukuki ve ailesel boyutları ile çok geniş perspektifte ele alınması gereken bu problemlerin çözümünde de farklı bakış açılarını gündeme taşıyan modellere ihtiyaç husule gelmektedir.</a:t>
            </a:r>
            <a:endParaRPr lang="tr-TR" sz="2000" b="0" i="0" dirty="0">
              <a:effectLst/>
              <a:latin typeface="Times New Roman" panose="02020603050405020304" pitchFamily="18" charset="0"/>
            </a:endParaRPr>
          </a:p>
        </p:txBody>
      </p:sp>
      <p:sp>
        <p:nvSpPr>
          <p:cNvPr id="6" name="Rectangle 5"/>
          <p:cNvSpPr/>
          <p:nvPr/>
        </p:nvSpPr>
        <p:spPr>
          <a:xfrm>
            <a:off x="1294410" y="2541318"/>
            <a:ext cx="8205850" cy="3170099"/>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Yaşlıya verilen hizmetlerde önemli bir yere sahipolan bakım hizmeti,  farklı ortamlarda sunulabilen, ilgili farklı disiplinlerin katılımı ile kompleks yapıya sahipbir hizmet olarak karşımıza çıkmaktadır.  Hastanelerde,bakım ve huzur evlerinde kurumsal bazda sunulan kalıcı bir hizmet şeklinde olabildiği gibi, gündüz bakımevleri gibi geçici süreli bir yapıya da sahip olabilmektedir. İhtiyacı olan hizmetin, yaşlının evine götürülmesimantığını esas edinmiş evde bakım modeli ise, son yıllarda daha yoğun bir ilgi görmektedir. Batı ülkelerindegiderek yaygınlaşan bu modelin, yaşlıların genel sağlıkve iyilik halleri üzerine olan pozitif etkileri, yapılan çalışmalar ile net bir şekilde ortaya konmuştur.</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3884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3782" y="973778"/>
            <a:ext cx="9702140" cy="2554545"/>
          </a:xfrm>
          <a:prstGeom prst="rect">
            <a:avLst/>
          </a:prstGeom>
        </p:spPr>
        <p:txBody>
          <a:bodyPr wrap="square">
            <a:spAutoFit/>
          </a:bodyPr>
          <a:lstStyle/>
          <a:p>
            <a:pPr algn="just"/>
            <a:r>
              <a:rPr lang="tr-TR" sz="2000" dirty="0" smtClean="0">
                <a:latin typeface="Times New Roman" panose="02020603050405020304" pitchFamily="18" charset="0"/>
                <a:cs typeface="Times New Roman" panose="02020603050405020304" pitchFamily="18" charset="0"/>
              </a:rPr>
              <a:t>Yaşlısına verdiği değer ölçüsünde, her hal ve şarttabu hizmeti kendi yaşlılarına sunmak isteyen Türk insanı için de en uygun olduğu tartışmasız olan bu model,ülkemiz genelinde maalesef yaygın bir şekilde kullanım alanı bulamamıştır. Münferit bir takım uygulamalarise ihtiyacı karşılamaktan oldukça uzak görünmektedir.Sağlıklı bir evde bakım hizmeti için, devletin ilgili kurumları, yerel yönetimler ve sivil toplum örgütlerininkoordineli çalışmasını sağlıyacak yapılanmalara ihtiyaçolacaktır. Sağlıklı Nesiller Derneği tarafından hazırlanan bu kitapta emeği geçen herkese teşekkürlerimi sunuyor, bu tür çalışmalara ışık tutmasını temenni ediyorum.</a:t>
            </a:r>
            <a:endParaRPr lang="tr-TR"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9357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p:cNvPicPr>
            <a:picLocks noChangeAspect="1"/>
          </p:cNvPicPr>
          <p:nvPr/>
        </p:nvPicPr>
        <p:blipFill>
          <a:blip r:embed="rId2"/>
          <a:stretch>
            <a:fillRect/>
          </a:stretch>
        </p:blipFill>
        <p:spPr>
          <a:xfrm>
            <a:off x="1248509" y="810308"/>
            <a:ext cx="3947746" cy="3966479"/>
          </a:xfrm>
          <a:prstGeom prst="rect">
            <a:avLst/>
          </a:prstGeom>
        </p:spPr>
      </p:pic>
      <p:pic>
        <p:nvPicPr>
          <p:cNvPr id="6" name="Resim 5"/>
          <p:cNvPicPr>
            <a:picLocks noChangeAspect="1"/>
          </p:cNvPicPr>
          <p:nvPr/>
        </p:nvPicPr>
        <p:blipFill>
          <a:blip r:embed="rId3"/>
          <a:stretch>
            <a:fillRect/>
          </a:stretch>
        </p:blipFill>
        <p:spPr>
          <a:xfrm>
            <a:off x="5653453" y="810308"/>
            <a:ext cx="5583115" cy="3966479"/>
          </a:xfrm>
          <a:prstGeom prst="rect">
            <a:avLst/>
          </a:prstGeom>
        </p:spPr>
      </p:pic>
    </p:spTree>
    <p:extLst>
      <p:ext uri="{BB962C8B-B14F-4D97-AF65-F5344CB8AC3E}">
        <p14:creationId xmlns:p14="http://schemas.microsoft.com/office/powerpoint/2010/main" val="38543923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a:stretch>
            <a:fillRect/>
          </a:stretch>
        </p:blipFill>
        <p:spPr>
          <a:xfrm>
            <a:off x="448408" y="782516"/>
            <a:ext cx="4896582" cy="2975830"/>
          </a:xfrm>
          <a:prstGeom prst="rect">
            <a:avLst/>
          </a:prstGeom>
        </p:spPr>
      </p:pic>
      <p:pic>
        <p:nvPicPr>
          <p:cNvPr id="5" name="Resim 4"/>
          <p:cNvPicPr>
            <a:picLocks noChangeAspect="1"/>
          </p:cNvPicPr>
          <p:nvPr/>
        </p:nvPicPr>
        <p:blipFill>
          <a:blip r:embed="rId3"/>
          <a:stretch>
            <a:fillRect/>
          </a:stretch>
        </p:blipFill>
        <p:spPr>
          <a:xfrm flipH="1">
            <a:off x="7019923" y="545123"/>
            <a:ext cx="4260607" cy="2867025"/>
          </a:xfrm>
          <a:prstGeom prst="rect">
            <a:avLst/>
          </a:prstGeom>
        </p:spPr>
      </p:pic>
      <p:pic>
        <p:nvPicPr>
          <p:cNvPr id="6" name="Resim 5"/>
          <p:cNvPicPr>
            <a:picLocks noChangeAspect="1"/>
          </p:cNvPicPr>
          <p:nvPr/>
        </p:nvPicPr>
        <p:blipFill>
          <a:blip r:embed="rId4"/>
          <a:stretch>
            <a:fillRect/>
          </a:stretch>
        </p:blipFill>
        <p:spPr>
          <a:xfrm>
            <a:off x="2936631" y="4237893"/>
            <a:ext cx="4083293" cy="2417884"/>
          </a:xfrm>
          <a:prstGeom prst="rect">
            <a:avLst/>
          </a:prstGeom>
        </p:spPr>
      </p:pic>
    </p:spTree>
    <p:extLst>
      <p:ext uri="{BB962C8B-B14F-4D97-AF65-F5344CB8AC3E}">
        <p14:creationId xmlns:p14="http://schemas.microsoft.com/office/powerpoint/2010/main" val="637015171"/>
      </p:ext>
    </p:extLst>
  </p:cSld>
  <p:clrMapOvr>
    <a:masterClrMapping/>
  </p:clrMapOvr>
</p:sld>
</file>

<file path=ppt/theme/theme1.xml><?xml version="1.0" encoding="utf-8"?>
<a:theme xmlns:a="http://schemas.openxmlformats.org/drawingml/2006/main" name="Dilim">
  <a:themeElements>
    <a:clrScheme name="Dilim">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Dilim">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lim">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20</TotalTime>
  <Words>334</Words>
  <Application>Microsoft Office PowerPoint</Application>
  <PresentationFormat>Geniş ekran</PresentationFormat>
  <Paragraphs>6</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Century Gothic</vt:lpstr>
      <vt:lpstr>Times New Roman</vt:lpstr>
      <vt:lpstr>Wingdings 3</vt:lpstr>
      <vt:lpstr>Dilim</vt:lpstr>
      <vt:lpstr>PowerPoint Sunusu</vt:lpstr>
      <vt:lpstr>PowerPoint Sunusu</vt:lpstr>
      <vt:lpstr>PowerPoint Sunusu</vt:lpstr>
      <vt:lpstr>PowerPoint Sunusu</vt:lpstr>
      <vt:lpstr>PowerPoint Sunusu</vt:lpstr>
      <vt:lpstr>PowerPoint Sunusu</vt:lpstr>
    </vt:vector>
  </TitlesOfParts>
  <Company>rg-adguard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Ergun GOKTAS</dc:creator>
  <cp:lastModifiedBy>user5</cp:lastModifiedBy>
  <cp:revision>4</cp:revision>
  <dcterms:created xsi:type="dcterms:W3CDTF">2019-04-21T11:23:15Z</dcterms:created>
  <dcterms:modified xsi:type="dcterms:W3CDTF">2019-05-06T12:29:58Z</dcterms:modified>
</cp:coreProperties>
</file>