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4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EA1548-BB64-4962-BCD8-A4482F081F4F}" type="datetimeFigureOut">
              <a:rPr lang="tr-TR" smtClean="0"/>
              <a:t>01.10.2017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09AB83-1182-4EF7-9F78-D2F242ECD06C}" type="slidenum">
              <a:rPr lang="tr-TR" smtClean="0"/>
              <a:t>‹#›</a:t>
            </a:fld>
            <a:endParaRPr lang="tr-TR"/>
          </a:p>
        </p:txBody>
      </p:sp>
    </p:spTree>
    <p:extLst>
      <p:ext uri="{BB962C8B-B14F-4D97-AF65-F5344CB8AC3E}">
        <p14:creationId xmlns:p14="http://schemas.microsoft.com/office/powerpoint/2010/main" val="1702769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509AB83-1182-4EF7-9F78-D2F242ECD06C}" type="slidenum">
              <a:rPr lang="tr-TR" smtClean="0"/>
              <a:t>2</a:t>
            </a:fld>
            <a:endParaRPr lang="tr-TR"/>
          </a:p>
        </p:txBody>
      </p:sp>
    </p:spTree>
    <p:extLst>
      <p:ext uri="{BB962C8B-B14F-4D97-AF65-F5344CB8AC3E}">
        <p14:creationId xmlns:p14="http://schemas.microsoft.com/office/powerpoint/2010/main" val="2526866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Başlık 13"/>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Alt Başlık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Veri Yer Tutucusu 6"/>
          <p:cNvSpPr>
            <a:spLocks noGrp="1"/>
          </p:cNvSpPr>
          <p:nvPr>
            <p:ph type="dt" sz="half" idx="10"/>
          </p:nvPr>
        </p:nvSpPr>
        <p:spPr/>
        <p:txBody>
          <a:bodyPr/>
          <a:lstStyle>
            <a:extLst/>
          </a:lstStyle>
          <a:p>
            <a:fld id="{A23720DD-5B6D-40BF-8493-A6B52D484E6B}" type="datetimeFigureOut">
              <a:rPr lang="tr-TR" smtClean="0"/>
              <a:t>01.10.2017</a:t>
            </a:fld>
            <a:endParaRPr lang="tr-TR"/>
          </a:p>
        </p:txBody>
      </p:sp>
      <p:sp>
        <p:nvSpPr>
          <p:cNvPr id="20" name="Altbilgi Yer Tutucusu 19"/>
          <p:cNvSpPr>
            <a:spLocks noGrp="1"/>
          </p:cNvSpPr>
          <p:nvPr>
            <p:ph type="ftr" sz="quarter" idx="11"/>
          </p:nvPr>
        </p:nvSpPr>
        <p:spPr/>
        <p:txBody>
          <a:bodyPr/>
          <a:lstStyle>
            <a:extLst/>
          </a:lstStyle>
          <a:p>
            <a:endParaRPr lang="tr-TR"/>
          </a:p>
        </p:txBody>
      </p:sp>
      <p:sp>
        <p:nvSpPr>
          <p:cNvPr id="10" name="Slayt Numarası Yer Tutucusu 9"/>
          <p:cNvSpPr>
            <a:spLocks noGrp="1"/>
          </p:cNvSpPr>
          <p:nvPr>
            <p:ph type="sldNum" sz="quarter" idx="12"/>
          </p:nvPr>
        </p:nvSpPr>
        <p:spPr/>
        <p:txBody>
          <a:bodyPr/>
          <a:lstStyle>
            <a:extLst/>
          </a:lstStyle>
          <a:p>
            <a:fld id="{F302176B-0E47-46AC-8F43-DAB4B8A37D06}" type="slidenum">
              <a:rPr lang="tr-TR" smtClean="0"/>
              <a:t>‹#›</a:t>
            </a:fld>
            <a:endParaRPr lang="tr-T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01.10.2017</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01.10.2017</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01.10.2017</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Dikdörtgen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01.10.2017</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a:p>
        </p:txBody>
      </p:sp>
      <p:sp>
        <p:nvSpPr>
          <p:cNvPr id="10" name="Dikdörtgen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A23720DD-5B6D-40BF-8493-A6B52D484E6B}" type="datetimeFigureOut">
              <a:rPr lang="tr-TR" smtClean="0"/>
              <a:t>01.10.2017</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A23720DD-5B6D-40BF-8493-A6B52D484E6B}" type="datetimeFigureOut">
              <a:rPr lang="tr-TR" smtClean="0"/>
              <a:t>01.10.2017</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9" name="Slayt Numarası Yer Tutucusu 8"/>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extLst/>
          </a:lstStyle>
          <a:p>
            <a:fld id="{A23720DD-5B6D-40BF-8493-A6B52D484E6B}" type="datetimeFigureOut">
              <a:rPr lang="tr-TR" smtClean="0"/>
              <a:t>01.10.2017</a:t>
            </a:fld>
            <a:endParaRPr lang="tr-TR"/>
          </a:p>
        </p:txBody>
      </p:sp>
      <p:sp>
        <p:nvSpPr>
          <p:cNvPr id="4" name="Altbilgi Yer Tutucusu 3"/>
          <p:cNvSpPr>
            <a:spLocks noGrp="1"/>
          </p:cNvSpPr>
          <p:nvPr>
            <p:ph type="ftr" sz="quarter" idx="11"/>
          </p:nvPr>
        </p:nvSpPr>
        <p:spPr/>
        <p:txBody>
          <a:bodyPr/>
          <a:lstStyle>
            <a:extLst/>
          </a:lstStyle>
          <a:p>
            <a:endParaRPr lang="tr-TR"/>
          </a:p>
        </p:txBody>
      </p:sp>
      <p:sp>
        <p:nvSpPr>
          <p:cNvPr id="5" name="Slayt Numarası Yer Tutucusu 4"/>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Dikdörtgen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Veri Yer Tutucusu 1"/>
          <p:cNvSpPr>
            <a:spLocks noGrp="1"/>
          </p:cNvSpPr>
          <p:nvPr>
            <p:ph type="dt" sz="half" idx="10"/>
          </p:nvPr>
        </p:nvSpPr>
        <p:spPr/>
        <p:txBody>
          <a:bodyPr/>
          <a:lstStyle>
            <a:extLst/>
          </a:lstStyle>
          <a:p>
            <a:fld id="{A23720DD-5B6D-40BF-8493-A6B52D484E6B}" type="datetimeFigureOut">
              <a:rPr lang="tr-TR" smtClean="0"/>
              <a:t>01.10.2017</a:t>
            </a:fld>
            <a:endParaRPr lang="tr-TR"/>
          </a:p>
        </p:txBody>
      </p:sp>
      <p:sp>
        <p:nvSpPr>
          <p:cNvPr id="3" name="Altbilgi Yer Tutucusu 2"/>
          <p:cNvSpPr>
            <a:spLocks noGrp="1"/>
          </p:cNvSpPr>
          <p:nvPr>
            <p:ph type="ftr" sz="quarter" idx="11"/>
          </p:nvPr>
        </p:nvSpPr>
        <p:spPr/>
        <p:txBody>
          <a:bodyPr/>
          <a:lstStyle>
            <a:extLst/>
          </a:lstStyle>
          <a:p>
            <a:endParaRPr lang="tr-TR"/>
          </a:p>
        </p:txBody>
      </p:sp>
      <p:sp>
        <p:nvSpPr>
          <p:cNvPr id="4" name="Slayt Numarası Yer Tutucusu 3"/>
          <p:cNvSpPr>
            <a:spLocks noGrp="1"/>
          </p:cNvSpPr>
          <p:nvPr>
            <p:ph type="sldNum" sz="quarter" idx="12"/>
          </p:nvPr>
        </p:nvSpPr>
        <p:spPr/>
        <p:txBody>
          <a:bodyPr/>
          <a:lstStyle>
            <a:extLst/>
          </a:lstStyle>
          <a:p>
            <a:fld id="{F302176B-0E47-46AC-8F43-DAB4B8A37D06}" type="slidenum">
              <a:rPr lang="tr-TR" smtClean="0"/>
              <a:t>‹#›</a:t>
            </a:fld>
            <a:endParaRPr lang="tr-TR"/>
          </a:p>
        </p:txBody>
      </p:sp>
      <p:sp>
        <p:nvSpPr>
          <p:cNvPr id="6" name="Dikdörtgen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A23720DD-5B6D-40BF-8493-A6B52D484E6B}" type="datetimeFigureOut">
              <a:rPr lang="tr-TR" smtClean="0"/>
              <a:t>01.10.2017</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extLst/>
          </a:lstStyle>
          <a:p>
            <a:fld id="{A23720DD-5B6D-40BF-8493-A6B52D484E6B}" type="datetimeFigureOut">
              <a:rPr lang="tr-TR" smtClean="0"/>
              <a:t>01.10.2017</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F302176B-0E47-46AC-8F43-DAB4B8A37D06}" type="slidenum">
              <a:rPr lang="tr-TR" smtClean="0"/>
              <a:t>‹#›</a:t>
            </a:fld>
            <a:endParaRPr lang="tr-TR"/>
          </a:p>
        </p:txBody>
      </p:sp>
      <p:sp>
        <p:nvSpPr>
          <p:cNvPr id="8" name="Dikdörtgen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Resim Yer Tutucusu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Akış Çizelgesi: İşlem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Akış Çizelgesi: İşlem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Metin Yer Tutucusu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ast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Halka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Dikdörtgen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Başlık Yer Tutucusu 4"/>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Metin Yer Tutucusu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Veri Yer Tutucusu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23720DD-5B6D-40BF-8493-A6B52D484E6B}" type="datetimeFigureOut">
              <a:rPr lang="tr-TR" smtClean="0"/>
              <a:t>01.10.2017</a:t>
            </a:fld>
            <a:endParaRPr lang="tr-TR"/>
          </a:p>
        </p:txBody>
      </p:sp>
      <p:sp>
        <p:nvSpPr>
          <p:cNvPr id="10" name="Altbilgi Yer Tutucusu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Slayt Numarası Yer Tutucusu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302176B-0E47-46AC-8F43-DAB4B8A37D06}" type="slidenum">
              <a:rPr lang="tr-TR" smtClean="0"/>
              <a:t>‹#›</a:t>
            </a:fld>
            <a:endParaRPr lang="tr-TR"/>
          </a:p>
        </p:txBody>
      </p:sp>
      <p:sp>
        <p:nvSpPr>
          <p:cNvPr id="15" name="Dikdörtgen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www.google.com.tr/url?sa=i&amp;rct=j&amp;q=&amp;esrc=s&amp;source=images&amp;cd=&amp;cad=rja&amp;uact=8&amp;docid=sWJSi3BLEPiCWM&amp;tbnid=9sImE-NqDuo8UM:&amp;ved=0CAUQjRw&amp;url=http://indigodergisi.com/2013/11/cocuklarimiz-ve-ulkemizde-din-egitimi/&amp;ei=Q5xoU6TVJ4rA7AaPnoGABQ&amp;bvm=bv.66111022,d.ZGU&amp;psig=AFQjCNGgF7jsxx4tKASQhhPcZedNHmoEXA&amp;ust=1399451057736790" TargetMode="Externa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p:cNvSpPr>
            <a:spLocks noGrp="1"/>
          </p:cNvSpPr>
          <p:nvPr>
            <p:ph type="title"/>
          </p:nvPr>
        </p:nvSpPr>
        <p:spPr>
          <a:xfrm>
            <a:off x="5886896" y="1066800"/>
            <a:ext cx="2743200" cy="2866256"/>
          </a:xfrm>
        </p:spPr>
        <p:txBody>
          <a:bodyPr>
            <a:normAutofit/>
          </a:bodyPr>
          <a:lstStyle/>
          <a:p>
            <a:r>
              <a:rPr lang="tr-TR" dirty="0" smtClean="0"/>
              <a:t>İNANÇ ÖĞRETİMİ</a:t>
            </a:r>
            <a:br>
              <a:rPr lang="tr-TR" dirty="0" smtClean="0"/>
            </a:br>
            <a:r>
              <a:rPr lang="tr-TR" dirty="0"/>
              <a:t/>
            </a:r>
            <a:br>
              <a:rPr lang="tr-TR" dirty="0"/>
            </a:br>
            <a:r>
              <a:rPr lang="tr-TR" dirty="0" smtClean="0"/>
              <a:t/>
            </a:r>
            <a:br>
              <a:rPr lang="tr-TR" dirty="0" smtClean="0"/>
            </a:br>
            <a:endParaRPr lang="tr-TR" dirty="0"/>
          </a:p>
        </p:txBody>
      </p:sp>
      <p:pic>
        <p:nvPicPr>
          <p:cNvPr id="1026" name="Picture 2">
            <a:hlinkClick r:id="rId2"/>
          </p:cNvPr>
          <p:cNvPicPr>
            <a:picLocks noGrp="1" noChangeAspect="1" noChangeArrowheads="1"/>
          </p:cNvPicPr>
          <p:nvPr>
            <p:ph type="pic" idx="1"/>
          </p:nvPr>
        </p:nvPicPr>
        <p:blipFill>
          <a:blip r:embed="rId3" cstate="print">
            <a:extLst>
              <a:ext uri="{28A0092B-C50C-407E-A947-70E740481C1C}">
                <a14:useLocalDpi xmlns:a14="http://schemas.microsoft.com/office/drawing/2010/main" val="0"/>
              </a:ext>
            </a:extLst>
          </a:blip>
          <a:stretch>
            <a:fillRect/>
          </a:stretch>
        </p:blipFill>
        <p:spPr bwMode="auto">
          <a:xfrm>
            <a:off x="755576" y="1019019"/>
            <a:ext cx="4608512" cy="4642229"/>
          </a:xfrm>
          <a:prstGeom prst="rect">
            <a:avLst/>
          </a:prstGeom>
          <a:noFill/>
          <a:extLst>
            <a:ext uri="{909E8E84-426E-40DD-AFC4-6F175D3DCCD1}">
              <a14:hiddenFill xmlns:a14="http://schemas.microsoft.com/office/drawing/2010/main">
                <a:solidFill>
                  <a:srgbClr val="FFFFFF"/>
                </a:solidFill>
              </a14:hiddenFill>
            </a:ext>
          </a:extLst>
        </p:spPr>
      </p:pic>
      <p:sp>
        <p:nvSpPr>
          <p:cNvPr id="10" name="Metin Yer Tutucusu 9"/>
          <p:cNvSpPr>
            <a:spLocks noGrp="1"/>
          </p:cNvSpPr>
          <p:nvPr>
            <p:ph type="body" sz="half" idx="2"/>
          </p:nvPr>
        </p:nvSpPr>
        <p:spPr/>
        <p:txBody>
          <a:bodyPr/>
          <a:lstStyle/>
          <a:p>
            <a:endParaRPr lang="tr-TR"/>
          </a:p>
        </p:txBody>
      </p:sp>
    </p:spTree>
    <p:extLst>
      <p:ext uri="{BB962C8B-B14F-4D97-AF65-F5344CB8AC3E}">
        <p14:creationId xmlns:p14="http://schemas.microsoft.com/office/powerpoint/2010/main" val="411571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dirty="0" smtClean="0"/>
              <a:t>Duygusal öğrenme çağı</a:t>
            </a:r>
            <a:endParaRPr lang="tr-TR" sz="3200" dirty="0"/>
          </a:p>
        </p:txBody>
      </p:sp>
      <p:sp>
        <p:nvSpPr>
          <p:cNvPr id="3" name="İçerik Yer Tutucusu 2"/>
          <p:cNvSpPr>
            <a:spLocks noGrp="1"/>
          </p:cNvSpPr>
          <p:nvPr>
            <p:ph idx="1"/>
          </p:nvPr>
        </p:nvSpPr>
        <p:spPr/>
        <p:txBody>
          <a:bodyPr/>
          <a:lstStyle/>
          <a:p>
            <a:r>
              <a:rPr lang="tr-TR" dirty="0" smtClean="0"/>
              <a:t>Soru ve Koşulsuz inanma</a:t>
            </a:r>
          </a:p>
          <a:p>
            <a:r>
              <a:rPr lang="tr-TR" dirty="0" smtClean="0"/>
              <a:t>Oyun</a:t>
            </a:r>
          </a:p>
          <a:p>
            <a:r>
              <a:rPr lang="tr-TR" dirty="0" err="1" smtClean="0"/>
              <a:t>Antropomorfik</a:t>
            </a:r>
            <a:r>
              <a:rPr lang="tr-TR" dirty="0" smtClean="0"/>
              <a:t> düşünce</a:t>
            </a:r>
          </a:p>
          <a:p>
            <a:r>
              <a:rPr lang="tr-TR" dirty="0" smtClean="0"/>
              <a:t>Yakın çevreden etkileşim</a:t>
            </a:r>
          </a:p>
          <a:p>
            <a:r>
              <a:rPr lang="tr-TR" dirty="0" smtClean="0"/>
              <a:t>Allah sevgisi</a:t>
            </a:r>
          </a:p>
          <a:p>
            <a:r>
              <a:rPr lang="tr-TR" dirty="0" smtClean="0"/>
              <a:t>Dil Öğrenme</a:t>
            </a:r>
          </a:p>
          <a:p>
            <a:endParaRPr lang="tr-TR" dirty="0" smtClean="0"/>
          </a:p>
          <a:p>
            <a:endParaRPr lang="tr-TR" dirty="0"/>
          </a:p>
        </p:txBody>
      </p:sp>
    </p:spTree>
    <p:extLst>
      <p:ext uri="{BB962C8B-B14F-4D97-AF65-F5344CB8AC3E}">
        <p14:creationId xmlns:p14="http://schemas.microsoft.com/office/powerpoint/2010/main" val="801064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Zihinsel Öğrenme</a:t>
            </a:r>
            <a:endParaRPr lang="tr-TR" sz="3600" dirty="0"/>
          </a:p>
        </p:txBody>
      </p:sp>
      <p:sp>
        <p:nvSpPr>
          <p:cNvPr id="3" name="İçerik Yer Tutucusu 2"/>
          <p:cNvSpPr>
            <a:spLocks noGrp="1"/>
          </p:cNvSpPr>
          <p:nvPr>
            <p:ph idx="1"/>
          </p:nvPr>
        </p:nvSpPr>
        <p:spPr/>
        <p:txBody>
          <a:bodyPr/>
          <a:lstStyle/>
          <a:p>
            <a:r>
              <a:rPr lang="tr-TR" dirty="0" smtClean="0"/>
              <a:t>Mantıklı düşünme </a:t>
            </a:r>
          </a:p>
          <a:p>
            <a:r>
              <a:rPr lang="tr-TR" dirty="0" smtClean="0"/>
              <a:t>Somut örnekler</a:t>
            </a:r>
          </a:p>
          <a:p>
            <a:r>
              <a:rPr lang="tr-TR" dirty="0" smtClean="0"/>
              <a:t>Duygusal destek</a:t>
            </a:r>
          </a:p>
          <a:p>
            <a:r>
              <a:rPr lang="tr-TR" dirty="0" smtClean="0"/>
              <a:t>Doğru Bilgiye ihtiyaç</a:t>
            </a:r>
          </a:p>
          <a:p>
            <a:endParaRPr lang="tr-TR" dirty="0"/>
          </a:p>
        </p:txBody>
      </p:sp>
    </p:spTree>
    <p:extLst>
      <p:ext uri="{BB962C8B-B14F-4D97-AF65-F5344CB8AC3E}">
        <p14:creationId xmlns:p14="http://schemas.microsoft.com/office/powerpoint/2010/main" val="3684158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Bilinçli Öğrenme Çağı</a:t>
            </a:r>
            <a:endParaRPr lang="tr-TR" dirty="0"/>
          </a:p>
        </p:txBody>
      </p:sp>
      <p:sp>
        <p:nvSpPr>
          <p:cNvPr id="3" name="İçerik Yer Tutucusu 2"/>
          <p:cNvSpPr>
            <a:spLocks noGrp="1"/>
          </p:cNvSpPr>
          <p:nvPr>
            <p:ph idx="1"/>
          </p:nvPr>
        </p:nvSpPr>
        <p:spPr/>
        <p:txBody>
          <a:bodyPr/>
          <a:lstStyle/>
          <a:p>
            <a:r>
              <a:rPr lang="tr-TR" dirty="0" smtClean="0"/>
              <a:t>Dini şüphe</a:t>
            </a:r>
          </a:p>
          <a:p>
            <a:r>
              <a:rPr lang="tr-TR" dirty="0" smtClean="0"/>
              <a:t>Kimlik bunalımı</a:t>
            </a:r>
          </a:p>
          <a:p>
            <a:r>
              <a:rPr lang="tr-TR" dirty="0" smtClean="0"/>
              <a:t>Eleştirel düşünme, özgürlük ve güven</a:t>
            </a:r>
          </a:p>
          <a:p>
            <a:r>
              <a:rPr lang="tr-TR" dirty="0" smtClean="0"/>
              <a:t>Varlık üzerinde düşünme ve sevgi</a:t>
            </a:r>
          </a:p>
          <a:p>
            <a:r>
              <a:rPr lang="tr-TR" dirty="0" smtClean="0"/>
              <a:t>Hayata anlam verme</a:t>
            </a:r>
          </a:p>
          <a:p>
            <a:r>
              <a:rPr lang="tr-TR" dirty="0" smtClean="0"/>
              <a:t>Yeni ihtiyaçlar ve öğretimin muhtevası</a:t>
            </a:r>
          </a:p>
          <a:p>
            <a:endParaRPr lang="tr-TR" dirty="0" smtClean="0"/>
          </a:p>
          <a:p>
            <a:endParaRPr lang="tr-TR" dirty="0"/>
          </a:p>
        </p:txBody>
      </p:sp>
    </p:spTree>
    <p:extLst>
      <p:ext uri="{BB962C8B-B14F-4D97-AF65-F5344CB8AC3E}">
        <p14:creationId xmlns:p14="http://schemas.microsoft.com/office/powerpoint/2010/main" val="4247085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İbadet Öğretimi</a:t>
            </a:r>
            <a:endParaRPr lang="tr-TR" dirty="0"/>
          </a:p>
        </p:txBody>
      </p:sp>
      <p:pic>
        <p:nvPicPr>
          <p:cNvPr id="5" name="Resim Yer Tutucusu 4"/>
          <p:cNvPicPr>
            <a:picLocks noGrp="1" noChangeAspect="1"/>
          </p:cNvPicPr>
          <p:nvPr>
            <p:ph type="pic" idx="1"/>
          </p:nvPr>
        </p:nvPicPr>
        <p:blipFill>
          <a:blip r:embed="rId2">
            <a:extLst>
              <a:ext uri="{28A0092B-C50C-407E-A947-70E740481C1C}">
                <a14:useLocalDpi xmlns:a14="http://schemas.microsoft.com/office/drawing/2010/main" val="0"/>
              </a:ext>
            </a:extLst>
          </a:blip>
          <a:stretch>
            <a:fillRect/>
          </a:stretch>
        </p:blipFill>
        <p:spPr>
          <a:xfrm>
            <a:off x="755576" y="1052736"/>
            <a:ext cx="4608512" cy="4608511"/>
          </a:xfrm>
        </p:spPr>
      </p:pic>
      <p:sp>
        <p:nvSpPr>
          <p:cNvPr id="4" name="Metin Yer Tutucusu 3"/>
          <p:cNvSpPr>
            <a:spLocks noGrp="1"/>
          </p:cNvSpPr>
          <p:nvPr>
            <p:ph type="body" sz="half" idx="2"/>
          </p:nvPr>
        </p:nvSpPr>
        <p:spPr/>
        <p:txBody>
          <a:bodyPr/>
          <a:lstStyle/>
          <a:p>
            <a:endParaRPr lang="tr-TR"/>
          </a:p>
        </p:txBody>
      </p:sp>
    </p:spTree>
    <p:extLst>
      <p:ext uri="{BB962C8B-B14F-4D97-AF65-F5344CB8AC3E}">
        <p14:creationId xmlns:p14="http://schemas.microsoft.com/office/powerpoint/2010/main" val="1934205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ctrTitle"/>
          </p:nvPr>
        </p:nvSpPr>
        <p:spPr/>
        <p:txBody>
          <a:bodyPr/>
          <a:lstStyle/>
          <a:p>
            <a:r>
              <a:rPr lang="tr-TR" dirty="0" smtClean="0"/>
              <a:t>İbadet bir </a:t>
            </a:r>
            <a:r>
              <a:rPr lang="tr-TR" dirty="0"/>
              <a:t>faaliyettir.</a:t>
            </a:r>
            <a:br>
              <a:rPr lang="tr-TR" dirty="0"/>
            </a:br>
            <a:endParaRPr lang="tr-TR" dirty="0"/>
          </a:p>
        </p:txBody>
      </p:sp>
      <p:sp>
        <p:nvSpPr>
          <p:cNvPr id="6" name="Alt Başlık 5"/>
          <p:cNvSpPr>
            <a:spLocks noGrp="1"/>
          </p:cNvSpPr>
          <p:nvPr>
            <p:ph type="subTitle" idx="1"/>
          </p:nvPr>
        </p:nvSpPr>
        <p:spPr/>
        <p:txBody>
          <a:bodyPr/>
          <a:lstStyle/>
          <a:p>
            <a:r>
              <a:rPr lang="tr-TR" dirty="0" smtClean="0"/>
              <a:t>Amaca yönelik ve bilinçlilik</a:t>
            </a:r>
          </a:p>
          <a:p>
            <a:r>
              <a:rPr lang="tr-TR" dirty="0" smtClean="0"/>
              <a:t>İradeli</a:t>
            </a:r>
          </a:p>
          <a:p>
            <a:r>
              <a:rPr lang="tr-TR" dirty="0" smtClean="0"/>
              <a:t>İnsanın diğer canlılardan farkı</a:t>
            </a:r>
          </a:p>
          <a:p>
            <a:endParaRPr lang="tr-TR" dirty="0"/>
          </a:p>
        </p:txBody>
      </p:sp>
    </p:spTree>
    <p:extLst>
      <p:ext uri="{BB962C8B-B14F-4D97-AF65-F5344CB8AC3E}">
        <p14:creationId xmlns:p14="http://schemas.microsoft.com/office/powerpoint/2010/main" val="3892226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Faaliyetlerin hepsi </a:t>
            </a:r>
            <a:r>
              <a:rPr lang="tr-TR" dirty="0" smtClean="0"/>
              <a:t>ibadet midir?</a:t>
            </a:r>
            <a:endParaRPr lang="tr-TR" dirty="0"/>
          </a:p>
        </p:txBody>
      </p:sp>
      <p:sp>
        <p:nvSpPr>
          <p:cNvPr id="3" name="İçerik Yer Tutucusu 2"/>
          <p:cNvSpPr>
            <a:spLocks noGrp="1"/>
          </p:cNvSpPr>
          <p:nvPr>
            <p:ph idx="1"/>
          </p:nvPr>
        </p:nvSpPr>
        <p:spPr/>
        <p:txBody>
          <a:bodyPr/>
          <a:lstStyle/>
          <a:p>
            <a:r>
              <a:rPr lang="tr-TR" dirty="0" smtClean="0"/>
              <a:t>Namaz oruç zekat hac</a:t>
            </a:r>
          </a:p>
          <a:p>
            <a:r>
              <a:rPr lang="tr-TR" dirty="0" smtClean="0"/>
              <a:t>Kulluğun gereği</a:t>
            </a:r>
            <a:endParaRPr lang="tr-TR" dirty="0"/>
          </a:p>
        </p:txBody>
      </p:sp>
    </p:spTree>
    <p:extLst>
      <p:ext uri="{BB962C8B-B14F-4D97-AF65-F5344CB8AC3E}">
        <p14:creationId xmlns:p14="http://schemas.microsoft.com/office/powerpoint/2010/main" val="1104238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Her hizmet Allah’adır</a:t>
            </a:r>
            <a:endParaRPr lang="tr-TR" dirty="0"/>
          </a:p>
        </p:txBody>
      </p:sp>
      <p:sp>
        <p:nvSpPr>
          <p:cNvPr id="3" name="İçerik Yer Tutucusu 2"/>
          <p:cNvSpPr>
            <a:spLocks noGrp="1"/>
          </p:cNvSpPr>
          <p:nvPr>
            <p:ph idx="1"/>
          </p:nvPr>
        </p:nvSpPr>
        <p:spPr/>
        <p:txBody>
          <a:bodyPr/>
          <a:lstStyle/>
          <a:p>
            <a:r>
              <a:rPr lang="tr-TR" dirty="0" smtClean="0"/>
              <a:t>Allah inancı ve sevgisi</a:t>
            </a:r>
          </a:p>
          <a:p>
            <a:r>
              <a:rPr lang="tr-TR" dirty="0" smtClean="0"/>
              <a:t>Halka hizmet </a:t>
            </a:r>
            <a:r>
              <a:rPr lang="tr-TR" dirty="0" err="1" smtClean="0"/>
              <a:t>Hak’ka</a:t>
            </a:r>
            <a:r>
              <a:rPr lang="tr-TR" dirty="0" smtClean="0"/>
              <a:t> hizmet</a:t>
            </a:r>
          </a:p>
          <a:p>
            <a:r>
              <a:rPr lang="tr-TR" dirty="0" smtClean="0"/>
              <a:t>Allah adına,  Allah rızası </a:t>
            </a:r>
          </a:p>
          <a:p>
            <a:endParaRPr lang="tr-TR" dirty="0" smtClean="0"/>
          </a:p>
          <a:p>
            <a:endParaRPr lang="tr-TR" dirty="0"/>
          </a:p>
        </p:txBody>
      </p:sp>
    </p:spTree>
    <p:extLst>
      <p:ext uri="{BB962C8B-B14F-4D97-AF65-F5344CB8AC3E}">
        <p14:creationId xmlns:p14="http://schemas.microsoft.com/office/powerpoint/2010/main" val="20047443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İbadet Yolu İle Terbiye</a:t>
            </a:r>
            <a:endParaRPr lang="tr-TR" dirty="0"/>
          </a:p>
        </p:txBody>
      </p:sp>
      <p:sp>
        <p:nvSpPr>
          <p:cNvPr id="3" name="İçerik Yer Tutucusu 2"/>
          <p:cNvSpPr>
            <a:spLocks noGrp="1"/>
          </p:cNvSpPr>
          <p:nvPr>
            <p:ph idx="1"/>
          </p:nvPr>
        </p:nvSpPr>
        <p:spPr/>
        <p:txBody>
          <a:bodyPr/>
          <a:lstStyle/>
          <a:p>
            <a:r>
              <a:rPr lang="tr-TR" dirty="0" smtClean="0"/>
              <a:t>Amaç mı araç mı</a:t>
            </a:r>
          </a:p>
          <a:p>
            <a:r>
              <a:rPr lang="tr-TR" dirty="0" smtClean="0"/>
              <a:t>İnsan-Allah ilişkisinde canlılık</a:t>
            </a:r>
          </a:p>
          <a:p>
            <a:r>
              <a:rPr lang="tr-TR" dirty="0" smtClean="0"/>
              <a:t>Davranış </a:t>
            </a:r>
            <a:r>
              <a:rPr lang="tr-TR" smtClean="0"/>
              <a:t>geliştirmeye katkı</a:t>
            </a:r>
          </a:p>
          <a:p>
            <a:endParaRPr lang="tr-TR"/>
          </a:p>
        </p:txBody>
      </p:sp>
    </p:spTree>
    <p:extLst>
      <p:ext uri="{BB962C8B-B14F-4D97-AF65-F5344CB8AC3E}">
        <p14:creationId xmlns:p14="http://schemas.microsoft.com/office/powerpoint/2010/main" val="3427321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İman Öğretilebilir mi?</a:t>
            </a:r>
            <a:endParaRPr lang="tr-TR" dirty="0">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Okullarda din derslerinin yer almaması gerektiğini savunanların önemli tezi:</a:t>
            </a:r>
          </a:p>
          <a:p>
            <a:pPr marL="82296" indent="0">
              <a:buNone/>
            </a:pPr>
            <a:endParaRPr lang="tr-TR" dirty="0" smtClean="0">
              <a:latin typeface="Arial" panose="020B0604020202020204" pitchFamily="34" charset="0"/>
              <a:cs typeface="Arial" panose="020B0604020202020204" pitchFamily="34" charset="0"/>
            </a:endParaRPr>
          </a:p>
          <a:p>
            <a:pPr marL="82296" indent="0" algn="ctr">
              <a:buNone/>
            </a:pPr>
            <a:r>
              <a:rPr lang="tr-TR" dirty="0" smtClean="0">
                <a:latin typeface="Arial" panose="020B0604020202020204" pitchFamily="34" charset="0"/>
                <a:cs typeface="Arial" panose="020B0604020202020204" pitchFamily="34" charset="0"/>
              </a:rPr>
              <a:t>«din, özelliği gereği öğretilemez»</a:t>
            </a:r>
          </a:p>
          <a:p>
            <a:pPr marL="82296" indent="0" algn="ctr">
              <a:buNone/>
            </a:pPr>
            <a:endParaRPr lang="tr-TR" dirty="0">
              <a:latin typeface="Arial" panose="020B0604020202020204" pitchFamily="34" charset="0"/>
              <a:cs typeface="Arial" panose="020B0604020202020204" pitchFamily="34" charset="0"/>
            </a:endParaRPr>
          </a:p>
          <a:p>
            <a:pPr marL="0" lvl="0" indent="0">
              <a:spcBef>
                <a:spcPts val="0"/>
              </a:spcBef>
              <a:buClrTx/>
              <a:buSzTx/>
              <a:buNone/>
            </a:pPr>
            <a:r>
              <a:rPr lang="tr-TR" sz="1800" dirty="0" smtClean="0">
                <a:solidFill>
                  <a:prstClr val="black"/>
                </a:solidFill>
                <a:latin typeface="Calibri"/>
              </a:rPr>
              <a:t>	Din</a:t>
            </a:r>
            <a:r>
              <a:rPr lang="tr-TR" sz="1800" dirty="0">
                <a:solidFill>
                  <a:prstClr val="black"/>
                </a:solidFill>
                <a:latin typeface="Calibri"/>
              </a:rPr>
              <a:t>, dindarlık özü itibariyle </a:t>
            </a:r>
            <a:r>
              <a:rPr lang="tr-TR" sz="1800" dirty="0" err="1">
                <a:solidFill>
                  <a:prstClr val="black"/>
                </a:solidFill>
                <a:latin typeface="Calibri"/>
              </a:rPr>
              <a:t>subjektif</a:t>
            </a:r>
            <a:r>
              <a:rPr lang="tr-TR" sz="1800" dirty="0">
                <a:solidFill>
                  <a:prstClr val="black"/>
                </a:solidFill>
                <a:latin typeface="Calibri"/>
              </a:rPr>
              <a:t> olduğu için öğretilemez. Din dersi olmalıdır ancak din eğitimcisinin hedefi kişilerde dindarlık  yaratmak olamaz. O ancak başkalarının dini düşünce dünyasını tarihi gerçeklik olarak öğretmek, gerisini kişiye bırakmak durumundadır.</a:t>
            </a:r>
          </a:p>
          <a:p>
            <a:pPr marL="82296" indent="0" algn="ctr">
              <a:buNone/>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3846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1000"/>
                                        <p:tgtEl>
                                          <p:spTgt spid="5">
                                            <p:txEl>
                                              <p:pRg st="3" end="3"/>
                                            </p:txEl>
                                          </p:spTgt>
                                        </p:tgtEl>
                                      </p:cBhvr>
                                    </p:animEffect>
                                    <p:anim calcmode="lin" valueType="num">
                                      <p:cBhvr>
                                        <p:cTn id="13"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1000"/>
                                        <p:tgtEl>
                                          <p:spTgt spid="5">
                                            <p:txEl>
                                              <p:pRg st="5" end="5"/>
                                            </p:txEl>
                                          </p:spTgt>
                                        </p:tgtEl>
                                      </p:cBhvr>
                                    </p:animEffect>
                                    <p:anim calcmode="lin" valueType="num">
                                      <p:cBhvr>
                                        <p:cTn id="18"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a:latin typeface="Arial" panose="020B0604020202020204" pitchFamily="34" charset="0"/>
                <a:cs typeface="Arial" panose="020B0604020202020204" pitchFamily="34" charset="0"/>
              </a:rPr>
              <a:t>Richard </a:t>
            </a:r>
            <a:r>
              <a:rPr lang="tr-TR" sz="2800" dirty="0" err="1">
                <a:latin typeface="Arial" panose="020B0604020202020204" pitchFamily="34" charset="0"/>
                <a:cs typeface="Arial" panose="020B0604020202020204" pitchFamily="34" charset="0"/>
              </a:rPr>
              <a:t>Kabisch</a:t>
            </a:r>
            <a:r>
              <a:rPr lang="tr-TR" sz="2800" dirty="0">
                <a:latin typeface="Arial" panose="020B0604020202020204" pitchFamily="34" charset="0"/>
                <a:cs typeface="Arial" panose="020B0604020202020204" pitchFamily="34" charset="0"/>
              </a:rPr>
              <a:t>, </a:t>
            </a:r>
            <a:r>
              <a:rPr lang="tr-TR" sz="2800" dirty="0" err="1">
                <a:latin typeface="Arial" panose="020B0604020202020204" pitchFamily="34" charset="0"/>
                <a:cs typeface="Arial" panose="020B0604020202020204" pitchFamily="34" charset="0"/>
              </a:rPr>
              <a:t>subjektif</a:t>
            </a:r>
            <a:r>
              <a:rPr lang="tr-TR" sz="2800" dirty="0">
                <a:latin typeface="Arial" panose="020B0604020202020204" pitchFamily="34" charset="0"/>
                <a:cs typeface="Arial" panose="020B0604020202020204" pitchFamily="34" charset="0"/>
              </a:rPr>
              <a:t> dinin de öğretilebileceğini savunmaktadır: </a:t>
            </a:r>
            <a:endParaRPr lang="tr-TR" sz="2800" dirty="0"/>
          </a:p>
        </p:txBody>
      </p:sp>
      <p:sp>
        <p:nvSpPr>
          <p:cNvPr id="3" name="İçerik Yer Tutucusu 2"/>
          <p:cNvSpPr>
            <a:spLocks noGrp="1"/>
          </p:cNvSpPr>
          <p:nvPr>
            <p:ph idx="1"/>
          </p:nvPr>
        </p:nvSpPr>
        <p:spPr/>
        <p:txBody>
          <a:bodyPr>
            <a:normAutofit/>
          </a:bodyPr>
          <a:lstStyle/>
          <a:p>
            <a:pPr marL="82296" indent="0">
              <a:buNone/>
            </a:pPr>
            <a:r>
              <a:rPr lang="tr-TR" sz="2800" dirty="0">
                <a:latin typeface="Arial" panose="020B0604020202020204" pitchFamily="34" charset="0"/>
                <a:cs typeface="Arial" panose="020B0604020202020204" pitchFamily="34" charset="0"/>
              </a:rPr>
              <a:t>	</a:t>
            </a:r>
            <a:endParaRPr lang="tr-TR" sz="2800" dirty="0" smtClean="0">
              <a:latin typeface="Arial" panose="020B0604020202020204" pitchFamily="34" charset="0"/>
              <a:cs typeface="Arial" panose="020B0604020202020204" pitchFamily="34" charset="0"/>
            </a:endParaRPr>
          </a:p>
          <a:p>
            <a:pPr marL="82296" indent="0">
              <a:buNone/>
            </a:pPr>
            <a:r>
              <a:rPr lang="tr-TR" sz="2800" dirty="0" smtClean="0">
                <a:latin typeface="Arial" panose="020B0604020202020204" pitchFamily="34" charset="0"/>
                <a:cs typeface="Arial" panose="020B0604020202020204" pitchFamily="34" charset="0"/>
              </a:rPr>
              <a:t>	Din duygusaldır ancak, hiçbir zaman bilişsel boyuttan uzak değildir. Bağlılık hissi, yani din, hayata bağlı olarak kendiliğinden derhal ortaya çıkmaktaysa, dinin </a:t>
            </a:r>
            <a:r>
              <a:rPr lang="tr-TR" sz="2800" dirty="0" err="1" smtClean="0">
                <a:latin typeface="Arial" panose="020B0604020202020204" pitchFamily="34" charset="0"/>
                <a:cs typeface="Arial" panose="020B0604020202020204" pitchFamily="34" charset="0"/>
              </a:rPr>
              <a:t>öğretilebilirliği</a:t>
            </a:r>
            <a:r>
              <a:rPr lang="tr-TR" sz="2800" dirty="0" smtClean="0">
                <a:latin typeface="Arial" panose="020B0604020202020204" pitchFamily="34" charset="0"/>
                <a:cs typeface="Arial" panose="020B0604020202020204" pitchFamily="34" charset="0"/>
              </a:rPr>
              <a:t> bu hissin derinleştirilmesi anlamına gelir.</a:t>
            </a:r>
          </a:p>
        </p:txBody>
      </p:sp>
    </p:spTree>
    <p:extLst>
      <p:ext uri="{BB962C8B-B14F-4D97-AF65-F5344CB8AC3E}">
        <p14:creationId xmlns:p14="http://schemas.microsoft.com/office/powerpoint/2010/main" val="486931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endParaRPr lang="tr-TR" sz="2800" dirty="0" smtClean="0">
              <a:latin typeface="Arial" panose="020B0604020202020204" pitchFamily="34" charset="0"/>
              <a:cs typeface="Arial" panose="020B0604020202020204" pitchFamily="34" charset="0"/>
            </a:endParaRPr>
          </a:p>
          <a:p>
            <a:r>
              <a:rPr lang="tr-TR" sz="2800" dirty="0" smtClean="0">
                <a:latin typeface="Arial" panose="020B0604020202020204" pitchFamily="34" charset="0"/>
                <a:cs typeface="Arial" panose="020B0604020202020204" pitchFamily="34" charset="0"/>
              </a:rPr>
              <a:t>Duygunun bağlılık için yöneldiği şey bilinmediği sürece, bir duygudan söz etmek mümkün değildir. Bu anlayış din dersine belli bir hedef çizmektedir. Din dersi dini duyguyu geliştiren, besleyen bilgileri açıklamak, derinleştirmek durumundadır. Öyleyse belli ölçülerde </a:t>
            </a:r>
            <a:r>
              <a:rPr lang="tr-TR" sz="2800" dirty="0" err="1" smtClean="0">
                <a:latin typeface="Arial" panose="020B0604020202020204" pitchFamily="34" charset="0"/>
                <a:cs typeface="Arial" panose="020B0604020202020204" pitchFamily="34" charset="0"/>
              </a:rPr>
              <a:t>subjektif</a:t>
            </a:r>
            <a:r>
              <a:rPr lang="tr-TR" sz="2800" dirty="0" smtClean="0">
                <a:latin typeface="Arial" panose="020B0604020202020204" pitchFamily="34" charset="0"/>
                <a:cs typeface="Arial" panose="020B0604020202020204" pitchFamily="34" charset="0"/>
              </a:rPr>
              <a:t> din de öğretilebilir. </a:t>
            </a: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659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800" dirty="0" err="1" smtClean="0">
                <a:latin typeface="Arial" panose="020B0604020202020204" pitchFamily="34" charset="0"/>
                <a:cs typeface="Arial" panose="020B0604020202020204" pitchFamily="34" charset="0"/>
              </a:rPr>
              <a:t>Basserman</a:t>
            </a:r>
            <a:r>
              <a:rPr lang="tr-TR" sz="2800" dirty="0" smtClean="0">
                <a:latin typeface="Arial" panose="020B0604020202020204" pitchFamily="34" charset="0"/>
                <a:cs typeface="Arial" panose="020B0604020202020204" pitchFamily="34" charset="0"/>
              </a:rPr>
              <a:t> din dersinin dinin var olması için gerekli bilgi ve fikirleri yaratabileceğini ifade etmektedir.</a:t>
            </a:r>
          </a:p>
          <a:p>
            <a:pPr marL="82296" indent="0">
              <a:buNone/>
            </a:pPr>
            <a:endParaRPr lang="tr-TR" sz="2800" dirty="0" smtClean="0">
              <a:latin typeface="Arial" panose="020B0604020202020204" pitchFamily="34" charset="0"/>
              <a:cs typeface="Arial" panose="020B0604020202020204" pitchFamily="34" charset="0"/>
            </a:endParaRPr>
          </a:p>
          <a:p>
            <a:r>
              <a:rPr lang="tr-TR" sz="2800" dirty="0" err="1" smtClean="0">
                <a:latin typeface="Arial" panose="020B0604020202020204" pitchFamily="34" charset="0"/>
                <a:cs typeface="Arial" panose="020B0604020202020204" pitchFamily="34" charset="0"/>
              </a:rPr>
              <a:t>Thaerendorf</a:t>
            </a:r>
            <a:r>
              <a:rPr lang="tr-TR" sz="2800" dirty="0" smtClean="0">
                <a:latin typeface="Arial" panose="020B0604020202020204" pitchFamily="34" charset="0"/>
                <a:cs typeface="Arial" panose="020B0604020202020204" pitchFamily="34" charset="0"/>
              </a:rPr>
              <a:t> ise; din dersi vasıtasıyla imanın yaratılamayacağını, ancak, ders vasıtasıyla ilgi uyandırarak ve gerekli bilgiler verilerek buna sebep olunabileceğini savunmaktadır.</a:t>
            </a: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41453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Arial" panose="020B0604020202020204" pitchFamily="34" charset="0"/>
                <a:cs typeface="Arial" panose="020B0604020202020204" pitchFamily="34" charset="0"/>
              </a:rPr>
              <a:t>Din dersi öğrenciyi imanlı yapmak ya da daha dindar yapmakla görevli değildir.</a:t>
            </a:r>
          </a:p>
          <a:p>
            <a:pPr marL="82296" indent="0">
              <a:buNone/>
            </a:pPr>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Okul dersinin görevi bu dersin amaçlarına uygun olarak öğrenciyi bilgilendirmektir.</a:t>
            </a:r>
          </a:p>
        </p:txBody>
      </p:sp>
    </p:spTree>
    <p:extLst>
      <p:ext uri="{BB962C8B-B14F-4D97-AF65-F5344CB8AC3E}">
        <p14:creationId xmlns:p14="http://schemas.microsoft.com/office/powerpoint/2010/main" val="23164609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Arial" panose="020B0604020202020204" pitchFamily="34" charset="0"/>
                <a:cs typeface="Arial" panose="020B0604020202020204" pitchFamily="34" charset="0"/>
              </a:rPr>
              <a:t>Din derslerindeki inanç öğretimi ile ilgili konular dersin teorik temellendirmesine uygun olarak verilecektir.</a:t>
            </a:r>
          </a:p>
          <a:p>
            <a:r>
              <a:rPr lang="tr-TR" dirty="0" smtClean="0">
                <a:latin typeface="Arial" panose="020B0604020202020204" pitchFamily="34" charset="0"/>
                <a:cs typeface="Arial" panose="020B0604020202020204" pitchFamily="34" charset="0"/>
              </a:rPr>
              <a:t>Bireyin dini ve ahlaki gelişimi göz önünde bulundurularak ve okulun görevine uygun olarak bir bilgi tarzında nasıl verileceğidir.</a:t>
            </a:r>
          </a:p>
          <a:p>
            <a:pPr marL="82296" indent="0">
              <a:buNone/>
            </a:pP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75670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dirty="0" smtClean="0">
                <a:latin typeface="Arial" panose="020B0604020202020204" pitchFamily="34" charset="0"/>
                <a:cs typeface="Arial" panose="020B0604020202020204" pitchFamily="34" charset="0"/>
              </a:rPr>
              <a:t>İnanç öğretiminde dikkat edilmesi gereken hususlar</a:t>
            </a:r>
            <a:endParaRPr lang="tr-TR" sz="32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endParaRPr lang="tr-TR" sz="2800" dirty="0" smtClean="0">
              <a:latin typeface="Arial" panose="020B0604020202020204" pitchFamily="34" charset="0"/>
              <a:cs typeface="Arial" panose="020B0604020202020204" pitchFamily="34" charset="0"/>
            </a:endParaRPr>
          </a:p>
          <a:p>
            <a:r>
              <a:rPr lang="tr-TR" sz="2800" dirty="0" smtClean="0">
                <a:latin typeface="Arial" panose="020B0604020202020204" pitchFamily="34" charset="0"/>
                <a:cs typeface="Arial" panose="020B0604020202020204" pitchFamily="34" charset="0"/>
              </a:rPr>
              <a:t>Bireyin dini ve ahlaki gelişim seviyesi dikkate alınmalıdır.</a:t>
            </a:r>
          </a:p>
          <a:p>
            <a:r>
              <a:rPr lang="tr-TR" sz="2800" dirty="0" smtClean="0">
                <a:latin typeface="Arial" panose="020B0604020202020204" pitchFamily="34" charset="0"/>
                <a:cs typeface="Arial" panose="020B0604020202020204" pitchFamily="34" charset="0"/>
              </a:rPr>
              <a:t>Bireyin doğumundan itibaren özellikleri pek çok açıdan incelenmeli, hangi dönemde ne gibi ilgi ve ihtiyaçları olduğuna dair bilgi sahibi olunmalıdır.</a:t>
            </a:r>
          </a:p>
          <a:p>
            <a:r>
              <a:rPr lang="tr-TR" sz="2800" dirty="0" smtClean="0">
                <a:latin typeface="Arial" panose="020B0604020202020204" pitchFamily="34" charset="0"/>
                <a:cs typeface="Arial" panose="020B0604020202020204" pitchFamily="34" charset="0"/>
              </a:rPr>
              <a:t>Eğitim ile insanların eğilim ve kabiliyetlerinin iyiye ya da kötüye yönlendirilebileceği </a:t>
            </a:r>
            <a:r>
              <a:rPr lang="tr-TR" sz="2800" dirty="0" err="1" smtClean="0">
                <a:latin typeface="Arial" panose="020B0604020202020204" pitchFamily="34" charset="0"/>
                <a:cs typeface="Arial" panose="020B0604020202020204" pitchFamily="34" charset="0"/>
              </a:rPr>
              <a:t>farkedilmelidir</a:t>
            </a:r>
            <a:r>
              <a:rPr lang="tr-TR" sz="28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821468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dirty="0" smtClean="0"/>
              <a:t>Bilinçsiz etkilenme çağı</a:t>
            </a:r>
            <a:endParaRPr lang="tr-TR" sz="3200" dirty="0"/>
          </a:p>
        </p:txBody>
      </p:sp>
      <p:sp>
        <p:nvSpPr>
          <p:cNvPr id="3" name="İçerik Yer Tutucusu 2"/>
          <p:cNvSpPr>
            <a:spLocks noGrp="1"/>
          </p:cNvSpPr>
          <p:nvPr>
            <p:ph idx="1"/>
          </p:nvPr>
        </p:nvSpPr>
        <p:spPr/>
        <p:txBody>
          <a:bodyPr/>
          <a:lstStyle/>
          <a:p>
            <a:r>
              <a:rPr lang="tr-TR" dirty="0" smtClean="0"/>
              <a:t>Allah kelimesi ile ilk karşılaşmalar</a:t>
            </a:r>
          </a:p>
          <a:p>
            <a:r>
              <a:rPr lang="tr-TR" dirty="0" smtClean="0"/>
              <a:t>Ninniler</a:t>
            </a:r>
          </a:p>
          <a:p>
            <a:r>
              <a:rPr lang="tr-TR" dirty="0" smtClean="0"/>
              <a:t>Taklit </a:t>
            </a:r>
            <a:endParaRPr lang="tr-TR" dirty="0"/>
          </a:p>
        </p:txBody>
      </p:sp>
    </p:spTree>
    <p:extLst>
      <p:ext uri="{BB962C8B-B14F-4D97-AF65-F5344CB8AC3E}">
        <p14:creationId xmlns:p14="http://schemas.microsoft.com/office/powerpoint/2010/main" val="6576043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Açıla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292</TotalTime>
  <Words>344</Words>
  <Application>Microsoft Office PowerPoint</Application>
  <PresentationFormat>Ekran Gösterisi (4:3)</PresentationFormat>
  <Paragraphs>66</Paragraphs>
  <Slides>17</Slides>
  <Notes>1</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Gündönümü</vt:lpstr>
      <vt:lpstr>İNANÇ ÖĞRETİMİ   </vt:lpstr>
      <vt:lpstr>İman Öğretilebilir mi?</vt:lpstr>
      <vt:lpstr>Richard Kabisch, subjektif dinin de öğretilebileceğini savunmaktadır: </vt:lpstr>
      <vt:lpstr>PowerPoint Sunusu</vt:lpstr>
      <vt:lpstr>PowerPoint Sunusu</vt:lpstr>
      <vt:lpstr>PowerPoint Sunusu</vt:lpstr>
      <vt:lpstr>PowerPoint Sunusu</vt:lpstr>
      <vt:lpstr>İnanç öğretiminde dikkat edilmesi gereken hususlar</vt:lpstr>
      <vt:lpstr>Bilinçsiz etkilenme çağı</vt:lpstr>
      <vt:lpstr>Duygusal öğrenme çağı</vt:lpstr>
      <vt:lpstr>Zihinsel Öğrenme</vt:lpstr>
      <vt:lpstr>Bilinçli Öğrenme Çağı</vt:lpstr>
      <vt:lpstr>İbadet Öğretimi</vt:lpstr>
      <vt:lpstr>İbadet bir faaliyettir. </vt:lpstr>
      <vt:lpstr>Faaliyetlerin hepsi ibadet midir?</vt:lpstr>
      <vt:lpstr>Her hizmet Allah’adır</vt:lpstr>
      <vt:lpstr>İbadet Yolu İle Terbiye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İNANÇ ÖĞRETİMİ</dc:title>
  <dc:creator>fatmac</dc:creator>
  <cp:lastModifiedBy>canan</cp:lastModifiedBy>
  <cp:revision>11</cp:revision>
  <dcterms:created xsi:type="dcterms:W3CDTF">2014-05-06T08:27:26Z</dcterms:created>
  <dcterms:modified xsi:type="dcterms:W3CDTF">2017-10-01T15:43:38Z</dcterms:modified>
</cp:coreProperties>
</file>